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60" r:id="rId4"/>
    <p:sldId id="301" r:id="rId5"/>
    <p:sldId id="303" r:id="rId6"/>
    <p:sldId id="261" r:id="rId7"/>
    <p:sldId id="290" r:id="rId8"/>
    <p:sldId id="293" r:id="rId9"/>
    <p:sldId id="292" r:id="rId10"/>
    <p:sldId id="291" r:id="rId11"/>
    <p:sldId id="286" r:id="rId12"/>
    <p:sldId id="294" r:id="rId13"/>
    <p:sldId id="295" r:id="rId14"/>
    <p:sldId id="296" r:id="rId15"/>
    <p:sldId id="297" r:id="rId16"/>
    <p:sldId id="262" r:id="rId17"/>
    <p:sldId id="298" r:id="rId18"/>
    <p:sldId id="299" r:id="rId19"/>
    <p:sldId id="263" r:id="rId20"/>
    <p:sldId id="302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4C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1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B098-21F7-4C26-B78D-000ECFAE6940}" type="datetimeFigureOut">
              <a:rPr lang="en-IN" smtClean="0"/>
              <a:t>03-01-2025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3AFF-10EE-48CD-B5BD-06C1FBA566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583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B098-21F7-4C26-B78D-000ECFAE6940}" type="datetimeFigureOut">
              <a:rPr lang="en-IN" smtClean="0"/>
              <a:t>03-01-2025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3AFF-10EE-48CD-B5BD-06C1FBA566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498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B098-21F7-4C26-B78D-000ECFAE6940}" type="datetimeFigureOut">
              <a:rPr lang="en-IN" smtClean="0"/>
              <a:t>03-01-2025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3AFF-10EE-48CD-B5BD-06C1FBA5667E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7512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B098-21F7-4C26-B78D-000ECFAE6940}" type="datetimeFigureOut">
              <a:rPr lang="en-IN" smtClean="0"/>
              <a:t>03-01-2025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3AFF-10EE-48CD-B5BD-06C1FBA566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3679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B098-21F7-4C26-B78D-000ECFAE6940}" type="datetimeFigureOut">
              <a:rPr lang="en-IN" smtClean="0"/>
              <a:t>03-01-2025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3AFF-10EE-48CD-B5BD-06C1FBA5667E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1611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B098-21F7-4C26-B78D-000ECFAE6940}" type="datetimeFigureOut">
              <a:rPr lang="en-IN" smtClean="0"/>
              <a:t>03-01-2025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3AFF-10EE-48CD-B5BD-06C1FBA566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5397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B098-21F7-4C26-B78D-000ECFAE6940}" type="datetimeFigureOut">
              <a:rPr lang="en-IN" smtClean="0"/>
              <a:t>03-01-2025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3AFF-10EE-48CD-B5BD-06C1FBA566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0436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B098-21F7-4C26-B78D-000ECFAE6940}" type="datetimeFigureOut">
              <a:rPr lang="en-IN" smtClean="0"/>
              <a:t>03-01-2025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3AFF-10EE-48CD-B5BD-06C1FBA566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108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B098-21F7-4C26-B78D-000ECFAE6940}" type="datetimeFigureOut">
              <a:rPr lang="en-IN" smtClean="0"/>
              <a:t>03-01-2025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3AFF-10EE-48CD-B5BD-06C1FBA566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908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B098-21F7-4C26-B78D-000ECFAE6940}" type="datetimeFigureOut">
              <a:rPr lang="en-IN" smtClean="0"/>
              <a:t>03-01-2025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3AFF-10EE-48CD-B5BD-06C1FBA566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04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B098-21F7-4C26-B78D-000ECFAE6940}" type="datetimeFigureOut">
              <a:rPr lang="en-IN" smtClean="0"/>
              <a:t>03-01-2025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3AFF-10EE-48CD-B5BD-06C1FBA566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563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B098-21F7-4C26-B78D-000ECFAE6940}" type="datetimeFigureOut">
              <a:rPr lang="en-IN" smtClean="0"/>
              <a:t>03-01-2025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3AFF-10EE-48CD-B5BD-06C1FBA566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084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B098-21F7-4C26-B78D-000ECFAE6940}" type="datetimeFigureOut">
              <a:rPr lang="en-IN" smtClean="0"/>
              <a:t>03-01-2025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3AFF-10EE-48CD-B5BD-06C1FBA566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392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B098-21F7-4C26-B78D-000ECFAE6940}" type="datetimeFigureOut">
              <a:rPr lang="en-IN" smtClean="0"/>
              <a:t>03-01-2025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3AFF-10EE-48CD-B5BD-06C1FBA566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501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B098-21F7-4C26-B78D-000ECFAE6940}" type="datetimeFigureOut">
              <a:rPr lang="en-IN" smtClean="0"/>
              <a:t>03-01-2025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3AFF-10EE-48CD-B5BD-06C1FBA566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346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5B098-21F7-4C26-B78D-000ECFAE6940}" type="datetimeFigureOut">
              <a:rPr lang="en-IN" smtClean="0"/>
              <a:t>03-01-2025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A3AFF-10EE-48CD-B5BD-06C1FBA566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024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5B098-21F7-4C26-B78D-000ECFAE6940}" type="datetimeFigureOut">
              <a:rPr lang="en-IN" smtClean="0"/>
              <a:t>03-01-2025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A6A3AFF-10EE-48CD-B5BD-06C1FBA5667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349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361D-707E-43E0-3A22-B063F613B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787" y="2871321"/>
            <a:ext cx="9241918" cy="1646302"/>
          </a:xfrm>
        </p:spPr>
        <p:txBody>
          <a:bodyPr/>
          <a:lstStyle/>
          <a:p>
            <a:r>
              <a:rPr lang="en-IN" sz="6600" dirty="0"/>
              <a:t>Handling Duplicates in a Dataset</a:t>
            </a:r>
          </a:p>
        </p:txBody>
      </p:sp>
    </p:spTree>
    <p:extLst>
      <p:ext uri="{BB962C8B-B14F-4D97-AF65-F5344CB8AC3E}">
        <p14:creationId xmlns:p14="http://schemas.microsoft.com/office/powerpoint/2010/main" val="233934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C2C4E-3DA2-C5CD-B9AC-99C07FAE3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8612-DF9D-B697-3C59-67B9D5C69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89810"/>
          </a:xfrm>
        </p:spPr>
        <p:txBody>
          <a:bodyPr>
            <a:noAutofit/>
          </a:bodyPr>
          <a:lstStyle/>
          <a:p>
            <a:r>
              <a:rPr lang="en-US" sz="4200" b="1" dirty="0"/>
              <a:t>View Only the Duplicated Rows</a:t>
            </a:r>
            <a:endParaRPr lang="en-IN" sz="42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CA677D-CC65-2C27-FA27-B112C96F874C}"/>
              </a:ext>
            </a:extLst>
          </p:cNvPr>
          <p:cNvSpPr/>
          <p:nvPr/>
        </p:nvSpPr>
        <p:spPr>
          <a:xfrm>
            <a:off x="95800" y="789409"/>
            <a:ext cx="8940045" cy="3939907"/>
          </a:xfrm>
          <a:prstGeom prst="rect">
            <a:avLst/>
          </a:prstGeom>
          <a:solidFill>
            <a:srgbClr val="DE4C18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1C2DE71-2EF9-6200-67A2-E6B60AE95801}"/>
              </a:ext>
            </a:extLst>
          </p:cNvPr>
          <p:cNvSpPr txBox="1">
            <a:spLocks/>
          </p:cNvSpPr>
          <p:nvPr/>
        </p:nvSpPr>
        <p:spPr>
          <a:xfrm>
            <a:off x="348554" y="4853952"/>
            <a:ext cx="10110510" cy="23130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Explanation: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keep='first' is the default behavior of duplicated(), which marks all duplicates after the first occurrence as True.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This is useful when you only want to see rows considered redundant.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975FD9-46E6-1F70-39CB-F01C808AB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43" y="847521"/>
            <a:ext cx="8782711" cy="381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53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361D-707E-43E0-3A22-B063F613B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8658" y="1986418"/>
            <a:ext cx="9241918" cy="1646302"/>
          </a:xfrm>
        </p:spPr>
        <p:txBody>
          <a:bodyPr/>
          <a:lstStyle/>
          <a:p>
            <a:r>
              <a:rPr lang="en-US" sz="6600" dirty="0"/>
              <a:t>Handling Duplicates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711300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EB9C3-4538-61F0-C38C-1DF60F6F7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AD6E7-AFFC-04D9-CEA8-7D8BF0A40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042" y="0"/>
            <a:ext cx="8596668" cy="689810"/>
          </a:xfrm>
        </p:spPr>
        <p:txBody>
          <a:bodyPr>
            <a:noAutofit/>
          </a:bodyPr>
          <a:lstStyle/>
          <a:p>
            <a:r>
              <a:rPr lang="en-US" sz="4200" b="1" dirty="0"/>
              <a:t>Remove Complete Duplicates</a:t>
            </a:r>
            <a:endParaRPr lang="en-IN" sz="42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0346E2-24E9-230B-08D2-A4F7175D852E}"/>
              </a:ext>
            </a:extLst>
          </p:cNvPr>
          <p:cNvSpPr/>
          <p:nvPr/>
        </p:nvSpPr>
        <p:spPr>
          <a:xfrm>
            <a:off x="250231" y="689810"/>
            <a:ext cx="9202821" cy="4538557"/>
          </a:xfrm>
          <a:prstGeom prst="rect">
            <a:avLst/>
          </a:prstGeom>
          <a:solidFill>
            <a:srgbClr val="DE4C18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C8DE19-72D5-B13B-8E7C-6A71A047054C}"/>
              </a:ext>
            </a:extLst>
          </p:cNvPr>
          <p:cNvSpPr txBox="1">
            <a:spLocks/>
          </p:cNvSpPr>
          <p:nvPr/>
        </p:nvSpPr>
        <p:spPr>
          <a:xfrm>
            <a:off x="250231" y="5285653"/>
            <a:ext cx="12049257" cy="23130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Explanation: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drop_duplicates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() removes all duplicate rows, keeping only the first occurrence.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This is useful for cleaning datasets where duplicate rows are unnecessary.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C40343-0C98-6E29-848E-C2B5E3378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56" y="769155"/>
            <a:ext cx="9044169" cy="438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79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21806-3055-8966-6177-7D6747488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0DAB-06FB-1A65-90D2-3C9EFE3E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513" y="46709"/>
            <a:ext cx="10244235" cy="689810"/>
          </a:xfrm>
        </p:spPr>
        <p:txBody>
          <a:bodyPr>
            <a:noAutofit/>
          </a:bodyPr>
          <a:lstStyle/>
          <a:p>
            <a:r>
              <a:rPr lang="en-US" sz="3400" b="1" dirty="0"/>
              <a:t>Remove Duplicates Based on Specific Columns</a:t>
            </a:r>
            <a:endParaRPr lang="en-IN" sz="3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E13E41-22AF-565E-0F78-FB6909BBF885}"/>
              </a:ext>
            </a:extLst>
          </p:cNvPr>
          <p:cNvSpPr/>
          <p:nvPr/>
        </p:nvSpPr>
        <p:spPr>
          <a:xfrm>
            <a:off x="89467" y="677527"/>
            <a:ext cx="9447823" cy="4159944"/>
          </a:xfrm>
          <a:prstGeom prst="rect">
            <a:avLst/>
          </a:prstGeom>
          <a:solidFill>
            <a:srgbClr val="DE4C18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A166129-224C-7E2A-7A3F-093118CCA28F}"/>
              </a:ext>
            </a:extLst>
          </p:cNvPr>
          <p:cNvSpPr txBox="1">
            <a:spLocks/>
          </p:cNvSpPr>
          <p:nvPr/>
        </p:nvSpPr>
        <p:spPr>
          <a:xfrm>
            <a:off x="250233" y="4837471"/>
            <a:ext cx="10110510" cy="23130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Explanation: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</a:rPr>
              <a:t>drop_duplicates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(subset=["sex", "class"]) removes duplicates based on the specified columns.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Only the first occurrence of each unique combination of sex and class is retained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IN" sz="28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48CC54-AA55-268C-A576-AB26B667C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47" y="805343"/>
            <a:ext cx="9242823" cy="395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16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1C78F-6D10-F929-C8BA-0C063E65B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A123-0C62-961E-9B7E-E8B293C2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350477" cy="689810"/>
          </a:xfrm>
        </p:spPr>
        <p:txBody>
          <a:bodyPr>
            <a:noAutofit/>
          </a:bodyPr>
          <a:lstStyle/>
          <a:p>
            <a:r>
              <a:rPr lang="en-US" b="1" dirty="0"/>
              <a:t>Keep the Last Occurrence of a Duplicate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54B1A6-CB7F-F642-C933-9833ACB44F8F}"/>
              </a:ext>
            </a:extLst>
          </p:cNvPr>
          <p:cNvSpPr/>
          <p:nvPr/>
        </p:nvSpPr>
        <p:spPr>
          <a:xfrm>
            <a:off x="328890" y="628379"/>
            <a:ext cx="9110078" cy="4189427"/>
          </a:xfrm>
          <a:prstGeom prst="rect">
            <a:avLst/>
          </a:prstGeom>
          <a:solidFill>
            <a:srgbClr val="DE4C18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7E5AB3-D54B-36C6-EFE4-934B50C238DB}"/>
              </a:ext>
            </a:extLst>
          </p:cNvPr>
          <p:cNvSpPr txBox="1">
            <a:spLocks/>
          </p:cNvSpPr>
          <p:nvPr/>
        </p:nvSpPr>
        <p:spPr>
          <a:xfrm>
            <a:off x="328890" y="4879237"/>
            <a:ext cx="10110510" cy="23130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Explanation: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keep="last" ensures the last occurrence of a duplicate is kept instead of the first.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This is useful when newer data might overwrite older records.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F6C5C-0A01-8C89-6CFC-A627166E8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99" y="689810"/>
            <a:ext cx="8949878" cy="40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41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27E74-E02B-9EB3-2FD9-0A72E7A5A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6235E-73EC-62F6-081B-C00CD6261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7987" y="2930315"/>
            <a:ext cx="9241918" cy="1646302"/>
          </a:xfrm>
        </p:spPr>
        <p:txBody>
          <a:bodyPr/>
          <a:lstStyle/>
          <a:p>
            <a:r>
              <a:rPr lang="en-US" sz="6600" dirty="0"/>
              <a:t>Aggregating Duplicate Data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545510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8B3762-DD47-C62D-20F3-945C7AEC75E1}"/>
              </a:ext>
            </a:extLst>
          </p:cNvPr>
          <p:cNvSpPr/>
          <p:nvPr/>
        </p:nvSpPr>
        <p:spPr>
          <a:xfrm>
            <a:off x="516777" y="2356517"/>
            <a:ext cx="7257137" cy="2313054"/>
          </a:xfrm>
          <a:prstGeom prst="rect">
            <a:avLst/>
          </a:prstGeom>
          <a:solidFill>
            <a:srgbClr val="DE4C18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87B81-81CD-7BB2-3F10-57C36E0F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951"/>
            <a:ext cx="8596668" cy="689810"/>
          </a:xfrm>
        </p:spPr>
        <p:txBody>
          <a:bodyPr>
            <a:noAutofit/>
          </a:bodyPr>
          <a:lstStyle/>
          <a:p>
            <a:r>
              <a:rPr lang="en-IN" sz="4200" b="1" dirty="0"/>
              <a:t>Aggregating Duplicate Data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6FB65A-753D-2197-F910-4282744CA44A}"/>
              </a:ext>
            </a:extLst>
          </p:cNvPr>
          <p:cNvSpPr txBox="1">
            <a:spLocks/>
          </p:cNvSpPr>
          <p:nvPr/>
        </p:nvSpPr>
        <p:spPr>
          <a:xfrm>
            <a:off x="101864" y="827098"/>
            <a:ext cx="9366601" cy="28400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For rows with partial duplicates, you may want to aggregate data instead of removing duplicates.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Example: Summing fare for Each Passenger Class.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193D27C-7663-1F9C-E895-18F2146D9FFB}"/>
              </a:ext>
            </a:extLst>
          </p:cNvPr>
          <p:cNvSpPr txBox="1">
            <a:spLocks/>
          </p:cNvSpPr>
          <p:nvPr/>
        </p:nvSpPr>
        <p:spPr>
          <a:xfrm>
            <a:off x="358386" y="4770883"/>
            <a:ext cx="10110510" cy="23130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Explanation: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groupby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("class") groups the data by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.agg({"fare": "sum"}) computes the sum of fares within each group.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reset_index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() reverts the grouped data back to a standard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DataFrame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IN" sz="28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DC0D82-F631-DCB7-4E83-F374DC7C7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90" y="2457829"/>
            <a:ext cx="7015807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85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98CE3-A50C-1226-5EB7-2ACD1E3A5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0E5A65-4067-5B2B-4043-947B76057D42}"/>
              </a:ext>
            </a:extLst>
          </p:cNvPr>
          <p:cNvSpPr/>
          <p:nvPr/>
        </p:nvSpPr>
        <p:spPr>
          <a:xfrm>
            <a:off x="145107" y="1267309"/>
            <a:ext cx="9402015" cy="3796304"/>
          </a:xfrm>
          <a:prstGeom prst="rect">
            <a:avLst/>
          </a:prstGeom>
          <a:solidFill>
            <a:srgbClr val="DE4C18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ABED4-9D09-581D-23A9-6270218D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89810"/>
          </a:xfrm>
        </p:spPr>
        <p:txBody>
          <a:bodyPr>
            <a:noAutofit/>
          </a:bodyPr>
          <a:lstStyle/>
          <a:p>
            <a:r>
              <a:rPr lang="en-US" sz="4000" b="1" dirty="0"/>
              <a:t>Practical Use Case: </a:t>
            </a:r>
            <a:br>
              <a:rPr lang="en-US" sz="4000" b="1" dirty="0"/>
            </a:br>
            <a:r>
              <a:rPr lang="en-US" sz="4000" b="1" dirty="0"/>
              <a:t>Retain the Most Recent Records</a:t>
            </a:r>
            <a:endParaRPr lang="en-IN" sz="40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D7B336-B011-F422-9B63-29125E384894}"/>
              </a:ext>
            </a:extLst>
          </p:cNvPr>
          <p:cNvSpPr txBox="1">
            <a:spLocks/>
          </p:cNvSpPr>
          <p:nvPr/>
        </p:nvSpPr>
        <p:spPr>
          <a:xfrm>
            <a:off x="332683" y="1783918"/>
            <a:ext cx="6533419" cy="28400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For datasets with timestamps (like embarked or class), you can retain the most recent record for each passenger.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C8FD2-0B44-471C-9042-0EB20F5DB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29" y="1357313"/>
            <a:ext cx="9225303" cy="362000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9FEEA77-5806-77CD-3203-C5BA8B50EC26}"/>
              </a:ext>
            </a:extLst>
          </p:cNvPr>
          <p:cNvSpPr txBox="1">
            <a:spLocks/>
          </p:cNvSpPr>
          <p:nvPr/>
        </p:nvSpPr>
        <p:spPr>
          <a:xfrm>
            <a:off x="332683" y="5050538"/>
            <a:ext cx="10110510" cy="23130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Explanation: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</a:rPr>
              <a:t>sort_values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(by="embark_town") sorts the data based on the embark_town column.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chemeClr val="accent2">
                    <a:lumMod val="50000"/>
                  </a:schemeClr>
                </a:solidFill>
              </a:rPr>
              <a:t>drop_duplicates</a:t>
            </a:r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(subset="embark_town", keep="last") ensures only the latest record for each embark_town is retained.</a:t>
            </a:r>
            <a:endParaRPr lang="en-IN" sz="22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8951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8D8D1-B6F9-249F-51FC-3EC9825C2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52283D8-F193-42A0-9569-9328E8301466}"/>
              </a:ext>
            </a:extLst>
          </p:cNvPr>
          <p:cNvSpPr/>
          <p:nvPr/>
        </p:nvSpPr>
        <p:spPr>
          <a:xfrm>
            <a:off x="3647274" y="749620"/>
            <a:ext cx="6027668" cy="4933740"/>
          </a:xfrm>
          <a:prstGeom prst="rect">
            <a:avLst/>
          </a:prstGeom>
          <a:solidFill>
            <a:srgbClr val="DE4C18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30BECA-A1D7-6ACE-3947-EB3F9C23B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365"/>
            <a:ext cx="8596668" cy="689810"/>
          </a:xfrm>
        </p:spPr>
        <p:txBody>
          <a:bodyPr>
            <a:noAutofit/>
          </a:bodyPr>
          <a:lstStyle/>
          <a:p>
            <a:r>
              <a:rPr lang="en-US" sz="4200" b="1" dirty="0"/>
              <a:t>Visualizing Duplicates</a:t>
            </a:r>
            <a:endParaRPr lang="en-IN" sz="42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B7D5D0-A811-A75E-323D-48D3E183BBDE}"/>
              </a:ext>
            </a:extLst>
          </p:cNvPr>
          <p:cNvSpPr txBox="1">
            <a:spLocks/>
          </p:cNvSpPr>
          <p:nvPr/>
        </p:nvSpPr>
        <p:spPr>
          <a:xfrm>
            <a:off x="101864" y="682445"/>
            <a:ext cx="3123117" cy="28400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Use bar charts or heatmaps to better understand the impact of duplicates.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132B929-D676-0566-14D0-A1ECA59C6345}"/>
              </a:ext>
            </a:extLst>
          </p:cNvPr>
          <p:cNvSpPr txBox="1">
            <a:spLocks/>
          </p:cNvSpPr>
          <p:nvPr/>
        </p:nvSpPr>
        <p:spPr>
          <a:xfrm>
            <a:off x="378052" y="5313874"/>
            <a:ext cx="10110510" cy="23130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Explanation: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Counts of duplicate and unique rows are plotted as a bar chart.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2">
                    <a:lumMod val="50000"/>
                  </a:schemeClr>
                </a:solidFill>
              </a:rPr>
              <a:t>This visualization helps stakeholders understand the duplication issue at a glance.</a:t>
            </a:r>
            <a:endParaRPr lang="en-IN" sz="22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7A4937-8261-303A-CE7B-FB01FC787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908" y="854992"/>
            <a:ext cx="5853711" cy="476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06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7B81-81CD-7BB2-3F10-57C36E0F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85" y="233257"/>
            <a:ext cx="8596668" cy="689810"/>
          </a:xfrm>
        </p:spPr>
        <p:txBody>
          <a:bodyPr>
            <a:noAutofit/>
          </a:bodyPr>
          <a:lstStyle/>
          <a:p>
            <a:r>
              <a:rPr lang="en-US" sz="4200" b="1" dirty="0"/>
              <a:t>Tips to Avoid Duplicates</a:t>
            </a:r>
            <a:endParaRPr lang="en-IN" sz="42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6A9392A-FAC9-3F35-2A93-E6084FD61489}"/>
              </a:ext>
            </a:extLst>
          </p:cNvPr>
          <p:cNvSpPr txBox="1">
            <a:spLocks/>
          </p:cNvSpPr>
          <p:nvPr/>
        </p:nvSpPr>
        <p:spPr>
          <a:xfrm>
            <a:off x="246785" y="1193801"/>
            <a:ext cx="9644466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Validate Data During Entry: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		Use unique IDs for each record.</a:t>
            </a:r>
          </a:p>
          <a:p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Automate Checks: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		Periodically check for duplicates in your pipelines.</a:t>
            </a:r>
          </a:p>
          <a:p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Use pandas to Monitor Uniqueness: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		Example: Ensure unique customer IDs.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				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			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if not df["CustomerID"].is_unique: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				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print("Duplicates Found in CustomerID!")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51AECE3-98EE-DF2D-B4BE-13902B563741}"/>
              </a:ext>
            </a:extLst>
          </p:cNvPr>
          <p:cNvSpPr txBox="1">
            <a:spLocks/>
          </p:cNvSpPr>
          <p:nvPr/>
        </p:nvSpPr>
        <p:spPr>
          <a:xfrm>
            <a:off x="581082" y="1782226"/>
            <a:ext cx="8596668" cy="11053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8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451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7B81-81CD-7BB2-3F10-57C36E0F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740" y="0"/>
            <a:ext cx="8596668" cy="689810"/>
          </a:xfrm>
        </p:spPr>
        <p:txBody>
          <a:bodyPr>
            <a:noAutofit/>
          </a:bodyPr>
          <a:lstStyle/>
          <a:p>
            <a:r>
              <a:rPr lang="en-IN" sz="4200" b="1" dirty="0"/>
              <a:t>Overview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6FB65A-753D-2197-F910-4282744CA44A}"/>
              </a:ext>
            </a:extLst>
          </p:cNvPr>
          <p:cNvSpPr txBox="1">
            <a:spLocks/>
          </p:cNvSpPr>
          <p:nvPr/>
        </p:nvSpPr>
        <p:spPr>
          <a:xfrm>
            <a:off x="116328" y="689810"/>
            <a:ext cx="9696266" cy="38319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Duplicates in data can skew analyses and lead to incorrect conclusions.</a:t>
            </a:r>
          </a:p>
          <a:p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This presentation uses the Titanic dataset to explain: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What duplicates are.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How to identify them.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Methods to handle duplicates.</a:t>
            </a:r>
            <a:endParaRPr lang="en-IN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1F092-23D8-B5EF-9A88-85020281B014}"/>
              </a:ext>
            </a:extLst>
          </p:cNvPr>
          <p:cNvSpPr/>
          <p:nvPr/>
        </p:nvSpPr>
        <p:spPr>
          <a:xfrm>
            <a:off x="464599" y="3429000"/>
            <a:ext cx="8772033" cy="3307519"/>
          </a:xfrm>
          <a:prstGeom prst="rect">
            <a:avLst/>
          </a:prstGeom>
          <a:solidFill>
            <a:srgbClr val="DE4C18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84D83F-601B-AFB8-7AD8-543D06232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41" y="3518075"/>
            <a:ext cx="8485350" cy="31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69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A32B7-C1D8-4559-C8E1-094FAEC6B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B1B1-52AF-F3DE-F6FB-087CAEE7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85" y="233257"/>
            <a:ext cx="8596668" cy="689810"/>
          </a:xfrm>
        </p:spPr>
        <p:txBody>
          <a:bodyPr>
            <a:noAutofit/>
          </a:bodyPr>
          <a:lstStyle/>
          <a:p>
            <a:r>
              <a:rPr lang="en-US" sz="4200" b="1" dirty="0"/>
              <a:t>Conclusion</a:t>
            </a:r>
            <a:endParaRPr lang="en-IN" sz="42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16A045-AA93-9E96-E3DA-2AEE35421596}"/>
              </a:ext>
            </a:extLst>
          </p:cNvPr>
          <p:cNvSpPr txBox="1">
            <a:spLocks/>
          </p:cNvSpPr>
          <p:nvPr/>
        </p:nvSpPr>
        <p:spPr>
          <a:xfrm>
            <a:off x="246785" y="1262625"/>
            <a:ext cx="9644466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Identifying and handling duplicates is a crucial preprocessing step.</a:t>
            </a: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Duplicates can mislead analyses and predictions if not addressed.</a:t>
            </a: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Python provides easy-to-use functions in pandas to identify, view, and handle duplicates effectively.</a:t>
            </a:r>
            <a:endParaRPr lang="en-IN" sz="28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B8A6126-0E72-617C-2122-EC1EC2F9207E}"/>
              </a:ext>
            </a:extLst>
          </p:cNvPr>
          <p:cNvSpPr txBox="1">
            <a:spLocks/>
          </p:cNvSpPr>
          <p:nvPr/>
        </p:nvSpPr>
        <p:spPr>
          <a:xfrm>
            <a:off x="581082" y="1782226"/>
            <a:ext cx="8596668" cy="11053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sz="28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5397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F0E28-45D4-EED3-B696-6A24C497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694038"/>
            <a:ext cx="8596668" cy="1320800"/>
          </a:xfrm>
        </p:spPr>
        <p:txBody>
          <a:bodyPr>
            <a:noAutofit/>
          </a:bodyPr>
          <a:lstStyle/>
          <a:p>
            <a:r>
              <a:rPr lang="en-US" sz="9600" dirty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421211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7B81-81CD-7BB2-3F10-57C36E0F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903" y="87080"/>
            <a:ext cx="8596668" cy="689810"/>
          </a:xfrm>
        </p:spPr>
        <p:txBody>
          <a:bodyPr>
            <a:noAutofit/>
          </a:bodyPr>
          <a:lstStyle/>
          <a:p>
            <a:r>
              <a:rPr lang="en-US" sz="4200" b="1" dirty="0"/>
              <a:t>What are Duplicates?</a:t>
            </a:r>
            <a:endParaRPr lang="en-IN" sz="42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6FB65A-753D-2197-F910-4282744CA44A}"/>
              </a:ext>
            </a:extLst>
          </p:cNvPr>
          <p:cNvSpPr txBox="1">
            <a:spLocks/>
          </p:cNvSpPr>
          <p:nvPr/>
        </p:nvSpPr>
        <p:spPr>
          <a:xfrm>
            <a:off x="203031" y="840311"/>
            <a:ext cx="10381886" cy="38319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Duplicates are rows in a dataset where all or some values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are identical across columns. They are repeated entries or 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rows in a dataset that represent the same information.</a:t>
            </a: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Common cause: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Data collection errors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Merging datasets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Data entry mistakes.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sz="28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C53CBE-C02C-623C-3458-1F34422D9C86}"/>
              </a:ext>
            </a:extLst>
          </p:cNvPr>
          <p:cNvSpPr txBox="1">
            <a:spLocks/>
          </p:cNvSpPr>
          <p:nvPr/>
        </p:nvSpPr>
        <p:spPr>
          <a:xfrm>
            <a:off x="358873" y="4643997"/>
            <a:ext cx="8596668" cy="6898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200" b="1" dirty="0"/>
              <a:t>Why are Duplicates Problematic?</a:t>
            </a:r>
            <a:endParaRPr lang="en-IN" sz="42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F5D70AE-B32D-33E6-DAB8-D7925251B6E9}"/>
              </a:ext>
            </a:extLst>
          </p:cNvPr>
          <p:cNvSpPr txBox="1">
            <a:spLocks/>
          </p:cNvSpPr>
          <p:nvPr/>
        </p:nvSpPr>
        <p:spPr>
          <a:xfrm>
            <a:off x="602713" y="5333807"/>
            <a:ext cx="10381886" cy="9655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They can skew analysis results.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Lead to inflated counts and incorrect insights.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Waste storage space.</a:t>
            </a: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741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CCDF6-4EA1-1203-EF14-47E5DE43E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19FFF-D2DE-C516-DEF2-F0B32EFD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95" y="279445"/>
            <a:ext cx="8596668" cy="689810"/>
          </a:xfrm>
        </p:spPr>
        <p:txBody>
          <a:bodyPr>
            <a:noAutofit/>
          </a:bodyPr>
          <a:lstStyle/>
          <a:p>
            <a:r>
              <a:rPr lang="en-US" sz="4200" b="1" dirty="0"/>
              <a:t>Types of Duplicates</a:t>
            </a:r>
            <a:endParaRPr lang="en-IN" sz="42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0CD57E-C9F3-DE90-E6AC-EC2D81AA878F}"/>
              </a:ext>
            </a:extLst>
          </p:cNvPr>
          <p:cNvSpPr txBox="1">
            <a:spLocks/>
          </p:cNvSpPr>
          <p:nvPr/>
        </p:nvSpPr>
        <p:spPr>
          <a:xfrm>
            <a:off x="366409" y="1337574"/>
            <a:ext cx="10166555" cy="38319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>
              <a:buAutoNum type="arabicPeriod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Exact Duplicates : </a:t>
            </a:r>
          </a:p>
          <a:p>
            <a:pPr lvl="1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Rows that are identical across all columns.</a:t>
            </a:r>
          </a:p>
          <a:p>
            <a:pPr lvl="1"/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2. Partial Duplicates :  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   Rows identical in some columns but differ in others.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	Example: Multiple entries for the same person with 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   different timestamps.</a:t>
            </a: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3. False Positives : 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   Appear as duplicates but are legitimate records.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   Example: Two people with the same name.</a:t>
            </a:r>
            <a:endParaRPr lang="en-IN" sz="28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7021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4310A-4B27-A623-2097-5296A330D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BEFA0-DD22-3CEC-9A54-C0A2E5137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954" y="2291218"/>
            <a:ext cx="9241918" cy="1646302"/>
          </a:xfrm>
        </p:spPr>
        <p:txBody>
          <a:bodyPr/>
          <a:lstStyle/>
          <a:p>
            <a:r>
              <a:rPr lang="en-IN" sz="6600" dirty="0"/>
              <a:t>Identifying Duplicates</a:t>
            </a:r>
          </a:p>
        </p:txBody>
      </p:sp>
    </p:spTree>
    <p:extLst>
      <p:ext uri="{BB962C8B-B14F-4D97-AF65-F5344CB8AC3E}">
        <p14:creationId xmlns:p14="http://schemas.microsoft.com/office/powerpoint/2010/main" val="426859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7B81-81CD-7BB2-3F10-57C36E0F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205"/>
            <a:ext cx="11409528" cy="689810"/>
          </a:xfrm>
        </p:spPr>
        <p:txBody>
          <a:bodyPr>
            <a:noAutofit/>
          </a:bodyPr>
          <a:lstStyle/>
          <a:p>
            <a:r>
              <a:rPr lang="en-US" sz="4200" b="1" dirty="0"/>
              <a:t>Total no.of Duplicate values</a:t>
            </a:r>
            <a:br>
              <a:rPr lang="en-US" sz="4200" b="1" dirty="0"/>
            </a:br>
            <a:endParaRPr lang="en-IN" sz="4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C0C4BA-8749-1118-1CB3-283556C4C23D}"/>
              </a:ext>
            </a:extLst>
          </p:cNvPr>
          <p:cNvSpPr/>
          <p:nvPr/>
        </p:nvSpPr>
        <p:spPr>
          <a:xfrm>
            <a:off x="222210" y="977369"/>
            <a:ext cx="8982749" cy="2146831"/>
          </a:xfrm>
          <a:prstGeom prst="rect">
            <a:avLst/>
          </a:prstGeom>
          <a:solidFill>
            <a:srgbClr val="DE4C18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8CE2F4-0514-4FAB-1E08-46E9B36D1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75" y="1055282"/>
            <a:ext cx="8737826" cy="199100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C5C51E5-AEB8-C593-11A3-63E08D85DD1E}"/>
              </a:ext>
            </a:extLst>
          </p:cNvPr>
          <p:cNvSpPr txBox="1">
            <a:spLocks/>
          </p:cNvSpPr>
          <p:nvPr/>
        </p:nvSpPr>
        <p:spPr>
          <a:xfrm>
            <a:off x="222210" y="3567577"/>
            <a:ext cx="10110510" cy="23130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Explanation: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df.duplicated().sum() counts the total number of rows marked as duplicates. This provides a quick overview of the duplication issue in the dataset.</a:t>
            </a:r>
            <a:endParaRPr lang="en-IN" sz="28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774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79340-BA4C-C7DE-1290-7BB1F7E1A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94EF-7E0C-D3B8-3ECE-F99A8312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63" y="307466"/>
            <a:ext cx="8596668" cy="689810"/>
          </a:xfrm>
        </p:spPr>
        <p:txBody>
          <a:bodyPr>
            <a:noAutofit/>
          </a:bodyPr>
          <a:lstStyle/>
          <a:p>
            <a:r>
              <a:rPr lang="en-US" sz="4200" b="1" dirty="0"/>
              <a:t>Identifying Duplicates</a:t>
            </a:r>
            <a:endParaRPr lang="en-IN" sz="42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387812-37F6-E66C-1114-504EF8A9DDF8}"/>
              </a:ext>
            </a:extLst>
          </p:cNvPr>
          <p:cNvSpPr txBox="1">
            <a:spLocks/>
          </p:cNvSpPr>
          <p:nvPr/>
        </p:nvSpPr>
        <p:spPr>
          <a:xfrm>
            <a:off x="218763" y="1657121"/>
            <a:ext cx="9915837" cy="38319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There are 3 ways to identify the duplicates in a dataset.</a:t>
            </a:r>
          </a:p>
          <a:p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	1. Identify All Duplicates (Including First Occurrences).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	2. Identify Duplicates Based on Specific Columns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	3. View Only the Duplicated Rows</a:t>
            </a:r>
            <a:endParaRPr lang="en-IN" sz="28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7303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1899F-09A3-F2BA-EFAE-22F669D98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6E49-CA98-A166-2E41-C3F5C3F9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89810"/>
          </a:xfrm>
        </p:spPr>
        <p:txBody>
          <a:bodyPr>
            <a:noAutofit/>
          </a:bodyPr>
          <a:lstStyle/>
          <a:p>
            <a:r>
              <a:rPr lang="en-US" sz="4000" b="1" dirty="0"/>
              <a:t>Identify All Duplicates (Including First Occurrences).</a:t>
            </a:r>
            <a:endParaRPr lang="en-IN" sz="4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05D2EF-2B43-A1EB-1608-EE46030311BE}"/>
              </a:ext>
            </a:extLst>
          </p:cNvPr>
          <p:cNvSpPr/>
          <p:nvPr/>
        </p:nvSpPr>
        <p:spPr>
          <a:xfrm>
            <a:off x="118965" y="1320351"/>
            <a:ext cx="9477319" cy="3192655"/>
          </a:xfrm>
          <a:prstGeom prst="rect">
            <a:avLst/>
          </a:prstGeom>
          <a:solidFill>
            <a:srgbClr val="DE4C18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6CD1FE-4FA0-04C3-A15A-B07F0640D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56" y="1449270"/>
            <a:ext cx="9365618" cy="29633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6253A5E-3503-9621-5749-3A6EDCBB17E8}"/>
              </a:ext>
            </a:extLst>
          </p:cNvPr>
          <p:cNvSpPr txBox="1">
            <a:spLocks/>
          </p:cNvSpPr>
          <p:nvPr/>
        </p:nvSpPr>
        <p:spPr>
          <a:xfrm>
            <a:off x="275304" y="4553854"/>
            <a:ext cx="10110510" cy="23130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Explanation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df.duplicated(keep=False) returns a Boolean mask where True indicates duplicate rows (including the first occurrence).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df[df.duplicated(keep=False)] filters the dataset to show all rows that are duplicates.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9995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90933-B521-0D3B-6843-8E00059D9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E9EC-3042-BEB2-396D-13E872909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89810"/>
          </a:xfrm>
        </p:spPr>
        <p:txBody>
          <a:bodyPr>
            <a:noAutofit/>
          </a:bodyPr>
          <a:lstStyle/>
          <a:p>
            <a:r>
              <a:rPr lang="en-US" sz="4200" b="1" dirty="0"/>
              <a:t>Identify Duplicates Based on Specific Columns</a:t>
            </a:r>
            <a:endParaRPr lang="en-IN" sz="42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6A50C8-209A-6615-F416-014283FF8B59}"/>
              </a:ext>
            </a:extLst>
          </p:cNvPr>
          <p:cNvSpPr/>
          <p:nvPr/>
        </p:nvSpPr>
        <p:spPr>
          <a:xfrm>
            <a:off x="135128" y="1379345"/>
            <a:ext cx="9628303" cy="3428629"/>
          </a:xfrm>
          <a:prstGeom prst="rect">
            <a:avLst/>
          </a:prstGeom>
          <a:solidFill>
            <a:srgbClr val="DE4C18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206C37-948F-1160-DE73-1E14C5DAD200}"/>
              </a:ext>
            </a:extLst>
          </p:cNvPr>
          <p:cNvSpPr txBox="1">
            <a:spLocks/>
          </p:cNvSpPr>
          <p:nvPr/>
        </p:nvSpPr>
        <p:spPr>
          <a:xfrm>
            <a:off x="218603" y="4959913"/>
            <a:ext cx="10110510" cy="23130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Explanation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The subset parameter specifies columns to consider when checking for duplicates.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Here, duplicates are identified based on combinations of sex and class.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0ED7F5-00AF-4117-B1DA-A6554ED12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03" y="1460326"/>
            <a:ext cx="9456339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4588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764</TotalTime>
  <Words>815</Words>
  <Application>Microsoft Office PowerPoint</Application>
  <PresentationFormat>Widescreen</PresentationFormat>
  <Paragraphs>105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</vt:lpstr>
      <vt:lpstr>Handling Duplicates in a Dataset</vt:lpstr>
      <vt:lpstr>Overview</vt:lpstr>
      <vt:lpstr>What are Duplicates?</vt:lpstr>
      <vt:lpstr>Types of Duplicates</vt:lpstr>
      <vt:lpstr>Identifying Duplicates</vt:lpstr>
      <vt:lpstr>Total no.of Duplicate values </vt:lpstr>
      <vt:lpstr>Identifying Duplicates</vt:lpstr>
      <vt:lpstr>Identify All Duplicates (Including First Occurrences).</vt:lpstr>
      <vt:lpstr>Identify Duplicates Based on Specific Columns</vt:lpstr>
      <vt:lpstr>View Only the Duplicated Rows</vt:lpstr>
      <vt:lpstr>Handling Duplicates</vt:lpstr>
      <vt:lpstr>Remove Complete Duplicates</vt:lpstr>
      <vt:lpstr>Remove Duplicates Based on Specific Columns</vt:lpstr>
      <vt:lpstr>Keep the Last Occurrence of a Duplicate</vt:lpstr>
      <vt:lpstr>Aggregating Duplicate Data</vt:lpstr>
      <vt:lpstr>Aggregating Duplicate Data</vt:lpstr>
      <vt:lpstr>Practical Use Case:  Retain the Most Recent Records</vt:lpstr>
      <vt:lpstr>Visualizing Duplicates</vt:lpstr>
      <vt:lpstr>Tips to Avoid Duplicates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Ayshath Lubna</dc:creator>
  <cp:lastModifiedBy>Ayshath Lubna</cp:lastModifiedBy>
  <cp:revision>4</cp:revision>
  <dcterms:created xsi:type="dcterms:W3CDTF">2024-09-20T12:28:18Z</dcterms:created>
  <dcterms:modified xsi:type="dcterms:W3CDTF">2025-01-03T18:09:42Z</dcterms:modified>
</cp:coreProperties>
</file>