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3" r:id="rId4"/>
    <p:sldId id="335" r:id="rId5"/>
    <p:sldId id="342" r:id="rId6"/>
    <p:sldId id="336" r:id="rId7"/>
    <p:sldId id="337" r:id="rId8"/>
    <p:sldId id="338" r:id="rId9"/>
    <p:sldId id="339" r:id="rId10"/>
    <p:sldId id="340" r:id="rId11"/>
    <p:sldId id="341" r:id="rId12"/>
    <p:sldId id="344" r:id="rId13"/>
    <p:sldId id="345" r:id="rId14"/>
    <p:sldId id="346" r:id="rId15"/>
    <p:sldId id="347" r:id="rId16"/>
    <p:sldId id="348" r:id="rId17"/>
    <p:sldId id="271" r:id="rId18"/>
  </p:sldIdLst>
  <p:sldSz cx="18288000" cy="10287000"/>
  <p:notesSz cx="6858000" cy="9144000"/>
  <p:embeddedFontLst>
    <p:embeddedFont>
      <p:font typeface="Javanese Text" panose="02000000000000000000" pitchFamily="2" charset="0"/>
      <p:regular r:id="rId20"/>
    </p:embeddedFont>
    <p:embeddedFont>
      <p:font typeface="Porcelain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7F"/>
    <a:srgbClr val="78B7D0"/>
    <a:srgbClr val="227B94"/>
    <a:srgbClr val="16325B"/>
    <a:srgbClr val="254061"/>
    <a:srgbClr val="FFFFFF"/>
    <a:srgbClr val="0070C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36" autoAdjust="0"/>
    <p:restoredTop sz="94622" autoAdjust="0"/>
  </p:normalViewPr>
  <p:slideViewPr>
    <p:cSldViewPr>
      <p:cViewPr varScale="1">
        <p:scale>
          <a:sx n="52" d="100"/>
          <a:sy n="52" d="100"/>
        </p:scale>
        <p:origin x="40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2DB5-DF80-4B71-8494-1FE8454FD750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2680A-5027-41D2-846D-1EF2F26A8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0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2680A-5027-41D2-846D-1EF2F26A833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4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816754"/>
            <a:ext cx="18288000" cy="947024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8" name="TextBox 8"/>
          <p:cNvSpPr txBox="1"/>
          <p:nvPr/>
        </p:nvSpPr>
        <p:spPr>
          <a:xfrm>
            <a:off x="9837894" y="2828026"/>
            <a:ext cx="7696200" cy="3677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3900" spc="552" dirty="0">
                <a:solidFill>
                  <a:srgbClr val="FFDC7F"/>
                </a:solidFill>
                <a:latin typeface="Porcelain"/>
                <a:ea typeface="Porcelain"/>
                <a:cs typeface="Porcelain"/>
                <a:sym typeface="Porcelain"/>
              </a:rPr>
              <a:t>Seaborn</a:t>
            </a:r>
          </a:p>
        </p:txBody>
      </p:sp>
      <p:sp>
        <p:nvSpPr>
          <p:cNvPr id="9" name="Freeform 9"/>
          <p:cNvSpPr/>
          <p:nvPr/>
        </p:nvSpPr>
        <p:spPr>
          <a:xfrm>
            <a:off x="10191855" y="6093542"/>
            <a:ext cx="7315200" cy="448056"/>
          </a:xfrm>
          <a:custGeom>
            <a:avLst/>
            <a:gdLst/>
            <a:ahLst/>
            <a:cxnLst/>
            <a:rect l="l" t="t" r="r" b="b"/>
            <a:pathLst>
              <a:path w="7315200" h="448056">
                <a:moveTo>
                  <a:pt x="0" y="0"/>
                </a:moveTo>
                <a:lnTo>
                  <a:pt x="7315200" y="0"/>
                </a:lnTo>
                <a:lnTo>
                  <a:pt x="7315200" y="448056"/>
                </a:lnTo>
                <a:lnTo>
                  <a:pt x="0" y="44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>
              <a:solidFill>
                <a:srgbClr val="FFDC7F"/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7EC6B54-2A7F-3C72-17FA-7C4B07C470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0200" y="50131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26F039-2FE6-7C41-D2B7-A0C72AD77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6" y="557956"/>
            <a:ext cx="8912290" cy="8912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710381" y="5870856"/>
            <a:ext cx="54864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Displays pairwise relationships in a dataset.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381000" y="3912394"/>
            <a:ext cx="5486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Pair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881734" y="9269524"/>
            <a:ext cx="14554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Pair plot of numerical variables in the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C72D3-168F-B72E-D87B-84F0D1BE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239" y="1715368"/>
            <a:ext cx="11108961" cy="72172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C99C81-7802-715F-AA4A-533BCA50B30A}"/>
              </a:ext>
            </a:extLst>
          </p:cNvPr>
          <p:cNvSpPr/>
          <p:nvPr/>
        </p:nvSpPr>
        <p:spPr>
          <a:xfrm>
            <a:off x="6705600" y="1533832"/>
            <a:ext cx="11454581" cy="862533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2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696626" y="6175546"/>
            <a:ext cx="495938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Visualizes data in matrix form using color gradients to represent values.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509316" y="3771900"/>
            <a:ext cx="5334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Heatmap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828738" y="9029700"/>
            <a:ext cx="1115692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Heatmap of the correlation matrix of the dataset.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BA637-2DF0-E33B-D5A1-249B14489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80" y="1533832"/>
            <a:ext cx="11156920" cy="7114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C7C534-4701-5183-378F-60B138345AF5}"/>
              </a:ext>
            </a:extLst>
          </p:cNvPr>
          <p:cNvSpPr/>
          <p:nvPr/>
        </p:nvSpPr>
        <p:spPr>
          <a:xfrm>
            <a:off x="6674258" y="1409700"/>
            <a:ext cx="11454581" cy="8443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12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381000" y="4042491"/>
            <a:ext cx="5970639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Strip plots are similar to scatter plots but are often used with categorical data. They show individual data points along a category, and slight jittering can be applied to avoid overlap.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889819" y="1714500"/>
            <a:ext cx="4953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Strip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865374" y="8475702"/>
            <a:ext cx="1012476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Total bill amounts by day, with individual points shown.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65C48-C20B-C2F6-DCCA-440FCD378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257300"/>
            <a:ext cx="11049000" cy="678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C04B1A-6B1D-98FD-8DB8-1926EA9A5CC5}"/>
              </a:ext>
            </a:extLst>
          </p:cNvPr>
          <p:cNvSpPr/>
          <p:nvPr/>
        </p:nvSpPr>
        <p:spPr>
          <a:xfrm>
            <a:off x="6674258" y="1104900"/>
            <a:ext cx="11454581" cy="87485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98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495300" y="4381500"/>
            <a:ext cx="5829300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A swarm plot is an extension of the strip plot that arranges points in a way that they don’t overlap. It’s used to show all points of categorical data along with the spread.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971550" y="2476500"/>
            <a:ext cx="4876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Swarm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7048500" y="8572500"/>
            <a:ext cx="10744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Total bill amounts by day, with points arranged to avoid overlap.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C04955-3596-DFC3-E752-19DA985A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599796"/>
            <a:ext cx="11125200" cy="67214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DEEAC6-EFBC-DF88-BAA0-993314CDF7DE}"/>
              </a:ext>
            </a:extLst>
          </p:cNvPr>
          <p:cNvSpPr/>
          <p:nvPr/>
        </p:nvSpPr>
        <p:spPr>
          <a:xfrm>
            <a:off x="6674258" y="1409700"/>
            <a:ext cx="11454581" cy="8443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51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159161" y="4924118"/>
            <a:ext cx="623949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Point plots are used to show the mean of a quantitative variable across different levels of a categorical variable, with optional confidence intervals.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-73894" y="2857500"/>
            <a:ext cx="6705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Point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953210" y="8890819"/>
            <a:ext cx="11453542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Average tips by day, with confidence intervals.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B518C-54E8-F602-6418-05F5FD15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458" y="1533832"/>
            <a:ext cx="11148742" cy="67338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3FA719-6476-BA5F-987E-FAB805FACC77}"/>
              </a:ext>
            </a:extLst>
          </p:cNvPr>
          <p:cNvSpPr/>
          <p:nvPr/>
        </p:nvSpPr>
        <p:spPr>
          <a:xfrm>
            <a:off x="6674258" y="1409700"/>
            <a:ext cx="11454581" cy="8443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53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102624" y="4957234"/>
            <a:ext cx="6312306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Joint plots combine scatter plots and histograms (or density plots) to show the relationship between two variables and the distribution of each.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-228600" y="2552700"/>
            <a:ext cx="6400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Joint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7029448" y="8943917"/>
            <a:ext cx="10744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Relationship between total bill and tip, along with their distributions.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02C40-923A-1913-3033-E6E06CF8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48" y="1290826"/>
            <a:ext cx="11049000" cy="73352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6ACE51-DBA7-67CD-F71C-89CDB3F9065B}"/>
              </a:ext>
            </a:extLst>
          </p:cNvPr>
          <p:cNvSpPr/>
          <p:nvPr/>
        </p:nvSpPr>
        <p:spPr>
          <a:xfrm>
            <a:off x="6674258" y="1104900"/>
            <a:ext cx="11454581" cy="89916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5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222455" y="4965290"/>
            <a:ext cx="6369458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Facet Grids allow you to plot multiple subplots based on categories of your data. It’s ideal for visualizing complex relationships across different dimensions.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457200" y="2933700"/>
            <a:ext cx="5486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Facet Grid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838948" y="8749186"/>
            <a:ext cx="11125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Visualize total bill distribution across different days and times.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480F3-9ACA-88CD-73BB-DE4D8673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567016"/>
            <a:ext cx="11125200" cy="68530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423EC8-316D-F6D1-05A6-100EB8EC40B6}"/>
              </a:ext>
            </a:extLst>
          </p:cNvPr>
          <p:cNvSpPr/>
          <p:nvPr/>
        </p:nvSpPr>
        <p:spPr>
          <a:xfrm>
            <a:off x="6674258" y="1409700"/>
            <a:ext cx="11454581" cy="8443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57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388404" y="3203926"/>
            <a:ext cx="11214180" cy="306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9900" spc="552" dirty="0">
                <a:solidFill>
                  <a:srgbClr val="00B0F0"/>
                </a:solidFill>
                <a:latin typeface="Porcelain"/>
                <a:ea typeface="Porcelain"/>
                <a:cs typeface="Porcelain"/>
                <a:sym typeface="Porcelain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>
            <a:off x="5486400" y="6362700"/>
            <a:ext cx="7315200" cy="448056"/>
          </a:xfrm>
          <a:custGeom>
            <a:avLst/>
            <a:gdLst/>
            <a:ahLst/>
            <a:cxnLst/>
            <a:rect l="l" t="t" r="r" b="b"/>
            <a:pathLst>
              <a:path w="7315200" h="448056">
                <a:moveTo>
                  <a:pt x="0" y="0"/>
                </a:moveTo>
                <a:lnTo>
                  <a:pt x="7315200" y="0"/>
                </a:lnTo>
                <a:lnTo>
                  <a:pt x="7315200" y="448056"/>
                </a:lnTo>
                <a:lnTo>
                  <a:pt x="0" y="44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93920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/>
          <p:cNvSpPr txBox="1"/>
          <p:nvPr/>
        </p:nvSpPr>
        <p:spPr>
          <a:xfrm>
            <a:off x="3352800" y="346829"/>
            <a:ext cx="106680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Introduction to Seaborn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1524000" y="2933700"/>
            <a:ext cx="15392400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Seaborn is a powerful Python data visualization library based on Matplotlib . It provides high-level functions to create informative and attractive visualizations.</a:t>
            </a:r>
          </a:p>
          <a:p>
            <a:endParaRPr lang="en-US" sz="3600" spc="208" dirty="0">
              <a:solidFill>
                <a:srgbClr val="FFDC7F"/>
              </a:solidFill>
              <a:latin typeface="Javanese Text" panose="02000000000000000000" pitchFamily="2" charset="0"/>
              <a:ea typeface="KG Primary Penmanship"/>
              <a:cs typeface="KG Primary Penmanship"/>
              <a:sym typeface="KG Primary Penmanship"/>
            </a:endParaRPr>
          </a:p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Why Use Seaborn?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Simple syntax 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Built-in themes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Supports statistical plots</a:t>
            </a:r>
          </a:p>
          <a:p>
            <a:pPr marL="1943100" lvl="3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Automatic integration with pandas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DADC5-889B-512B-8A07-2BC8E3DCEE09}"/>
              </a:ext>
            </a:extLst>
          </p:cNvPr>
          <p:cNvSpPr/>
          <p:nvPr/>
        </p:nvSpPr>
        <p:spPr>
          <a:xfrm>
            <a:off x="1028700" y="2171700"/>
            <a:ext cx="16230600" cy="67056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496529" y="2019300"/>
            <a:ext cx="17073716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1. Bar Plot 		: Summarizing data based on categories.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2. Count Plot 	: Showing the count distribution of categorical variables.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3. Scatter Plot	: Identifying correlations or patterns between variables.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4. Line Plot	: Observing trends, patterns, or data over intervals.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5. Box Plot 	: Comparing distributions across categories and identifying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				  outliers.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6. Violin Plot 	: Visualizing the distribution and variability of data.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7. Pair Plot	: Exploring correlations and patterns between many continuous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				  variables.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8. Heatmap	: Showing the magnitude or relationship strength in a matrix form.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9. Strip Plot 	: Displaying all data points in relation to a category.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10. Swarm Plot 	: Providing clear visualization of individual data points and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  				  distribution.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11. Point Plot 	: Tracking changes in means across categories.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12. Joint Plot 	: Displaying both a scatter plot and distribution of data points.</a:t>
            </a:r>
          </a:p>
          <a:p>
            <a:pPr lvl="1"/>
            <a:r>
              <a:rPr lang="en-US" sz="32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13. Facet Grid 	: Exploring relationships across different dimensions or categories.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92A393-A004-3C57-BB21-5C1133134021}"/>
              </a:ext>
            </a:extLst>
          </p:cNvPr>
          <p:cNvSpPr/>
          <p:nvPr/>
        </p:nvSpPr>
        <p:spPr>
          <a:xfrm>
            <a:off x="381000" y="1638300"/>
            <a:ext cx="17373600" cy="8458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3124200" y="212761"/>
            <a:ext cx="12039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Different types of plots in Seaborn</a:t>
            </a:r>
          </a:p>
        </p:txBody>
      </p:sp>
    </p:spTree>
    <p:extLst>
      <p:ext uri="{BB962C8B-B14F-4D97-AF65-F5344CB8AC3E}">
        <p14:creationId xmlns:p14="http://schemas.microsoft.com/office/powerpoint/2010/main" val="19989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609600" y="4991100"/>
            <a:ext cx="556260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A plot showing the relationship between a categorical and numerical variable.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208" dirty="0">
              <a:solidFill>
                <a:srgbClr val="FFDC7F"/>
              </a:solidFill>
              <a:latin typeface="Javanese Text" panose="02000000000000000000" pitchFamily="2" charset="0"/>
              <a:ea typeface="KG Primary Penmanship"/>
              <a:cs typeface="KG Primary Penmanship"/>
              <a:sym typeface="KG Primary Penmanship"/>
            </a:endParaRPr>
          </a:p>
          <a:p>
            <a:endParaRPr lang="en-US" sz="3600" spc="208" dirty="0">
              <a:solidFill>
                <a:srgbClr val="FFDC7F"/>
              </a:solidFill>
              <a:latin typeface="Javanese Text" panose="02000000000000000000" pitchFamily="2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92A393-A004-3C57-BB21-5C1133134021}"/>
              </a:ext>
            </a:extLst>
          </p:cNvPr>
          <p:cNvSpPr/>
          <p:nvPr/>
        </p:nvSpPr>
        <p:spPr>
          <a:xfrm>
            <a:off x="6629400" y="1257300"/>
            <a:ext cx="11125200" cy="8726973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-81116" y="3009900"/>
            <a:ext cx="6705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Bar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7315200" y="9258300"/>
            <a:ext cx="104394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The bar plot shows total tips by day.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83686-4F79-96F1-F43E-F96946C8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71" y="1576234"/>
            <a:ext cx="10173929" cy="7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2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276533" y="4931783"/>
            <a:ext cx="60960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Line plots are typically used to track changes over time or continuous data. They help show trends or patterns in a variable.</a:t>
            </a:r>
          </a:p>
          <a:p>
            <a:endParaRPr lang="en-US" sz="3600" spc="208" dirty="0">
              <a:solidFill>
                <a:srgbClr val="FFDC7F"/>
              </a:solidFill>
              <a:latin typeface="Javanese Text" panose="02000000000000000000" pitchFamily="2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92A393-A004-3C57-BB21-5C1133134021}"/>
              </a:ext>
            </a:extLst>
          </p:cNvPr>
          <p:cNvSpPr/>
          <p:nvPr/>
        </p:nvSpPr>
        <p:spPr>
          <a:xfrm>
            <a:off x="6629400" y="1446179"/>
            <a:ext cx="11305867" cy="857127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152400" y="2628900"/>
            <a:ext cx="6019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Line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934200" y="8567364"/>
            <a:ext cx="104394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Line plot is used to track total bill amount across meal sizes.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EFB0C-598D-BD3F-EB5B-8BEEC878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38300"/>
            <a:ext cx="10744200" cy="65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1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510448" y="5498147"/>
            <a:ext cx="6042476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 It shows the count of observations in each categorical bin.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spc="208" dirty="0">
              <a:solidFill>
                <a:srgbClr val="FFDC7F"/>
              </a:solidFill>
              <a:latin typeface="Javanese Text" panose="02000000000000000000" pitchFamily="2" charset="0"/>
              <a:ea typeface="KG Primary Penmanship"/>
              <a:cs typeface="KG Primary Penmanship"/>
              <a:sym typeface="KG Primary Penmanship"/>
            </a:endParaRPr>
          </a:p>
          <a:p>
            <a:endParaRPr lang="en-US" sz="3600" spc="208" dirty="0">
              <a:solidFill>
                <a:srgbClr val="FFDC7F"/>
              </a:solidFill>
              <a:latin typeface="Javanese Text" panose="02000000000000000000" pitchFamily="2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92A393-A004-3C57-BB21-5C1133134021}"/>
              </a:ext>
            </a:extLst>
          </p:cNvPr>
          <p:cNvSpPr/>
          <p:nvPr/>
        </p:nvSpPr>
        <p:spPr>
          <a:xfrm>
            <a:off x="6705600" y="1181100"/>
            <a:ext cx="11378381" cy="891539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380447" y="3537347"/>
            <a:ext cx="6019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Count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7032524" y="8636922"/>
            <a:ext cx="10897152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Count plot is used to count the number of meals served by day.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2314F-69AD-725D-465B-2C7EC905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09700"/>
            <a:ext cx="10897153" cy="68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1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446140" y="5852399"/>
            <a:ext cx="56769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Shows relationships between two continuous variables.</a:t>
            </a:r>
          </a:p>
          <a:p>
            <a:endParaRPr lang="en-US" sz="3600" spc="208" dirty="0">
              <a:solidFill>
                <a:srgbClr val="FFDC7F"/>
              </a:solidFill>
              <a:latin typeface="Javanese Text" panose="02000000000000000000" pitchFamily="2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92A393-A004-3C57-BB21-5C1133134021}"/>
              </a:ext>
            </a:extLst>
          </p:cNvPr>
          <p:cNvSpPr/>
          <p:nvPr/>
        </p:nvSpPr>
        <p:spPr>
          <a:xfrm>
            <a:off x="6674258" y="1409700"/>
            <a:ext cx="11454581" cy="8443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416643" y="3819048"/>
            <a:ext cx="5867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Scatter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907160" y="8224366"/>
            <a:ext cx="10766323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This scatter plot showed the correlation between total bill vs tip.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D2CF0-7136-A385-5064-3C826A91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60" y="1714500"/>
            <a:ext cx="10934700" cy="631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457200" y="4794136"/>
            <a:ext cx="586063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Displays the distribution of data based on five summary statistics: minimum, first quartile, median, third quartile, and maximum.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422787" y="2705100"/>
            <a:ext cx="51054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Box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934200" y="8877300"/>
            <a:ext cx="9450229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Box plot of total bill by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2DFDC-E23C-EA5B-2699-3B469E06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48" y="1533832"/>
            <a:ext cx="11224952" cy="6921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7D3D7B-EC99-657D-6636-61A9627040CF}"/>
              </a:ext>
            </a:extLst>
          </p:cNvPr>
          <p:cNvSpPr/>
          <p:nvPr/>
        </p:nvSpPr>
        <p:spPr>
          <a:xfrm>
            <a:off x="6674258" y="1409700"/>
            <a:ext cx="11454581" cy="8443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88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C5936482-B019-D3C4-48D6-12F7D516C5BF}"/>
              </a:ext>
            </a:extLst>
          </p:cNvPr>
          <p:cNvSpPr txBox="1"/>
          <p:nvPr/>
        </p:nvSpPr>
        <p:spPr>
          <a:xfrm>
            <a:off x="457200" y="5372100"/>
            <a:ext cx="58674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Combines aspects of the box plot with a density plot, showing the distribution of the data.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4EBBA7B-C688-2DD4-039F-703A7451F6B7}"/>
              </a:ext>
            </a:extLst>
          </p:cNvPr>
          <p:cNvSpPr txBox="1"/>
          <p:nvPr/>
        </p:nvSpPr>
        <p:spPr>
          <a:xfrm>
            <a:off x="990600" y="3467100"/>
            <a:ext cx="4800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spc="320" dirty="0">
                <a:solidFill>
                  <a:srgbClr val="78B7D0"/>
                </a:solidFill>
                <a:latin typeface="Porcelain"/>
                <a:ea typeface="Porcelain"/>
                <a:cs typeface="Porcelain"/>
                <a:sym typeface="Porcelain"/>
              </a:rPr>
              <a:t>Violin Plot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2A0D1717-C0A0-889A-D03F-846578BFD07F}"/>
              </a:ext>
            </a:extLst>
          </p:cNvPr>
          <p:cNvSpPr txBox="1"/>
          <p:nvPr/>
        </p:nvSpPr>
        <p:spPr>
          <a:xfrm>
            <a:off x="6982129" y="8908026"/>
            <a:ext cx="1114671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spc="208" dirty="0">
                <a:solidFill>
                  <a:srgbClr val="FFDC7F"/>
                </a:solidFill>
                <a:latin typeface="Javanese Text" panose="02000000000000000000" pitchFamily="2" charset="0"/>
                <a:ea typeface="KG Primary Penmanship"/>
                <a:cs typeface="KG Primary Penmanship"/>
                <a:sym typeface="KG Primary Penmanship"/>
              </a:rPr>
              <a:t>Violin plot of total bill by day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43504-DE5D-19D5-8A93-70788AB1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32" y="1533832"/>
            <a:ext cx="11158268" cy="68100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83C9FF-3573-6A6C-E6A5-05A3459FF87C}"/>
              </a:ext>
            </a:extLst>
          </p:cNvPr>
          <p:cNvSpPr/>
          <p:nvPr/>
        </p:nvSpPr>
        <p:spPr>
          <a:xfrm>
            <a:off x="6674258" y="1409700"/>
            <a:ext cx="11454581" cy="844379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98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5766</TotalTime>
  <Words>678</Words>
  <Application>Microsoft Office PowerPoint</Application>
  <PresentationFormat>Custom</PresentationFormat>
  <Paragraphs>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Porcelain</vt:lpstr>
      <vt:lpstr>Javanese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Yellow English Types of Sentences Presentation</dc:title>
  <dc:creator>Ayshath Lubna</dc:creator>
  <cp:lastModifiedBy>Ayshath Lubna</cp:lastModifiedBy>
  <cp:revision>22</cp:revision>
  <dcterms:created xsi:type="dcterms:W3CDTF">2006-08-16T00:00:00Z</dcterms:created>
  <dcterms:modified xsi:type="dcterms:W3CDTF">2024-09-16T08:22:03Z</dcterms:modified>
  <dc:identifier>DAGPB6Q60_w</dc:identifier>
</cp:coreProperties>
</file>