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fbe69578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fbe69578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fbe69578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fbe69578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fbe69578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fbe69578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fbe69578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fbe69578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fbe69578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fbe69578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fbe69578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fbe69578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fbe69578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fbe69578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fbe69578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fbe69578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fbe69578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fbe69578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fbe69578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fbe69578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921775" y="1775225"/>
            <a:ext cx="78984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BUDGET SALES ANALYTICS</a:t>
            </a:r>
            <a:endParaRPr/>
          </a:p>
        </p:txBody>
      </p:sp>
      <p:sp>
        <p:nvSpPr>
          <p:cNvPr id="86" name="Google Shape;86;p13"/>
          <p:cNvSpPr txBox="1"/>
          <p:nvPr>
            <p:ph idx="1" type="subTitle"/>
          </p:nvPr>
        </p:nvSpPr>
        <p:spPr>
          <a:xfrm>
            <a:off x="6696166" y="2715925"/>
            <a:ext cx="2124000" cy="432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By Ayesha Fatima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2"/>
          <p:cNvSpPr txBox="1"/>
          <p:nvPr>
            <p:ph idx="1" type="body"/>
          </p:nvPr>
        </p:nvSpPr>
        <p:spPr>
          <a:xfrm>
            <a:off x="311700" y="282900"/>
            <a:ext cx="8520600" cy="428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0" y="160807"/>
            <a:ext cx="9143999" cy="48218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335000"/>
            <a:ext cx="21657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1" name="Google Shape;151;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SzPts val="852"/>
              <a:buNone/>
            </a:pPr>
            <a:r>
              <a:rPr lang="en" sz="1195"/>
              <a:t>From the report, I can conclude the following:</a:t>
            </a:r>
            <a:endParaRPr sz="1195"/>
          </a:p>
          <a:p>
            <a:pPr indent="-308133" lvl="0" marL="457200" rtl="0" algn="l">
              <a:lnSpc>
                <a:spcPct val="95000"/>
              </a:lnSpc>
              <a:spcBef>
                <a:spcPts val="1200"/>
              </a:spcBef>
              <a:spcAft>
                <a:spcPts val="0"/>
              </a:spcAft>
              <a:buClr>
                <a:srgbClr val="000000"/>
              </a:buClr>
              <a:buSzPts val="1253"/>
              <a:buFont typeface="Arial"/>
              <a:buAutoNum type="arabicPeriod"/>
            </a:pPr>
            <a:r>
              <a:rPr lang="en" sz="1195"/>
              <a:t>There is a notable relationship between product sales and customer demographics. In the road category, road and mountain bikes top the sales.</a:t>
            </a:r>
            <a:endParaRPr sz="1195"/>
          </a:p>
          <a:p>
            <a:pPr indent="-308133" lvl="0" marL="457200" rtl="0" algn="l">
              <a:lnSpc>
                <a:spcPct val="95000"/>
              </a:lnSpc>
              <a:spcBef>
                <a:spcPts val="0"/>
              </a:spcBef>
              <a:spcAft>
                <a:spcPts val="0"/>
              </a:spcAft>
              <a:buClr>
                <a:srgbClr val="000000"/>
              </a:buClr>
              <a:buSzPts val="1253"/>
              <a:buFont typeface="Arial"/>
              <a:buAutoNum type="arabicPeriod"/>
            </a:pPr>
            <a:r>
              <a:rPr lang="en" sz="1195"/>
              <a:t>Customers without children tend to generate higher sales, possibly due to lower personal expenses. Therefore, the project should focus on targeting more of these customers.</a:t>
            </a:r>
            <a:endParaRPr sz="1195"/>
          </a:p>
          <a:p>
            <a:pPr indent="-308133" lvl="0" marL="457200" rtl="0" algn="l">
              <a:lnSpc>
                <a:spcPct val="95000"/>
              </a:lnSpc>
              <a:spcBef>
                <a:spcPts val="0"/>
              </a:spcBef>
              <a:spcAft>
                <a:spcPts val="0"/>
              </a:spcAft>
              <a:buClr>
                <a:srgbClr val="000000"/>
              </a:buClr>
              <a:buSzPts val="1253"/>
              <a:buFont typeface="Arial"/>
              <a:buAutoNum type="arabicPeriod"/>
            </a:pPr>
            <a:r>
              <a:rPr lang="en" sz="1195"/>
              <a:t>The targeted audience is in their 50s, and sales tend to decline in January and February. This is partly because the budget for these months was lower, which led to decreased sales. The project should develop business strategies to address these slow months.</a:t>
            </a:r>
            <a:endParaRPr sz="1195"/>
          </a:p>
          <a:p>
            <a:pPr indent="-308133" lvl="0" marL="457200" rtl="0" algn="l">
              <a:lnSpc>
                <a:spcPct val="95000"/>
              </a:lnSpc>
              <a:spcBef>
                <a:spcPts val="0"/>
              </a:spcBef>
              <a:spcAft>
                <a:spcPts val="0"/>
              </a:spcAft>
              <a:buClr>
                <a:srgbClr val="000000"/>
              </a:buClr>
              <a:buSzPts val="1253"/>
              <a:buFont typeface="Arial"/>
              <a:buAutoNum type="arabicPeriod"/>
            </a:pPr>
            <a:r>
              <a:rPr lang="en" sz="1195"/>
              <a:t>Sales are lowest in the sports product line.</a:t>
            </a:r>
            <a:endParaRPr sz="1195"/>
          </a:p>
          <a:p>
            <a:pPr indent="-308133" lvl="0" marL="457200" rtl="0" algn="l">
              <a:lnSpc>
                <a:spcPct val="95000"/>
              </a:lnSpc>
              <a:spcBef>
                <a:spcPts val="0"/>
              </a:spcBef>
              <a:spcAft>
                <a:spcPts val="0"/>
              </a:spcAft>
              <a:buClr>
                <a:srgbClr val="000000"/>
              </a:buClr>
              <a:buSzPts val="1253"/>
              <a:buFont typeface="Arial"/>
              <a:buAutoNum type="arabicPeriod"/>
            </a:pPr>
            <a:r>
              <a:rPr lang="en" sz="1195"/>
              <a:t>A clear relationship between budget and sales is evident. The highest budgets are for mountain bikes ($5,257,897) and road bikes ($6,534,364), and these categories also show the highest sales. Conversely, the sports product line has the lowest sales, corresponding to its lower budget.</a:t>
            </a:r>
            <a:endParaRPr sz="1195"/>
          </a:p>
          <a:p>
            <a:pPr indent="0" lvl="0" marL="0" rtl="0" algn="l">
              <a:lnSpc>
                <a:spcPct val="95000"/>
              </a:lnSpc>
              <a:spcBef>
                <a:spcPts val="1200"/>
              </a:spcBef>
              <a:spcAft>
                <a:spcPts val="1200"/>
              </a:spcAft>
              <a:buSzPts val="852"/>
              <a:buNone/>
            </a:pPr>
            <a:r>
              <a:t/>
            </a:r>
            <a:endParaRPr sz="119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9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Extract various information such as Sales, budget, and variance. You can even compare sales</a:t>
            </a:r>
            <a:endParaRPr sz="1400"/>
          </a:p>
          <a:p>
            <a:pPr indent="0" lvl="0" marL="0" rtl="0" algn="ctr">
              <a:spcBef>
                <a:spcPts val="1200"/>
              </a:spcBef>
              <a:spcAft>
                <a:spcPts val="0"/>
              </a:spcAft>
              <a:buNone/>
            </a:pPr>
            <a:r>
              <a:rPr lang="en" sz="1400"/>
              <a:t>and budgets with various attributes. Extract necessary information about Products and</a:t>
            </a:r>
            <a:endParaRPr sz="1400"/>
          </a:p>
          <a:p>
            <a:pPr indent="0" lvl="0" marL="0" rtl="0" algn="ctr">
              <a:spcBef>
                <a:spcPts val="1200"/>
              </a:spcBef>
              <a:spcAft>
                <a:spcPts val="0"/>
              </a:spcAft>
              <a:buNone/>
            </a:pPr>
            <a:r>
              <a:rPr lang="en" sz="1400"/>
              <a:t>Customers. Make the necessary dashboard with the best you can extract from the data.</a:t>
            </a:r>
            <a:endParaRPr sz="1400"/>
          </a:p>
          <a:p>
            <a:pPr indent="0" lvl="0" marL="0" rtl="0" algn="ctr">
              <a:spcBef>
                <a:spcPts val="1200"/>
              </a:spcBef>
              <a:spcAft>
                <a:spcPts val="0"/>
              </a:spcAft>
              <a:buNone/>
            </a:pPr>
            <a:r>
              <a:rPr lang="en" sz="1400"/>
              <a:t>Use various visualization and features and make the best dashboard. Find key metrics and</a:t>
            </a:r>
            <a:endParaRPr sz="1400"/>
          </a:p>
          <a:p>
            <a:pPr indent="0" lvl="0" marL="0" rtl="0" algn="ctr">
              <a:spcBef>
                <a:spcPts val="1200"/>
              </a:spcBef>
              <a:spcAft>
                <a:spcPts val="1200"/>
              </a:spcAft>
              <a:buNone/>
            </a:pPr>
            <a:r>
              <a:rPr lang="en" sz="1400"/>
              <a:t>factors and show the meaningful relationships between attributes.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397250" y="385100"/>
            <a:ext cx="8520600" cy="416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a:p>
            <a:pPr indent="0" lvl="0" marL="0" rtl="0" algn="l">
              <a:spcBef>
                <a:spcPts val="1200"/>
              </a:spcBef>
              <a:spcAft>
                <a:spcPts val="0"/>
              </a:spcAft>
              <a:buNone/>
            </a:pPr>
            <a:r>
              <a:rPr lang="en" sz="1300"/>
              <a:t>I used Python for this project. First, I loaded the data, performed data cleaning, checked for missing values, and addressed them.</a:t>
            </a:r>
            <a:endParaRPr sz="1300"/>
          </a:p>
          <a:p>
            <a:pPr indent="0" lvl="0" marL="0" rtl="0" algn="l">
              <a:spcBef>
                <a:spcPts val="1200"/>
              </a:spcBef>
              <a:spcAft>
                <a:spcPts val="0"/>
              </a:spcAft>
              <a:buNone/>
            </a:pPr>
            <a:r>
              <a:rPr lang="en" sz="1300"/>
              <a:t>LIBRARIES USED ARE:</a:t>
            </a:r>
            <a:endParaRPr sz="1300"/>
          </a:p>
          <a:p>
            <a:pPr indent="-311150" lvl="0" marL="457200" rtl="0" algn="l">
              <a:spcBef>
                <a:spcPts val="1200"/>
              </a:spcBef>
              <a:spcAft>
                <a:spcPts val="0"/>
              </a:spcAft>
              <a:buSzPts val="1300"/>
              <a:buAutoNum type="arabicPeriod"/>
            </a:pPr>
            <a:r>
              <a:rPr lang="en" sz="1300"/>
              <a:t>Pandas</a:t>
            </a:r>
            <a:endParaRPr sz="1300"/>
          </a:p>
          <a:p>
            <a:pPr indent="-311150" lvl="0" marL="457200" rtl="0" algn="l">
              <a:spcBef>
                <a:spcPts val="0"/>
              </a:spcBef>
              <a:spcAft>
                <a:spcPts val="0"/>
              </a:spcAft>
              <a:buSzPts val="1300"/>
              <a:buAutoNum type="arabicPeriod"/>
            </a:pPr>
            <a:r>
              <a:rPr lang="en" sz="1300"/>
              <a:t>Matplotlib</a:t>
            </a:r>
            <a:endParaRPr sz="1300"/>
          </a:p>
          <a:p>
            <a:pPr indent="-311150" lvl="0" marL="457200" rtl="0" algn="l">
              <a:spcBef>
                <a:spcPts val="0"/>
              </a:spcBef>
              <a:spcAft>
                <a:spcPts val="0"/>
              </a:spcAft>
              <a:buSzPts val="1300"/>
              <a:buAutoNum type="arabicPeriod"/>
            </a:pPr>
            <a:r>
              <a:rPr lang="en" sz="1300"/>
              <a:t>Numpy</a:t>
            </a:r>
            <a:endParaRPr sz="1300"/>
          </a:p>
          <a:p>
            <a:pPr indent="-311150" lvl="0" marL="457200" rtl="0" algn="l">
              <a:spcBef>
                <a:spcPts val="0"/>
              </a:spcBef>
              <a:spcAft>
                <a:spcPts val="0"/>
              </a:spcAft>
              <a:buSzPts val="1300"/>
              <a:buAutoNum type="arabicPeriod"/>
            </a:pPr>
            <a:r>
              <a:rPr lang="en" sz="1300"/>
              <a:t>Seaborn</a:t>
            </a:r>
            <a:endParaRPr sz="1300"/>
          </a:p>
          <a:p>
            <a:pPr indent="0" lvl="0" marL="45720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98" name="Google Shape;98;p15"/>
          <p:cNvPicPr preferRelativeResize="0"/>
          <p:nvPr/>
        </p:nvPicPr>
        <p:blipFill>
          <a:blip r:embed="rId3">
            <a:alphaModFix/>
          </a:blip>
          <a:stretch>
            <a:fillRect/>
          </a:stretch>
        </p:blipFill>
        <p:spPr>
          <a:xfrm>
            <a:off x="3249175" y="1437175"/>
            <a:ext cx="5593825" cy="2468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Insights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This visualization represents sales by category, with the 'Bikes' category at the top.</a:t>
            </a:r>
            <a:endParaRPr sz="1100"/>
          </a:p>
          <a:p>
            <a:pPr indent="0" lvl="0" marL="0" rtl="0" algn="l">
              <a:spcBef>
                <a:spcPts val="1200"/>
              </a:spcBef>
              <a:spcAft>
                <a:spcPts val="1200"/>
              </a:spcAft>
              <a:buNone/>
            </a:pPr>
            <a:r>
              <a:t/>
            </a:r>
            <a:endParaRPr sz="1100"/>
          </a:p>
        </p:txBody>
      </p:sp>
      <p:pic>
        <p:nvPicPr>
          <p:cNvPr id="105" name="Google Shape;105;p16"/>
          <p:cNvPicPr preferRelativeResize="0"/>
          <p:nvPr/>
        </p:nvPicPr>
        <p:blipFill>
          <a:blip r:embed="rId3">
            <a:alphaModFix/>
          </a:blip>
          <a:stretch>
            <a:fillRect/>
          </a:stretch>
        </p:blipFill>
        <p:spPr>
          <a:xfrm>
            <a:off x="311700" y="1629675"/>
            <a:ext cx="8116800" cy="3004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311700" y="79125"/>
            <a:ext cx="8520600" cy="448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t>The second visualization represents a time series analysis, which shows that sales are gradually increasing over time.</a:t>
            </a:r>
            <a:endParaRPr sz="1100"/>
          </a:p>
        </p:txBody>
      </p:sp>
      <p:pic>
        <p:nvPicPr>
          <p:cNvPr id="111" name="Google Shape;111;p17"/>
          <p:cNvPicPr preferRelativeResize="0"/>
          <p:nvPr/>
        </p:nvPicPr>
        <p:blipFill>
          <a:blip r:embed="rId3">
            <a:alphaModFix/>
          </a:blip>
          <a:stretch>
            <a:fillRect/>
          </a:stretch>
        </p:blipFill>
        <p:spPr>
          <a:xfrm>
            <a:off x="0" y="514550"/>
            <a:ext cx="9144000" cy="387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1700" y="175375"/>
            <a:ext cx="8520600" cy="439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t>
            </a:r>
            <a:r>
              <a:rPr lang="en" sz="1100"/>
              <a:t>ere we have sales by country, with Australia leading in sales.</a:t>
            </a:r>
            <a:endParaRPr sz="1100"/>
          </a:p>
        </p:txBody>
      </p:sp>
      <p:pic>
        <p:nvPicPr>
          <p:cNvPr id="117" name="Google Shape;117;p18"/>
          <p:cNvPicPr preferRelativeResize="0"/>
          <p:nvPr/>
        </p:nvPicPr>
        <p:blipFill>
          <a:blip r:embed="rId3">
            <a:alphaModFix/>
          </a:blip>
          <a:stretch>
            <a:fillRect/>
          </a:stretch>
        </p:blipFill>
        <p:spPr>
          <a:xfrm>
            <a:off x="188075" y="752050"/>
            <a:ext cx="8575401" cy="395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3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100"/>
              <a:t>Sales by customer occupation</a:t>
            </a:r>
            <a:endParaRPr sz="1100"/>
          </a:p>
        </p:txBody>
      </p:sp>
      <p:sp>
        <p:nvSpPr>
          <p:cNvPr id="123" name="Google Shape;123;p19"/>
          <p:cNvSpPr txBox="1"/>
          <p:nvPr>
            <p:ph idx="1" type="body"/>
          </p:nvPr>
        </p:nvSpPr>
        <p:spPr>
          <a:xfrm>
            <a:off x="311700" y="849050"/>
            <a:ext cx="8520600" cy="37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311700" y="892100"/>
            <a:ext cx="8868700" cy="4090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471950" y="207450"/>
            <a:ext cx="4360200" cy="43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0" name="Google Shape;130;p20"/>
          <p:cNvSpPr txBox="1"/>
          <p:nvPr>
            <p:ph idx="1" type="body"/>
          </p:nvPr>
        </p:nvSpPr>
        <p:spPr>
          <a:xfrm>
            <a:off x="311700" y="164675"/>
            <a:ext cx="3861000" cy="44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0"/>
          <p:cNvPicPr preferRelativeResize="0"/>
          <p:nvPr/>
        </p:nvPicPr>
        <p:blipFill>
          <a:blip r:embed="rId3">
            <a:alphaModFix/>
          </a:blip>
          <a:stretch>
            <a:fillRect/>
          </a:stretch>
        </p:blipFill>
        <p:spPr>
          <a:xfrm>
            <a:off x="311700" y="260925"/>
            <a:ext cx="3989175" cy="4082876"/>
          </a:xfrm>
          <a:prstGeom prst="rect">
            <a:avLst/>
          </a:prstGeom>
          <a:noFill/>
          <a:ln>
            <a:noFill/>
          </a:ln>
        </p:spPr>
      </p:pic>
      <p:pic>
        <p:nvPicPr>
          <p:cNvPr id="132" name="Google Shape;132;p20"/>
          <p:cNvPicPr preferRelativeResize="0"/>
          <p:nvPr/>
        </p:nvPicPr>
        <p:blipFill>
          <a:blip r:embed="rId4">
            <a:alphaModFix/>
          </a:blip>
          <a:stretch>
            <a:fillRect/>
          </a:stretch>
        </p:blipFill>
        <p:spPr>
          <a:xfrm>
            <a:off x="4230488" y="100213"/>
            <a:ext cx="4843125" cy="4404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311700" y="143600"/>
            <a:ext cx="8520600" cy="442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460303" y="0"/>
            <a:ext cx="8223393"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