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9a2c434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9a2c434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19a2c434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19a2c43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19a2c434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19a2c434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19a2c434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19a2c434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19a2c434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19a2c43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9a2c434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9a2c434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19a2c43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19a2c43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9a2c434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9a2c434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19a2c434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19a2c434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Financial Analytics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Ayesha Fatima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21" name="Google Shape;121;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a result, I can conclude that the project faces the highest competition from IOCL, Reliance Industries, Tata Motors, BPCL, and HPCL. These are the top competitors that the team must address. On the other hand, the team faces less competition from Ujjivan, SPARC, Tata Investment Corporation, Central Deposition Services, and Multi Commodity Exchange.</a:t>
            </a:r>
            <a:endParaRPr/>
          </a:p>
          <a:p>
            <a:pPr indent="0" lvl="0" marL="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2384325" y="3019800"/>
            <a:ext cx="6759675" cy="196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a:t>Without analyzing the competition, it is difficult for a business to survive. You are tasked to analyse the competition for the management to provide better results. This data set has information on the market capitalization of the top 500 companies in India.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completed this project using Python. The data had a few missing values, which I first handled, and then I worked on deriving meaningful insights.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1717725" y="2164325"/>
            <a:ext cx="5366350" cy="2598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Visualizations</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311700" y="1291225"/>
            <a:ext cx="8520601" cy="335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121900"/>
            <a:ext cx="5165400" cy="445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430425" y="192475"/>
            <a:ext cx="4736601" cy="4281625"/>
          </a:xfrm>
          <a:prstGeom prst="rect">
            <a:avLst/>
          </a:prstGeom>
          <a:noFill/>
          <a:ln>
            <a:noFill/>
          </a:ln>
        </p:spPr>
      </p:pic>
      <p:sp>
        <p:nvSpPr>
          <p:cNvPr id="90" name="Google Shape;90;p17"/>
          <p:cNvSpPr txBox="1"/>
          <p:nvPr/>
        </p:nvSpPr>
        <p:spPr>
          <a:xfrm>
            <a:off x="5808625" y="1875600"/>
            <a:ext cx="3133200" cy="11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Here’s the distribution of market capitalization </a:t>
            </a:r>
            <a:endParaRPr sz="1800">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79125"/>
            <a:ext cx="4021200" cy="4448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400"/>
              <a:t>Top 5 companies by market </a:t>
            </a:r>
            <a:r>
              <a:rPr lang="en" sz="1400"/>
              <a:t>capitalization</a:t>
            </a:r>
            <a:endParaRPr sz="1400"/>
          </a:p>
          <a:p>
            <a:pPr indent="-292100" lvl="0" marL="457200" rtl="0" algn="l">
              <a:spcBef>
                <a:spcPts val="1200"/>
              </a:spcBef>
              <a:spcAft>
                <a:spcPts val="0"/>
              </a:spcAft>
              <a:buSzPts val="1000"/>
              <a:buAutoNum type="arabicPeriod"/>
            </a:pPr>
            <a:r>
              <a:rPr lang="en" sz="1000"/>
              <a:t>Reliance inds</a:t>
            </a:r>
            <a:endParaRPr sz="1000"/>
          </a:p>
          <a:p>
            <a:pPr indent="-292100" lvl="0" marL="457200" rtl="0" algn="l">
              <a:spcBef>
                <a:spcPts val="0"/>
              </a:spcBef>
              <a:spcAft>
                <a:spcPts val="0"/>
              </a:spcAft>
              <a:buSzPts val="1000"/>
              <a:buAutoNum type="arabicPeriod"/>
            </a:pPr>
            <a:r>
              <a:rPr lang="en" sz="1000"/>
              <a:t>TCS</a:t>
            </a:r>
            <a:endParaRPr sz="1000"/>
          </a:p>
          <a:p>
            <a:pPr indent="-292100" lvl="0" marL="457200" rtl="0" algn="l">
              <a:spcBef>
                <a:spcPts val="0"/>
              </a:spcBef>
              <a:spcAft>
                <a:spcPts val="0"/>
              </a:spcAft>
              <a:buSzPts val="1000"/>
              <a:buAutoNum type="arabicPeriod"/>
            </a:pPr>
            <a:r>
              <a:rPr lang="en" sz="1000"/>
              <a:t>HDFC Bank</a:t>
            </a:r>
            <a:endParaRPr sz="1000"/>
          </a:p>
          <a:p>
            <a:pPr indent="-292100" lvl="0" marL="457200" rtl="0" algn="l">
              <a:spcBef>
                <a:spcPts val="0"/>
              </a:spcBef>
              <a:spcAft>
                <a:spcPts val="0"/>
              </a:spcAft>
              <a:buSzPts val="1000"/>
              <a:buAutoNum type="arabicPeriod"/>
            </a:pPr>
            <a:r>
              <a:rPr lang="en" sz="1000"/>
              <a:t>ITC</a:t>
            </a:r>
            <a:endParaRPr sz="1000"/>
          </a:p>
          <a:p>
            <a:pPr indent="-292100" lvl="0" marL="457200" rtl="0" algn="l">
              <a:spcBef>
                <a:spcPts val="0"/>
              </a:spcBef>
              <a:spcAft>
                <a:spcPts val="0"/>
              </a:spcAft>
              <a:buSzPts val="1000"/>
              <a:buAutoNum type="arabicPeriod"/>
            </a:pPr>
            <a:r>
              <a:rPr lang="en" sz="1000"/>
              <a:t>H D F C</a:t>
            </a:r>
            <a:endParaRPr sz="1000"/>
          </a:p>
        </p:txBody>
      </p:sp>
      <p:pic>
        <p:nvPicPr>
          <p:cNvPr id="96" name="Google Shape;96;p18"/>
          <p:cNvPicPr preferRelativeResize="0"/>
          <p:nvPr/>
        </p:nvPicPr>
        <p:blipFill>
          <a:blip r:embed="rId3">
            <a:alphaModFix/>
          </a:blip>
          <a:stretch>
            <a:fillRect/>
          </a:stretch>
        </p:blipFill>
        <p:spPr>
          <a:xfrm>
            <a:off x="3958675" y="152400"/>
            <a:ext cx="5032926" cy="4578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Top First Is IOCL</a:t>
            </a:r>
            <a:endParaRPr sz="3500"/>
          </a:p>
        </p:txBody>
      </p:sp>
      <p:sp>
        <p:nvSpPr>
          <p:cNvPr id="102" name="Google Shape;102;p19"/>
          <p:cNvSpPr txBox="1"/>
          <p:nvPr>
            <p:ph idx="1" type="body"/>
          </p:nvPr>
        </p:nvSpPr>
        <p:spPr>
          <a:xfrm>
            <a:off x="311700" y="1225225"/>
            <a:ext cx="7304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183925" y="1147225"/>
            <a:ext cx="7881674" cy="358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21900"/>
            <a:ext cx="8520600" cy="445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397800" y="207450"/>
            <a:ext cx="8372876" cy="4249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75375"/>
            <a:ext cx="3989100" cy="4404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The least competition the project faces is from these bottom 5 companies, and there is no competition from Ujjivan.</a:t>
            </a:r>
            <a:endParaRPr/>
          </a:p>
        </p:txBody>
      </p:sp>
      <p:pic>
        <p:nvPicPr>
          <p:cNvPr id="115" name="Google Shape;115;p21"/>
          <p:cNvPicPr preferRelativeResize="0"/>
          <p:nvPr/>
        </p:nvPicPr>
        <p:blipFill>
          <a:blip r:embed="rId3">
            <a:alphaModFix/>
          </a:blip>
          <a:stretch>
            <a:fillRect/>
          </a:stretch>
        </p:blipFill>
        <p:spPr>
          <a:xfrm>
            <a:off x="4453200" y="152400"/>
            <a:ext cx="4538401" cy="43415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