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jpeg" ContentType="image/jpeg"/>
  <Override PartName="/ppt/media/image17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18.jpeg" ContentType="image/jpeg"/>
  <Override PartName="/ppt/media/image11.png" ContentType="image/png"/>
  <Override PartName="/ppt/media/image1.jpeg" ContentType="image/jpeg"/>
  <Override PartName="/ppt/media/image6.png" ContentType="image/png"/>
  <Override PartName="/ppt/media/image16.jpeg" ContentType="image/jpeg"/>
  <Override PartName="/ppt/media/image5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608040" y="609480"/>
            <a:ext cx="10972080" cy="5637960"/>
          </a:xfrm>
          <a:prstGeom prst="rect">
            <a:avLst/>
          </a:prstGeom>
          <a:noFill/>
          <a:ln w="1584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9" descr=""/>
          <p:cNvPicPr/>
          <p:nvPr/>
        </p:nvPicPr>
        <p:blipFill>
          <a:blip r:embed="rId4"/>
          <a:srcRect l="0" t="0" r="5102" b="0"/>
          <a:stretch/>
        </p:blipFill>
        <p:spPr>
          <a:xfrm rot="5400000">
            <a:off x="5707080" y="75600"/>
            <a:ext cx="758160" cy="605880"/>
          </a:xfrm>
          <a:prstGeom prst="rect">
            <a:avLst/>
          </a:prstGeom>
          <a:ln>
            <a:noFill/>
          </a:ln>
        </p:spPr>
      </p:pic>
      <p:pic>
        <p:nvPicPr>
          <p:cNvPr id="3" name="Picture 10" descr=""/>
          <p:cNvPicPr/>
          <p:nvPr/>
        </p:nvPicPr>
        <p:blipFill>
          <a:blip r:embed="rId5"/>
          <a:srcRect l="0" t="0" r="5102" b="0"/>
          <a:stretch/>
        </p:blipFill>
        <p:spPr>
          <a:xfrm rot="5400000">
            <a:off x="5707080" y="6173280"/>
            <a:ext cx="758160" cy="605880"/>
          </a:xfrm>
          <a:prstGeom prst="rect">
            <a:avLst/>
          </a:prstGeom>
          <a:ln>
            <a:noFill/>
          </a:ln>
        </p:spPr>
      </p:pic>
      <p:sp>
        <p:nvSpPr>
          <p:cNvPr id="4" name="Line 2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edureka.co/blog/hadoop-ecosystem" TargetMode="External"/><Relationship Id="rId2" Type="http://schemas.openxmlformats.org/officeDocument/2006/relationships/hyperlink" Target="https://www.edureka.co/blog/hadoop-ecosystem" TargetMode="External"/><Relationship Id="rId3" Type="http://schemas.openxmlformats.org/officeDocument/2006/relationships/hyperlink" Target="https://www.edureka.co/blog/hdfs-tutorial" TargetMode="External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Content Placeholder 3" descr=""/>
          <p:cNvPicPr/>
          <p:nvPr/>
        </p:nvPicPr>
        <p:blipFill>
          <a:blip r:embed="rId1"/>
          <a:stretch/>
        </p:blipFill>
        <p:spPr>
          <a:xfrm>
            <a:off x="1089720" y="761400"/>
            <a:ext cx="9966600" cy="508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YARN </a:t>
            </a: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(YET ANOTHER RESOURCE NEGOTIATOR)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Apache Yarn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– “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Y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et 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nother 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esource 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egotiator” is the 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resource management layer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of 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Hadoop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Yarn was introduced in Hadoop 2.x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It enables Hadoop to process other purpose-built data processing system other than MapReduce.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It allows running several different frameworks on the same hardware where Hadoop is deployed.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295280" y="982080"/>
            <a:ext cx="960048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YARN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Content Placeholder 3" descr=""/>
          <p:cNvPicPr/>
          <p:nvPr/>
        </p:nvPicPr>
        <p:blipFill>
          <a:blip r:embed="rId1"/>
          <a:srcRect l="0" t="15169" r="0" b="0"/>
          <a:stretch/>
        </p:blipFill>
        <p:spPr>
          <a:xfrm>
            <a:off x="1295280" y="1747080"/>
            <a:ext cx="9564480" cy="42328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MAP 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MapReduce programs work in two phases: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Map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Reduce phase.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Input to each phase are 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key-value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pairs. In addition, every programmer needs to specify two functions: 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map function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and 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reduce function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38080" y="365040"/>
            <a:ext cx="1051488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MAP 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Content Placeholder 3" descr=""/>
          <p:cNvPicPr/>
          <p:nvPr/>
        </p:nvPicPr>
        <p:blipFill>
          <a:blip r:embed="rId1"/>
          <a:stretch/>
        </p:blipFill>
        <p:spPr>
          <a:xfrm>
            <a:off x="1184760" y="1329480"/>
            <a:ext cx="10168200" cy="45453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488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WORD COUNT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Content Placeholder 3" descr=""/>
          <p:cNvPicPr/>
          <p:nvPr/>
        </p:nvPicPr>
        <p:blipFill>
          <a:blip r:embed="rId1"/>
          <a:stretch/>
        </p:blipFill>
        <p:spPr>
          <a:xfrm>
            <a:off x="1224000" y="1420920"/>
            <a:ext cx="9689040" cy="44586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Apache Hive is a data warehouse system built on top of Hadoop and is used for analyzing structured and semi-structured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SQL + Hadoop MapReduce = HiveQL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3" descr=""/>
          <p:cNvPicPr/>
          <p:nvPr/>
        </p:nvPicPr>
        <p:blipFill>
          <a:blip r:embed="rId1"/>
          <a:stretch/>
        </p:blipFill>
        <p:spPr>
          <a:xfrm>
            <a:off x="8930520" y="617040"/>
            <a:ext cx="2057760" cy="18518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38080" y="365040"/>
            <a:ext cx="105148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HIVE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Content Placeholder 6" descr=""/>
          <p:cNvPicPr/>
          <p:nvPr/>
        </p:nvPicPr>
        <p:blipFill>
          <a:blip r:embed="rId1"/>
          <a:stretch/>
        </p:blipFill>
        <p:spPr>
          <a:xfrm>
            <a:off x="1179360" y="1382040"/>
            <a:ext cx="9832680" cy="47498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22960" y="1071360"/>
            <a:ext cx="10514880" cy="17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838080" y="2743200"/>
            <a:ext cx="10514880" cy="34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Pig is a platform for analyising large data sets that consists of a 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high level programming language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for expressing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data analysis programs Pig was a result of development effort at 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Yahoo!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Pig enables people to focus more on </a:t>
            </a: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analyzing bulk data sets 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and to spend less time in writing Map-Reduce programs.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Similar to Pigs, who eat anything, the Pig programming language is designed to work upon any kind of data. That's why the name, Pig!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3" descr=""/>
          <p:cNvPicPr/>
          <p:nvPr/>
        </p:nvPicPr>
        <p:blipFill>
          <a:blip r:embed="rId1"/>
          <a:stretch/>
        </p:blipFill>
        <p:spPr>
          <a:xfrm rot="20725200">
            <a:off x="748440" y="99000"/>
            <a:ext cx="1586160" cy="238392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2"/>
          <a:stretch/>
        </p:blipFill>
        <p:spPr>
          <a:xfrm rot="1160400">
            <a:off x="8548200" y="199800"/>
            <a:ext cx="2161800" cy="2206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489240"/>
            <a:ext cx="10514880" cy="56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Pig has two </a:t>
            </a:r>
            <a:r>
              <a:rPr b="0" lang="en-US" sz="4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execution modes</a:t>
            </a: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Local mode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: In this mode, Pig runs in a single JVM and makes use of local file system. This mode is suitable only for analysis of small data sets using Pig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Map Reduce mode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: In this mode, queries written in Pig Latin are translated into MapReduce jobs and are run on a Hadoop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PIG DATAFLOW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Content Placeholder 4" descr=""/>
          <p:cNvPicPr/>
          <p:nvPr/>
        </p:nvPicPr>
        <p:blipFill>
          <a:blip r:embed="rId1"/>
          <a:srcRect l="0" t="0" r="0" b="9531"/>
          <a:stretch/>
        </p:blipFill>
        <p:spPr>
          <a:xfrm>
            <a:off x="1316160" y="1636920"/>
            <a:ext cx="9558720" cy="43639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294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BIG DATA?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9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Big data</a:t>
            </a:r>
            <a:r>
              <a:rPr b="0" lang="en-US" sz="29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is a term that describes the </a:t>
            </a:r>
            <a:r>
              <a:rPr b="1" lang="en-US" sz="29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large</a:t>
            </a:r>
            <a:r>
              <a:rPr b="0" lang="en-US" sz="29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volume of </a:t>
            </a:r>
            <a:r>
              <a:rPr b="1" lang="en-US" sz="29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data</a:t>
            </a:r>
            <a:r>
              <a:rPr b="0" lang="en-US" sz="29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– both structured and unstructured – that inundates a business on a day-to-day basis.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9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data</a:t>
            </a:r>
            <a:r>
              <a:rPr b="0" lang="en-US" sz="29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sets are so voluminous and complex that traditional </a:t>
            </a:r>
            <a:r>
              <a:rPr b="1" lang="en-US" sz="29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data</a:t>
            </a:r>
            <a:r>
              <a:rPr b="0" lang="en-US" sz="29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processing application software are inadequate to deal with them</a:t>
            </a:r>
            <a:r>
              <a:rPr b="0" lang="en-US" sz="29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295280" y="982080"/>
            <a:ext cx="960048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HIVE VS PIG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1309680" y="1645920"/>
          <a:ext cx="9600480" cy="4089960"/>
        </p:xfrm>
        <a:graphic>
          <a:graphicData uri="http://schemas.openxmlformats.org/drawingml/2006/table">
            <a:tbl>
              <a:tblPr/>
              <a:tblGrid>
                <a:gridCol w="4800240"/>
                <a:gridCol w="4800600"/>
              </a:tblGrid>
              <a:tr h="31284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Pig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Hive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736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Procedural Data Flow Language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Declarative SQLish Language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736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For Programming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For creating reports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8292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Mainly used by Researchers and Programmers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Mainly used by Data Analysts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48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Does not have a dedicated metadata database.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Makes use of exact variation of dedicated SQL DDL language by defining tables beforehand.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8292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Pig is SQL like but varies to a great extent.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Directly leverages SQL and is easy to learn for database experts.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58440">
                <a:tc>
                  <a:txBody>
                    <a:bodyPr lIns="7560" rIns="7560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Supports any kind of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Supports only structured and semi structured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e6e6e6"/>
                      </a:solidFill>
                    </a:lnT>
                    <a:lnB w="9360">
                      <a:solidFill>
                        <a:srgbClr val="e6e6e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SQOOP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Apache Sqoop is a tool in </a:t>
            </a:r>
            <a:r>
              <a:rPr b="1" i="1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aramond"/>
                <a:hlinkClick r:id="rId1"/>
              </a:rPr>
              <a:t>Hadoop</a:t>
            </a:r>
            <a:r>
              <a:rPr b="1" i="1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aramond"/>
                <a:hlinkClick r:id="rId2"/>
              </a:rPr>
              <a:t> ecosystem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which is designed to transfer data between </a:t>
            </a:r>
            <a:r>
              <a:rPr b="1" i="1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aramond"/>
                <a:hlinkClick r:id="rId3"/>
              </a:rPr>
              <a:t>HDFS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(Hadoop storage) and relational database servers . It efficiently transfers bulk data between Hadoop and external datastores such as enterprise data warehouses, relational databases,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HOW SQOOP WORKS??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5" descr=""/>
          <p:cNvPicPr/>
          <p:nvPr/>
        </p:nvPicPr>
        <p:blipFill>
          <a:blip r:embed="rId1"/>
          <a:stretch/>
        </p:blipFill>
        <p:spPr>
          <a:xfrm>
            <a:off x="3238560" y="2882880"/>
            <a:ext cx="5714280" cy="26661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1"/>
          <p:cNvGraphicFramePr/>
          <p:nvPr/>
        </p:nvGraphicFramePr>
        <p:xfrm>
          <a:off x="1238040" y="1744560"/>
          <a:ext cx="9812520" cy="4533120"/>
        </p:xfrm>
        <a:graphic>
          <a:graphicData uri="http://schemas.openxmlformats.org/drawingml/2006/table">
            <a:tbl>
              <a:tblPr/>
              <a:tblGrid>
                <a:gridCol w="2453040"/>
                <a:gridCol w="2453040"/>
                <a:gridCol w="2453040"/>
                <a:gridCol w="2453760"/>
              </a:tblGrid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FEATURE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MAP REDUCE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PIG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HIVE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Language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Algorithm of Map and Reduce Functions (Can be implemented in C, Python, Java)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PigLatin (Scripting Language)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SQL-like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Schemas/Types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Yes (implicit)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Yes(explicit)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Partitions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Complex business logic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More control for writing complex business logic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Less control for writing complex business logic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Less control for writing complex business logic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Lines of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More lines of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Fewer (Around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10 lines of PIG = 200 lines of Java)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Fewer than MapReduce and Pig due to SQL Like nature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7" name="CustomShape 2"/>
          <p:cNvSpPr/>
          <p:nvPr/>
        </p:nvSpPr>
        <p:spPr>
          <a:xfrm>
            <a:off x="942480" y="984600"/>
            <a:ext cx="10057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COMPARISON BETWEEN PIG,HIVE AND MAP 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1"/>
          <p:cNvGraphicFramePr/>
          <p:nvPr/>
        </p:nvGraphicFramePr>
        <p:xfrm>
          <a:off x="745560" y="801720"/>
          <a:ext cx="10690560" cy="4388040"/>
        </p:xfrm>
        <a:graphic>
          <a:graphicData uri="http://schemas.openxmlformats.org/drawingml/2006/table">
            <a:tbl>
              <a:tblPr/>
              <a:tblGrid>
                <a:gridCol w="2672640"/>
                <a:gridCol w="2672640"/>
                <a:gridCol w="2672640"/>
                <a:gridCol w="2673000"/>
              </a:tblGrid>
              <a:tr h="669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FEATURE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MAP REDUCE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PIG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HIVE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669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Development 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More development effort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Rapid development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Rapid development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Abstraction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Lower level of abstraction (Rigid Procedural Structure)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Higher level of abstraction (Scripts)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Higher level of abstraction (SQL like)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78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Joins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Hard to achieve join functionality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Joins can be easily written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Easy for joins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115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Structured vs Semi-Structured Vs Unstructured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Can handle all these kind of data 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Works on all these kind of data 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Deal mostly with structured and semi-structured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PROJECT: H1B CASE STUDY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H1B is an employment-based, non-immigrant visa category for temporary foreign workers in the United States. For a foreign national to apply for H1B visa, an US employer must offer a job and petition for H1B visa with the US immigration department. This is the most common visa status applied for and held by international students once they complete college/ higher education (Masters, Ph.D.) and work in a full-time position.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dataset has nearly 3 million records.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25360" y="1589760"/>
            <a:ext cx="9720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95280" y="982080"/>
            <a:ext cx="9600480" cy="8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5V’S OF BIG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Content Placeholder 3" descr=""/>
          <p:cNvPicPr/>
          <p:nvPr/>
        </p:nvPicPr>
        <p:blipFill>
          <a:blip r:embed="rId1"/>
          <a:stretch/>
        </p:blipFill>
        <p:spPr>
          <a:xfrm>
            <a:off x="3239640" y="2009160"/>
            <a:ext cx="5822640" cy="40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HADOOP…?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Hadoop is an open source framework from Apache and is used to store process and analyze  BIG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Modules of Hadoop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HDFS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YARN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Map 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Hadoop Common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…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CONTD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Advantages of Hadoop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Scalable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Resilient to Failure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Cost Effective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838080" y="365040"/>
            <a:ext cx="10514880" cy="6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HADOOP ECOSYSTEM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Content Placeholder 5" descr=""/>
          <p:cNvPicPr/>
          <p:nvPr/>
        </p:nvPicPr>
        <p:blipFill>
          <a:blip r:embed="rId1"/>
          <a:stretch/>
        </p:blipFill>
        <p:spPr>
          <a:xfrm>
            <a:off x="1322280" y="1252080"/>
            <a:ext cx="9751680" cy="488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HDFS</a:t>
            </a: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-Hadoop Distributed File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DESIGN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 - a Master/Slave topology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Master - Namenode for managing FS meta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Slave – Multiple datanodes for storing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Secondary namenode – performs checkpointing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295280" y="982080"/>
            <a:ext cx="960048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Content Placeholder 3" descr=""/>
          <p:cNvPicPr/>
          <p:nvPr/>
        </p:nvPicPr>
        <p:blipFill>
          <a:blip r:embed="rId1"/>
          <a:stretch/>
        </p:blipFill>
        <p:spPr>
          <a:xfrm>
            <a:off x="1181520" y="1772640"/>
            <a:ext cx="9714240" cy="41022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1051488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HADOOP 1 VS HADOOP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7" name="Table 2"/>
          <p:cNvGraphicFramePr/>
          <p:nvPr/>
        </p:nvGraphicFramePr>
        <p:xfrm>
          <a:off x="1856880" y="1617840"/>
          <a:ext cx="8496360" cy="4314240"/>
        </p:xfrm>
        <a:graphic>
          <a:graphicData uri="http://schemas.openxmlformats.org/drawingml/2006/table">
            <a:tbl>
              <a:tblPr/>
              <a:tblGrid>
                <a:gridCol w="487080"/>
                <a:gridCol w="3557520"/>
                <a:gridCol w="4452120"/>
              </a:tblGrid>
              <a:tr h="221760"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Sl 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8080">
                      <a:solidFill>
                        <a:srgbClr val="4f81bd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3280" rIns="53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Hadoop1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8080">
                      <a:solidFill>
                        <a:srgbClr val="4f81bd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53280" rIns="53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Hadoop2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8080">
                      <a:solidFill>
                        <a:srgbClr val="4f81bd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50080"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2808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Supports MapReduce (MR) processing model only. Does not support non-MR tools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2808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Allows to work in MR as well as other distributed computing models like Spark, Hama, Giraph, Message Passing Interface) MPI &amp; HBase coprocessors.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2808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361800"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MR does both processing and cluster-resource management.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YARN (Yet Another Resource Negotiator) does cluster resource management and processing is done using different processing models.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1800"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Has limited scaling of nodes. Limited to 4000 nodes per cluster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Has better scalability. Scalable up to 10000 nodes per cluster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361800"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Works on concepts of slots – slots can run either a Map task or a Reduce task only.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Works on concepts of containers. Using containers can run generic tasks.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6200"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A single Namenode to manage the entire namespace.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Multiple Namenode servers manage multiple namespaces.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550080"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Has Single-Point-of-Failure (SPOF) – because of single Namenode- and in the case of Namenode failure, needs manual intervention to overcome.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Has to feature to overcome SPOF with a standby Namenode and in the case of Namenode failure, it is configured for automatic recovery.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9480"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MR API is compatible with Hadoop1x. A program written in Hadoop1 executes in Hadoop1x without any additional files.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MR API requires additional files for a program written in Hadoop1x to execute in Hadoop2x.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550080">
                <a:tc>
                  <a:txBody>
                    <a:bodyPr lIns="53280" rIns="532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Has a limitation to serve as a platform for event processing, streaming and real-time operations.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Can serve as a platform for a wide variety of data analytics-possible to run event processing, streaming and real-time operations.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2560"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A Namenode failure affects the stack.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The Hadoop stack – Hive, Pig, HBase etc. are all equipped to handle Namenode failure.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228600"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Does not support Microsoft Windows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3280" rIns="532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Added support for Microsoft windows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3280" marR="5328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2017-12-28T14:53:16Z</dcterms:created>
  <dc:creator>Madhu Ram</dc:creator>
  <dc:description/>
  <dc:language>en-US</dc:language>
  <cp:lastModifiedBy/>
  <dcterms:modified xsi:type="dcterms:W3CDTF">2018-01-23T03:37:12Z</dcterms:modified>
  <cp:revision>54</cp:revision>
  <dc:subject/>
  <dc:title>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