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Libre Franklin"/>
      <p:regular r:id="rId44"/>
      <p:bold r:id="rId45"/>
      <p:italic r:id="rId46"/>
      <p:boldItalic r:id="rId47"/>
    </p:embeddedFont>
    <p:embeddedFont>
      <p:font typeface="Franklin Gothic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jjsJR+TF3ZqCGAlXagVlm8AtR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F8B095-97E1-410D-B5C0-FB3A9B1921E7}">
  <a:tblStyle styleId="{DAF8B095-97E1-410D-B5C0-FB3A9B1921E7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Franklin Gothic Book"/>
          <a:ea typeface="Franklin Gothic Book"/>
          <a:cs typeface="Franklin Gothic Book"/>
        </a:font>
        <a:schemeClr val="dk1"/>
      </a:tcTxStyle>
    </a:seCell>
    <a:swCell>
      <a:tcTxStyle b="on" i="off">
        <a:font>
          <a:latin typeface="Franklin Gothic Book"/>
          <a:ea typeface="Franklin Gothic Book"/>
          <a:cs typeface="Franklin Gothic Book"/>
        </a:font>
        <a:schemeClr val="dk1"/>
      </a:tcTx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LibreFranklin-regular.fntdata"/><Relationship Id="rId43" Type="http://schemas.openxmlformats.org/officeDocument/2006/relationships/slide" Target="slides/slide38.xml"/><Relationship Id="rId46" Type="http://schemas.openxmlformats.org/officeDocument/2006/relationships/font" Target="fonts/LibreFranklin-italic.fntdata"/><Relationship Id="rId45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ranklinGothic-bold.fntdata"/><Relationship Id="rId47" Type="http://schemas.openxmlformats.org/officeDocument/2006/relationships/font" Target="fonts/LibreFranklin-bold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da9395f69_2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bda9395f69_2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bda9395f69_2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bceae8ec5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bceae8ec5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bceae8ec5c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bceae8ec5c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e016fd3c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be016fd3c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be016fd3c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be016fd3c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be016fd3c8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be016fd3c8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be016fd3c8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be016fd3c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be016fd3c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be016fd3c8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ceae8ec5c_2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bceae8ec5c_2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be016fd3c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be016fd3c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be016fd3c8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be016fd3c8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be016fd3c8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be016fd3c8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be016fd3c8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e016fd3c8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e016fd3c8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be016fd3c8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be016fd3c8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be016fd3c8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be016fd3c8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be016fd3c8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1be016fd3c8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be016fd3c8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1be016fd3c8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bceae8ec5c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1bceae8ec5c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bceae8ec5c_2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1bceae8ec5c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bceae8ec5c_2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1bceae8ec5c_2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ceae8ec5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bceae8ec5c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bceae8ec5c_2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1bceae8ec5c_2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bceae8ec5c_2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1bceae8ec5c_2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bda9395f69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1bda9395f69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bceae8ec5c_2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bceae8ec5c_2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bceae8ec5c_2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bceae8ec5c_2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bda9395f69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1bda9395f69_2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bceae8ec5c_2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1bceae8ec5c_2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bceae8ec5c_2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1bceae8ec5c_2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ceae8ec5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bceae8ec5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bceae8ec5c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da9395f6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bda9395f6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bda9395f69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da9395f6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da9395f6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bda9395f6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ceae8ec5c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bceae8ec5c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ceae8ec5c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bceae8ec5c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bceae8ec5c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15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1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4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45" name="Google Shape;145;p2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48" name="Google Shape;148;p2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9" name="Google Shape;149;p2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4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4" name="Google Shape;154;p24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5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0" name="Google Shape;160;p2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3" name="Google Shape;163;p2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4" name="Google Shape;164;p25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6" name="Google Shape;166;p25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25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25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1" name="Google Shape;171;p25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25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8" name="Google Shape;178;p26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0" name="Google Shape;180;p26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81" name="Google Shape;181;p2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6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7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27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27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2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6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5" name="Google Shape;25;p16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16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16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0" name="Google Shape;30;p1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16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4" name="Google Shape;34;p16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16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" name="Google Shape;37;p16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16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16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16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" name="Google Shape;43;p16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" name="Google Shape;44;p16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51" name="Google Shape;51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2" name="Google Shape;52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3" name="Google Shape;53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4" name="Google Shape;54;p17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18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5" name="Google Shape;65;p18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66" name="Google Shape;66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8" name="Google Shape;68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83" name="Google Shape;83;p2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84" name="Google Shape;84;p21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89" name="Google Shape;89;p21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90" name="Google Shape;90;p2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95" name="Google Shape;95;p2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6" name="Google Shape;96;p2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7" name="Google Shape;97;p2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8" name="Google Shape;98;p22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22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2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0" name="Google Shape;110;p22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11" name="Google Shape;111;p22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6" name="Google Shape;116;p22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2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3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23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23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23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5" name="Google Shape;135;p23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23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2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31.png"/><Relationship Id="rId5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99968">
            <a:off x="5110923" y="2646884"/>
            <a:ext cx="1150932" cy="115093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en-US"/>
              <a:t>Recommendify</a:t>
            </a:r>
            <a:endParaRPr/>
          </a:p>
        </p:txBody>
      </p:sp>
      <p:sp>
        <p:nvSpPr>
          <p:cNvPr id="212" name="Google Shape;212;p1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Arda Barış Örtlek       21903472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Ayşın Tümay              21902058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Bahadır Aydoğan       21903064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Barış Tiftik                21702427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13" name="Google Shape;213;p1"/>
          <p:cNvSpPr txBox="1"/>
          <p:nvPr>
            <p:ph type="ctrTitle"/>
          </p:nvPr>
        </p:nvSpPr>
        <p:spPr>
          <a:xfrm>
            <a:off x="6367050" y="3506825"/>
            <a:ext cx="47229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Recommendation System for Spotify Playlists</a:t>
            </a:r>
            <a:endParaRPr sz="6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bda9395f69_2_33"/>
          <p:cNvSpPr/>
          <p:nvPr>
            <p:ph idx="2" type="chart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bda9395f69_2_33"/>
          <p:cNvSpPr txBox="1"/>
          <p:nvPr>
            <p:ph type="title"/>
          </p:nvPr>
        </p:nvSpPr>
        <p:spPr>
          <a:xfrm>
            <a:off x="1145177" y="381000"/>
            <a:ext cx="92244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Test Playlist Characteristics</a:t>
            </a:r>
            <a:endParaRPr sz="3400"/>
          </a:p>
        </p:txBody>
      </p:sp>
      <p:sp>
        <p:nvSpPr>
          <p:cNvPr id="318" name="Google Shape;318;g1bda9395f69_2_33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g1bda9395f69_2_33"/>
          <p:cNvSpPr txBox="1"/>
          <p:nvPr/>
        </p:nvSpPr>
        <p:spPr>
          <a:xfrm>
            <a:off x="1210050" y="5627638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Fig.5: Musical properties of test playlist 1.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20" name="Google Shape;320;g1bda9395f69_2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75" y="1212650"/>
            <a:ext cx="11073951" cy="43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bceae8ec5c_1_0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Three Different Inputs</a:t>
            </a:r>
            <a:endParaRPr/>
          </a:p>
        </p:txBody>
      </p:sp>
      <p:sp>
        <p:nvSpPr>
          <p:cNvPr id="326" name="Google Shape;326;g1bceae8ec5c_1_0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g1bceae8ec5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676400"/>
            <a:ext cx="2252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bceae8ec5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800" y="2913975"/>
            <a:ext cx="2310000" cy="23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bceae8ec5c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300" y="2913125"/>
            <a:ext cx="2504950" cy="19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bceae8ec5c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6900" y="3011835"/>
            <a:ext cx="4113151" cy="179842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bceae8ec5c_1_0"/>
          <p:cNvSpPr txBox="1"/>
          <p:nvPr>
            <p:ph type="title"/>
          </p:nvPr>
        </p:nvSpPr>
        <p:spPr>
          <a:xfrm>
            <a:off x="8757374" y="2447569"/>
            <a:ext cx="1492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0" lang="en-US" sz="1900"/>
              <a:t>Autoencoder</a:t>
            </a:r>
            <a:endParaRPr b="0" sz="1900"/>
          </a:p>
        </p:txBody>
      </p:sp>
      <p:sp>
        <p:nvSpPr>
          <p:cNvPr id="332" name="Google Shape;332;g1bceae8ec5c_1_0"/>
          <p:cNvSpPr txBox="1"/>
          <p:nvPr>
            <p:ph type="title"/>
          </p:nvPr>
        </p:nvSpPr>
        <p:spPr>
          <a:xfrm>
            <a:off x="3849000" y="2411720"/>
            <a:ext cx="4113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0" lang="en-US" sz="1950"/>
              <a:t>Principal Components Analysis (PCA)</a:t>
            </a:r>
            <a:endParaRPr b="0" sz="1950"/>
          </a:p>
        </p:txBody>
      </p:sp>
      <p:sp>
        <p:nvSpPr>
          <p:cNvPr id="333" name="Google Shape;333;g1bceae8ec5c_1_0"/>
          <p:cNvSpPr txBox="1"/>
          <p:nvPr>
            <p:ph type="title"/>
          </p:nvPr>
        </p:nvSpPr>
        <p:spPr>
          <a:xfrm>
            <a:off x="952499" y="2447582"/>
            <a:ext cx="315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64"/>
              <a:buFont typeface="Franklin Gothic"/>
              <a:buNone/>
            </a:pPr>
            <a:r>
              <a:rPr b="0" lang="en-US" sz="1950"/>
              <a:t>No Feature Reduction</a:t>
            </a:r>
            <a:endParaRPr b="0" sz="1950"/>
          </a:p>
        </p:txBody>
      </p:sp>
      <p:sp>
        <p:nvSpPr>
          <p:cNvPr id="334" name="Google Shape;334;g1bceae8ec5c_1_0"/>
          <p:cNvSpPr txBox="1"/>
          <p:nvPr/>
        </p:nvSpPr>
        <p:spPr>
          <a:xfrm>
            <a:off x="1111500" y="5223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Fig.6: Visualization of no feature Reduction[4].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5" name="Google Shape;335;g1bceae8ec5c_1_0"/>
          <p:cNvSpPr txBox="1"/>
          <p:nvPr/>
        </p:nvSpPr>
        <p:spPr>
          <a:xfrm>
            <a:off x="4754750" y="5162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Fig.7: Visualization of PCA [5].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6" name="Google Shape;336;g1bceae8ec5c_1_0"/>
          <p:cNvSpPr txBox="1"/>
          <p:nvPr/>
        </p:nvSpPr>
        <p:spPr>
          <a:xfrm>
            <a:off x="8239500" y="5223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Fig.8: Visualization of autoencoder [6].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025" y="3321537"/>
            <a:ext cx="4438550" cy="353646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7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Dimensionality reduction,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Data compression,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Reduction from 26 features to 15.</a:t>
            </a:r>
            <a:br>
              <a:rPr lang="en-US"/>
            </a:br>
            <a:endParaRPr/>
          </a:p>
        </p:txBody>
      </p:sp>
      <p:pic>
        <p:nvPicPr>
          <p:cNvPr id="343" name="Google Shape;34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50" y="1009650"/>
            <a:ext cx="138112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7"/>
          <p:cNvSpPr txBox="1"/>
          <p:nvPr>
            <p:ph type="title"/>
          </p:nvPr>
        </p:nvSpPr>
        <p:spPr>
          <a:xfrm>
            <a:off x="964026" y="879075"/>
            <a:ext cx="6194700" cy="6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PCA </a:t>
            </a:r>
            <a:endParaRPr b="1" sz="4400"/>
          </a:p>
        </p:txBody>
      </p:sp>
      <p:sp>
        <p:nvSpPr>
          <p:cNvPr id="345" name="Google Shape;345;p7"/>
          <p:cNvSpPr txBox="1"/>
          <p:nvPr/>
        </p:nvSpPr>
        <p:spPr>
          <a:xfrm>
            <a:off x="4763850" y="6076800"/>
            <a:ext cx="27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Fig.9: Visualization of PCA [5].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bceae8ec5c_1_24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PCA</a:t>
            </a:r>
            <a:endParaRPr/>
          </a:p>
        </p:txBody>
      </p:sp>
      <p:sp>
        <p:nvSpPr>
          <p:cNvPr id="351" name="Google Shape;351;g1bceae8ec5c_1_24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2" name="Google Shape;352;g1bceae8ec5c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676400"/>
            <a:ext cx="2252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1bceae8ec5c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00" y="1800225"/>
            <a:ext cx="5287200" cy="35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1bceae8ec5c_1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151" y="1652275"/>
            <a:ext cx="3209568" cy="35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bceae8ec5c_1_24"/>
          <p:cNvSpPr txBox="1"/>
          <p:nvPr/>
        </p:nvSpPr>
        <p:spPr>
          <a:xfrm>
            <a:off x="1457325" y="5557850"/>
            <a:ext cx="69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Fig.10-11: PVE versus number of principal components.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be016fd3c8_0_0"/>
          <p:cNvSpPr txBox="1"/>
          <p:nvPr>
            <p:ph type="title"/>
          </p:nvPr>
        </p:nvSpPr>
        <p:spPr>
          <a:xfrm>
            <a:off x="964022" y="2476500"/>
            <a:ext cx="71322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Dimensionality reduction,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Data compression,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Reduction from 26 features to 15.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Nonlinear transformation</a:t>
            </a:r>
            <a:br>
              <a:rPr lang="en-US"/>
            </a:br>
            <a:endParaRPr/>
          </a:p>
        </p:txBody>
      </p:sp>
      <p:pic>
        <p:nvPicPr>
          <p:cNvPr id="361" name="Google Shape;361;g1be016fd3c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50" y="1009650"/>
            <a:ext cx="138112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be016fd3c8_0_0"/>
          <p:cNvSpPr txBox="1"/>
          <p:nvPr>
            <p:ph type="title"/>
          </p:nvPr>
        </p:nvSpPr>
        <p:spPr>
          <a:xfrm>
            <a:off x="964026" y="879075"/>
            <a:ext cx="6194700" cy="6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Autoencoder</a:t>
            </a:r>
            <a:endParaRPr b="1" sz="4400"/>
          </a:p>
        </p:txBody>
      </p:sp>
      <p:pic>
        <p:nvPicPr>
          <p:cNvPr id="363" name="Google Shape;363;g1be016fd3c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075" y="4078473"/>
            <a:ext cx="5017251" cy="21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1be016fd3c8_0_0"/>
          <p:cNvSpPr txBox="1"/>
          <p:nvPr/>
        </p:nvSpPr>
        <p:spPr>
          <a:xfrm>
            <a:off x="7881700" y="6169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Fig.12: Visualization of autoencoder [6].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be016fd3c8_0_10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0" name="Google Shape;370;g1be016fd3c8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676400"/>
            <a:ext cx="2252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be016fd3c8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050" y="723875"/>
            <a:ext cx="5695950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be016fd3c8_0_10"/>
          <p:cNvSpPr txBox="1"/>
          <p:nvPr/>
        </p:nvSpPr>
        <p:spPr>
          <a:xfrm>
            <a:off x="3369450" y="5932025"/>
            <a:ext cx="48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 13: Autoencoder vs PCA[7]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be016fd3c8_0_22"/>
          <p:cNvSpPr txBox="1"/>
          <p:nvPr>
            <p:ph type="title"/>
          </p:nvPr>
        </p:nvSpPr>
        <p:spPr>
          <a:xfrm>
            <a:off x="952500" y="507600"/>
            <a:ext cx="80658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Autoencoder Implementation</a:t>
            </a:r>
            <a:endParaRPr/>
          </a:p>
        </p:txBody>
      </p:sp>
      <p:sp>
        <p:nvSpPr>
          <p:cNvPr id="379" name="Google Shape;379;g1be016fd3c8_0_22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0" name="Google Shape;380;g1be016fd3c8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75550"/>
            <a:ext cx="4291025" cy="463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1be016fd3c8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750" y="1433113"/>
            <a:ext cx="471487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1be016fd3c8_0_22"/>
          <p:cNvSpPr txBox="1"/>
          <p:nvPr/>
        </p:nvSpPr>
        <p:spPr>
          <a:xfrm>
            <a:off x="952500" y="5915025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 14: Model summary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3" name="Google Shape;383;g1be016fd3c8_0_22"/>
          <p:cNvSpPr txBox="1"/>
          <p:nvPr/>
        </p:nvSpPr>
        <p:spPr>
          <a:xfrm>
            <a:off x="6867600" y="4785925"/>
            <a:ext cx="3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 15:Learning rate vs loss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4" name="Google Shape;384;g1be016fd3c8_0_22"/>
          <p:cNvSpPr txBox="1"/>
          <p:nvPr/>
        </p:nvSpPr>
        <p:spPr>
          <a:xfrm>
            <a:off x="6653275" y="5343375"/>
            <a:ext cx="37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0.0063 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is the selected learning rate.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be016fd3c8_0_34"/>
          <p:cNvSpPr txBox="1"/>
          <p:nvPr>
            <p:ph type="title"/>
          </p:nvPr>
        </p:nvSpPr>
        <p:spPr>
          <a:xfrm>
            <a:off x="952500" y="507600"/>
            <a:ext cx="80658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Autoencoder Implementation</a:t>
            </a:r>
            <a:endParaRPr/>
          </a:p>
        </p:txBody>
      </p:sp>
      <p:sp>
        <p:nvSpPr>
          <p:cNvPr id="391" name="Google Shape;391;g1be016fd3c8_0_34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g1be016fd3c8_0_34"/>
          <p:cNvSpPr txBox="1"/>
          <p:nvPr/>
        </p:nvSpPr>
        <p:spPr>
          <a:xfrm>
            <a:off x="1357325" y="4986350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 16: Training loss over 50 epochs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3" name="Google Shape;393;g1be016fd3c8_0_34"/>
          <p:cNvSpPr txBox="1"/>
          <p:nvPr/>
        </p:nvSpPr>
        <p:spPr>
          <a:xfrm>
            <a:off x="7286700" y="4986350"/>
            <a:ext cx="3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Fig.17 :Validation loss over 50 epochs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94" name="Google Shape;394;g1be016fd3c8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50" y="1800200"/>
            <a:ext cx="478155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1be016fd3c8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538" y="1804975"/>
            <a:ext cx="4772025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1be016fd3c8_0_34"/>
          <p:cNvSpPr txBox="1"/>
          <p:nvPr/>
        </p:nvSpPr>
        <p:spPr>
          <a:xfrm>
            <a:off x="1809750" y="5610975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Final training loss: 2.1262e-04 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7" name="Google Shape;397;g1be016fd3c8_0_34"/>
          <p:cNvSpPr txBox="1"/>
          <p:nvPr/>
        </p:nvSpPr>
        <p:spPr>
          <a:xfrm>
            <a:off x="7668900" y="5610975"/>
            <a:ext cx="31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Final validation loss</a:t>
            </a:r>
            <a:r>
              <a:rPr b="1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6.9806e-05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bceae8ec5c_2_99"/>
          <p:cNvSpPr txBox="1"/>
          <p:nvPr>
            <p:ph type="title"/>
          </p:nvPr>
        </p:nvSpPr>
        <p:spPr>
          <a:xfrm>
            <a:off x="964027" y="879075"/>
            <a:ext cx="8865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Evaluation Metric for Clustering</a:t>
            </a:r>
            <a:endParaRPr/>
          </a:p>
        </p:txBody>
      </p:sp>
      <p:sp>
        <p:nvSpPr>
          <p:cNvPr id="403" name="Google Shape;403;g1bceae8ec5c_2_99"/>
          <p:cNvSpPr txBox="1"/>
          <p:nvPr>
            <p:ph idx="1" type="body"/>
          </p:nvPr>
        </p:nvSpPr>
        <p:spPr>
          <a:xfrm>
            <a:off x="939148" y="2083959"/>
            <a:ext cx="4827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600"/>
              <a:t>Silhouette Score</a:t>
            </a:r>
            <a:endParaRPr sz="2600"/>
          </a:p>
        </p:txBody>
      </p:sp>
      <p:sp>
        <p:nvSpPr>
          <p:cNvPr id="404" name="Google Shape;404;g1bceae8ec5c_2_99"/>
          <p:cNvSpPr txBox="1"/>
          <p:nvPr>
            <p:ph idx="3" type="body"/>
          </p:nvPr>
        </p:nvSpPr>
        <p:spPr>
          <a:xfrm>
            <a:off x="688950" y="2488050"/>
            <a:ext cx="53277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mean intra-cluster distance:  a</a:t>
            </a:r>
            <a:endParaRPr/>
          </a:p>
          <a:p>
            <a:pPr indent="-3238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mean nearest-cluster distance: b</a:t>
            </a:r>
            <a:endParaRPr/>
          </a:p>
          <a:p>
            <a:pPr indent="-3238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1:  Successfully </a:t>
            </a:r>
            <a:r>
              <a:rPr lang="en-US"/>
              <a:t>distinguished clusters.</a:t>
            </a:r>
            <a:endParaRPr/>
          </a:p>
          <a:p>
            <a:pPr indent="-3238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0: The distance between the clusters is insignificant.</a:t>
            </a:r>
            <a:endParaRPr/>
          </a:p>
          <a:p>
            <a:pPr indent="-3238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-1: C</a:t>
            </a:r>
            <a:r>
              <a:rPr lang="en-US"/>
              <a:t>lusters are assigned opposit</a:t>
            </a: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603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▪"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g1bceae8ec5c_2_99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6" name="Google Shape;406;g1bceae8ec5c_2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700" y="1847850"/>
            <a:ext cx="5327700" cy="3576743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bceae8ec5c_2_99"/>
          <p:cNvSpPr txBox="1"/>
          <p:nvPr/>
        </p:nvSpPr>
        <p:spPr>
          <a:xfrm>
            <a:off x="6686550" y="5457825"/>
            <a:ext cx="3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 18 : Silhouette Score visualization [8]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be016fd3c8_0_60"/>
          <p:cNvSpPr txBox="1"/>
          <p:nvPr>
            <p:ph type="title"/>
          </p:nvPr>
        </p:nvSpPr>
        <p:spPr>
          <a:xfrm>
            <a:off x="964022" y="2476500"/>
            <a:ext cx="71322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Unsupervised learning.</a:t>
            </a:r>
            <a:endParaRPr/>
          </a:p>
          <a:p>
            <a:pPr indent="-3886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goal is to cluster data points into k clusters with the minimized sum of distances between data points and their cluster centroids.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pic>
        <p:nvPicPr>
          <p:cNvPr id="413" name="Google Shape;413;g1be016fd3c8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50" y="1009650"/>
            <a:ext cx="138112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1be016fd3c8_0_60"/>
          <p:cNvSpPr txBox="1"/>
          <p:nvPr>
            <p:ph type="title"/>
          </p:nvPr>
        </p:nvSpPr>
        <p:spPr>
          <a:xfrm>
            <a:off x="964026" y="879075"/>
            <a:ext cx="6194700" cy="6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k-Means</a:t>
            </a:r>
            <a:endParaRPr b="1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19" name="Google Shape;219;p2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01. Introduction</a:t>
            </a:r>
            <a:endParaRPr/>
          </a:p>
        </p:txBody>
      </p:sp>
      <p:sp>
        <p:nvSpPr>
          <p:cNvPr id="220" name="Google Shape;220;p2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we have done</a:t>
            </a:r>
            <a:endParaRPr/>
          </a:p>
        </p:txBody>
      </p:sp>
      <p:sp>
        <p:nvSpPr>
          <p:cNvPr id="221" name="Google Shape;221;p2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02. Preprocessing</a:t>
            </a:r>
            <a:endParaRPr/>
          </a:p>
        </p:txBody>
      </p:sp>
      <p:sp>
        <p:nvSpPr>
          <p:cNvPr id="222" name="Google Shape;222;p2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Spotify API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Preprocessing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Feature Reduction</a:t>
            </a:r>
            <a:endParaRPr/>
          </a:p>
        </p:txBody>
      </p:sp>
      <p:sp>
        <p:nvSpPr>
          <p:cNvPr id="223" name="Google Shape;223;p2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03. K-Means</a:t>
            </a:r>
            <a:endParaRPr/>
          </a:p>
        </p:txBody>
      </p:sp>
      <p:sp>
        <p:nvSpPr>
          <p:cNvPr id="224" name="Google Shape;224;p2"/>
          <p:cNvSpPr txBox="1"/>
          <p:nvPr>
            <p:ph idx="5" type="body"/>
          </p:nvPr>
        </p:nvSpPr>
        <p:spPr>
          <a:xfrm>
            <a:off x="952500" y="5131300"/>
            <a:ext cx="29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k-Means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 Feature Extraction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Autoencoder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04. DBScan</a:t>
            </a:r>
            <a:endParaRPr/>
          </a:p>
        </p:txBody>
      </p:sp>
      <p:sp>
        <p:nvSpPr>
          <p:cNvPr id="226" name="Google Shape;226;p2"/>
          <p:cNvSpPr txBox="1"/>
          <p:nvPr>
            <p:ph idx="7" type="body"/>
          </p:nvPr>
        </p:nvSpPr>
        <p:spPr>
          <a:xfrm>
            <a:off x="3663050" y="5131300"/>
            <a:ext cx="25917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DBSCAN Model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 Feature Extraction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PCA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Autoencoder</a:t>
            </a:r>
            <a:endParaRPr/>
          </a:p>
        </p:txBody>
      </p:sp>
      <p:sp>
        <p:nvSpPr>
          <p:cNvPr id="227" name="Google Shape;227;p2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05. Conclusion</a:t>
            </a:r>
            <a:endParaRPr/>
          </a:p>
        </p:txBody>
      </p:sp>
      <p:sp>
        <p:nvSpPr>
          <p:cNvPr id="228" name="Google Shape;228;p2"/>
          <p:cNvSpPr txBox="1"/>
          <p:nvPr>
            <p:ph idx="9" type="body"/>
          </p:nvPr>
        </p:nvSpPr>
        <p:spPr>
          <a:xfrm>
            <a:off x="6367050" y="5131300"/>
            <a:ext cx="37341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Comparison of the Models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Chosen Model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Successful Recommendation</a:t>
            </a:r>
            <a:endParaRPr/>
          </a:p>
        </p:txBody>
      </p:sp>
      <p:sp>
        <p:nvSpPr>
          <p:cNvPr id="229" name="Google Shape;229;p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be016fd3c8_0_68"/>
          <p:cNvSpPr txBox="1"/>
          <p:nvPr>
            <p:ph type="title"/>
          </p:nvPr>
        </p:nvSpPr>
        <p:spPr>
          <a:xfrm>
            <a:off x="952500" y="507600"/>
            <a:ext cx="80658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- No Feature Reduction</a:t>
            </a:r>
            <a:endParaRPr/>
          </a:p>
        </p:txBody>
      </p:sp>
      <p:sp>
        <p:nvSpPr>
          <p:cNvPr id="421" name="Google Shape;421;g1be016fd3c8_0_68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g1be016fd3c8_0_68"/>
          <p:cNvSpPr txBox="1"/>
          <p:nvPr/>
        </p:nvSpPr>
        <p:spPr>
          <a:xfrm>
            <a:off x="1357325" y="4586150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Fig.19 : Inertia vs number of clusters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3" name="Google Shape;423;g1be016fd3c8_0_68"/>
          <p:cNvSpPr txBox="1"/>
          <p:nvPr/>
        </p:nvSpPr>
        <p:spPr>
          <a:xfrm>
            <a:off x="6867600" y="4586150"/>
            <a:ext cx="40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 20:Silhouette Score vs number of clusters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4" name="Google Shape;424;g1be016fd3c8_0_68"/>
          <p:cNvSpPr txBox="1"/>
          <p:nvPr/>
        </p:nvSpPr>
        <p:spPr>
          <a:xfrm>
            <a:off x="4362450" y="5711000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Elbow for the inertia graph is 250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25" name="Google Shape;425;g1be016fd3c8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50" y="1552188"/>
            <a:ext cx="470535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1be016fd3c8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750" y="1523625"/>
            <a:ext cx="46101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be016fd3c8_0_83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2" name="Google Shape;432;g1be016fd3c8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676400"/>
            <a:ext cx="2252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1be016fd3c8_0_83"/>
          <p:cNvSpPr txBox="1"/>
          <p:nvPr>
            <p:ph type="title"/>
          </p:nvPr>
        </p:nvSpPr>
        <p:spPr>
          <a:xfrm>
            <a:off x="882000" y="813775"/>
            <a:ext cx="8223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9230"/>
              <a:buFont typeface="Franklin Gothic"/>
              <a:buNone/>
            </a:pPr>
            <a:r>
              <a:rPr lang="en-US" sz="2600"/>
              <a:t>Song Recommendations with k-Means-No Feature Reduction</a:t>
            </a:r>
            <a:endParaRPr sz="2600"/>
          </a:p>
        </p:txBody>
      </p:sp>
      <p:sp>
        <p:nvSpPr>
          <p:cNvPr id="434" name="Google Shape;434;g1be016fd3c8_0_83"/>
          <p:cNvSpPr txBox="1"/>
          <p:nvPr/>
        </p:nvSpPr>
        <p:spPr>
          <a:xfrm>
            <a:off x="2747950" y="5743475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Fig.21 : Recommended songs for test_1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35" name="Google Shape;435;g1be016fd3c8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950" y="1676400"/>
            <a:ext cx="5581901" cy="406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be016fd3c8_0_94"/>
          <p:cNvSpPr txBox="1"/>
          <p:nvPr>
            <p:ph type="title"/>
          </p:nvPr>
        </p:nvSpPr>
        <p:spPr>
          <a:xfrm>
            <a:off x="952500" y="507600"/>
            <a:ext cx="80658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- PCA</a:t>
            </a:r>
            <a:endParaRPr/>
          </a:p>
        </p:txBody>
      </p:sp>
      <p:sp>
        <p:nvSpPr>
          <p:cNvPr id="442" name="Google Shape;442;g1be016fd3c8_0_94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g1be016fd3c8_0_94"/>
          <p:cNvSpPr txBox="1"/>
          <p:nvPr/>
        </p:nvSpPr>
        <p:spPr>
          <a:xfrm>
            <a:off x="1219213" y="4586150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 22: Inertia vs number of clusters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4" name="Google Shape;444;g1be016fd3c8_0_94"/>
          <p:cNvSpPr txBox="1"/>
          <p:nvPr/>
        </p:nvSpPr>
        <p:spPr>
          <a:xfrm>
            <a:off x="6296100" y="4586150"/>
            <a:ext cx="4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 23:Silhouette Score vs number of clusters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5" name="Google Shape;445;g1be016fd3c8_0_94"/>
          <p:cNvSpPr txBox="1"/>
          <p:nvPr/>
        </p:nvSpPr>
        <p:spPr>
          <a:xfrm>
            <a:off x="4362450" y="5711000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Elbow for the inertia graph is 250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46" name="Google Shape;446;g1be016fd3c8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8" y="1299700"/>
            <a:ext cx="477202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1be016fd3c8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388" y="1309225"/>
            <a:ext cx="48006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be016fd3c8_0_107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3" name="Google Shape;453;g1be016fd3c8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676400"/>
            <a:ext cx="2252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1be016fd3c8_0_107"/>
          <p:cNvSpPr txBox="1"/>
          <p:nvPr>
            <p:ph type="title"/>
          </p:nvPr>
        </p:nvSpPr>
        <p:spPr>
          <a:xfrm>
            <a:off x="882000" y="813775"/>
            <a:ext cx="8223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600"/>
              <a:t>Song Recommendations with k-Means-PCA</a:t>
            </a:r>
            <a:endParaRPr sz="2600"/>
          </a:p>
        </p:txBody>
      </p:sp>
      <p:sp>
        <p:nvSpPr>
          <p:cNvPr id="455" name="Google Shape;455;g1be016fd3c8_0_107"/>
          <p:cNvSpPr txBox="1"/>
          <p:nvPr/>
        </p:nvSpPr>
        <p:spPr>
          <a:xfrm>
            <a:off x="2386425" y="5743475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Fig.24 : Recommended songs for test_1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56" name="Google Shape;456;g1be016fd3c8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425" y="1519725"/>
            <a:ext cx="5757900" cy="42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be016fd3c8_0_117"/>
          <p:cNvSpPr txBox="1"/>
          <p:nvPr>
            <p:ph type="title"/>
          </p:nvPr>
        </p:nvSpPr>
        <p:spPr>
          <a:xfrm>
            <a:off x="952500" y="507600"/>
            <a:ext cx="80658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- Autoencoder</a:t>
            </a:r>
            <a:endParaRPr/>
          </a:p>
        </p:txBody>
      </p:sp>
      <p:sp>
        <p:nvSpPr>
          <p:cNvPr id="463" name="Google Shape;463;g1be016fd3c8_0_117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g1be016fd3c8_0_117"/>
          <p:cNvSpPr txBox="1"/>
          <p:nvPr/>
        </p:nvSpPr>
        <p:spPr>
          <a:xfrm>
            <a:off x="1219213" y="4586150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 25: Inertia vs number of clusters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5" name="Google Shape;465;g1be016fd3c8_0_117"/>
          <p:cNvSpPr txBox="1"/>
          <p:nvPr/>
        </p:nvSpPr>
        <p:spPr>
          <a:xfrm>
            <a:off x="6296100" y="4586150"/>
            <a:ext cx="40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Fig.26 :Silhouette Score vs number of clusters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6" name="Google Shape;466;g1be016fd3c8_0_117"/>
          <p:cNvSpPr txBox="1"/>
          <p:nvPr/>
        </p:nvSpPr>
        <p:spPr>
          <a:xfrm>
            <a:off x="4362450" y="5753875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Elbow for the inertia graph is 250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67" name="Google Shape;467;g1be016fd3c8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85413"/>
            <a:ext cx="482917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1be016fd3c8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463" y="1270800"/>
            <a:ext cx="4782080" cy="31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be016fd3c8_0_130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4" name="Google Shape;474;g1be016fd3c8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676400"/>
            <a:ext cx="2252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be016fd3c8_0_130"/>
          <p:cNvSpPr txBox="1"/>
          <p:nvPr>
            <p:ph type="title"/>
          </p:nvPr>
        </p:nvSpPr>
        <p:spPr>
          <a:xfrm>
            <a:off x="882000" y="813775"/>
            <a:ext cx="8223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600"/>
              <a:t>Song Recommendations with k-Means-Autoencoder</a:t>
            </a:r>
            <a:endParaRPr sz="2600"/>
          </a:p>
        </p:txBody>
      </p:sp>
      <p:sp>
        <p:nvSpPr>
          <p:cNvPr id="476" name="Google Shape;476;g1be016fd3c8_0_130"/>
          <p:cNvSpPr txBox="1"/>
          <p:nvPr/>
        </p:nvSpPr>
        <p:spPr>
          <a:xfrm>
            <a:off x="1742200" y="5777425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Fig.27 : Recommended songs for test_1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77" name="Google Shape;477;g1be016fd3c8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199" y="1519825"/>
            <a:ext cx="6503500" cy="437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bceae8ec5c_2_13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DBSCAN Model</a:t>
            </a:r>
            <a:endParaRPr/>
          </a:p>
        </p:txBody>
      </p:sp>
      <p:sp>
        <p:nvSpPr>
          <p:cNvPr id="483" name="Google Shape;483;g1bceae8ec5c_2_13"/>
          <p:cNvSpPr txBox="1"/>
          <p:nvPr>
            <p:ph idx="1" type="body"/>
          </p:nvPr>
        </p:nvSpPr>
        <p:spPr>
          <a:xfrm>
            <a:off x="964023" y="2300984"/>
            <a:ext cx="4827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100"/>
              <a:t>What is DBSCAN?</a:t>
            </a:r>
            <a:endParaRPr sz="2100"/>
          </a:p>
        </p:txBody>
      </p:sp>
      <p:sp>
        <p:nvSpPr>
          <p:cNvPr id="484" name="Google Shape;484;g1bceae8ec5c_2_13"/>
          <p:cNvSpPr txBox="1"/>
          <p:nvPr>
            <p:ph idx="3" type="body"/>
          </p:nvPr>
        </p:nvSpPr>
        <p:spPr>
          <a:xfrm>
            <a:off x="713825" y="2786450"/>
            <a:ext cx="5327700" cy="29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density based clustering algorithm with noise. </a:t>
            </a:r>
            <a:endParaRPr/>
          </a:p>
          <a:p>
            <a:pPr indent="-323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Efficient for data with similar densities. </a:t>
            </a:r>
            <a:endParaRPr/>
          </a:p>
          <a:p>
            <a:pPr indent="-3238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Finds high density samples and generates clusters according to these samples.</a:t>
            </a:r>
            <a:endParaRPr/>
          </a:p>
        </p:txBody>
      </p:sp>
      <p:sp>
        <p:nvSpPr>
          <p:cNvPr id="485" name="Google Shape;485;g1bceae8ec5c_2_13"/>
          <p:cNvSpPr txBox="1"/>
          <p:nvPr>
            <p:ph idx="4" type="body"/>
          </p:nvPr>
        </p:nvSpPr>
        <p:spPr>
          <a:xfrm>
            <a:off x="6096000" y="2786450"/>
            <a:ext cx="58596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-312505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2777"/>
              <a:buChar char="▪"/>
            </a:pPr>
            <a:r>
              <a:rPr lang="en-US" sz="2634"/>
              <a:t>Epsilon: the maximum euclidean distance for 2 samples to be considered as neighbors. </a:t>
            </a:r>
            <a:endParaRPr sz="2634"/>
          </a:p>
          <a:p>
            <a:pPr indent="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4"/>
          </a:p>
          <a:p>
            <a:pPr indent="-288693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2634"/>
              <a:t>A search method for optimal eps is computed.</a:t>
            </a:r>
            <a:endParaRPr sz="2634"/>
          </a:p>
          <a:p>
            <a:pPr indent="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4"/>
          </a:p>
          <a:p>
            <a:pPr indent="-288693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2634"/>
              <a:t>Min_samples : the minimum number of samples in the neighbourhood to be considered as core point.</a:t>
            </a:r>
            <a:endParaRPr sz="2634"/>
          </a:p>
          <a:p>
            <a:pPr indent="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4"/>
          </a:p>
          <a:p>
            <a:pPr indent="-288693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2634"/>
              <a:t>Optimal min_samples is #features*2 [9].</a:t>
            </a:r>
            <a:endParaRPr sz="2634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76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▪"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86" name="Google Shape;486;g1bceae8ec5c_2_13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g1bceae8ec5c_2_13"/>
          <p:cNvSpPr txBox="1"/>
          <p:nvPr/>
        </p:nvSpPr>
        <p:spPr>
          <a:xfrm>
            <a:off x="6467475" y="2166950"/>
            <a:ext cx="30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Tuned Hyperparameters</a:t>
            </a:r>
            <a:endParaRPr sz="21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bceae8ec5c_2_86"/>
          <p:cNvSpPr txBox="1"/>
          <p:nvPr>
            <p:ph type="title"/>
          </p:nvPr>
        </p:nvSpPr>
        <p:spPr>
          <a:xfrm>
            <a:off x="881998" y="450438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DBSCAN Model</a:t>
            </a:r>
            <a:endParaRPr/>
          </a:p>
        </p:txBody>
      </p:sp>
      <p:sp>
        <p:nvSpPr>
          <p:cNvPr id="493" name="Google Shape;493;g1bceae8ec5c_2_86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4" name="Google Shape;494;g1bceae8ec5c_2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676400"/>
            <a:ext cx="2252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1bceae8ec5c_2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775" y="1824750"/>
            <a:ext cx="3867150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g1bceae8ec5c_2_86"/>
          <p:cNvSpPr txBox="1"/>
          <p:nvPr>
            <p:ph type="title"/>
          </p:nvPr>
        </p:nvSpPr>
        <p:spPr>
          <a:xfrm>
            <a:off x="971548" y="1213951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600"/>
              <a:t>Model  Visualization</a:t>
            </a:r>
            <a:endParaRPr sz="2600"/>
          </a:p>
        </p:txBody>
      </p:sp>
      <p:sp>
        <p:nvSpPr>
          <p:cNvPr id="497" name="Google Shape;497;g1bceae8ec5c_2_86"/>
          <p:cNvSpPr txBox="1"/>
          <p:nvPr/>
        </p:nvSpPr>
        <p:spPr>
          <a:xfrm>
            <a:off x="1494750" y="5811963"/>
            <a:ext cx="50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Fig.28 : Comparison between k-Means and DBSCAN.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98" name="Google Shape;498;g1bceae8ec5c_2_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700" y="1712825"/>
            <a:ext cx="4091000" cy="40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1bceae8ec5c_2_86"/>
          <p:cNvSpPr txBox="1"/>
          <p:nvPr/>
        </p:nvSpPr>
        <p:spPr>
          <a:xfrm>
            <a:off x="7181850" y="5811975"/>
            <a:ext cx="31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Fig.29 : DBScan working principle [10].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"/>
          <p:cNvSpPr txBox="1"/>
          <p:nvPr>
            <p:ph idx="12" type="sldNum"/>
          </p:nvPr>
        </p:nvSpPr>
        <p:spPr>
          <a:xfrm>
            <a:off x="919563" y="604897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5"/>
          <p:cNvSpPr txBox="1"/>
          <p:nvPr>
            <p:ph type="title"/>
          </p:nvPr>
        </p:nvSpPr>
        <p:spPr>
          <a:xfrm>
            <a:off x="878300" y="381000"/>
            <a:ext cx="10208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600"/>
              <a:t>DBSCAN Model with no Feature Reduction</a:t>
            </a:r>
            <a:endParaRPr sz="3600"/>
          </a:p>
        </p:txBody>
      </p:sp>
      <p:pic>
        <p:nvPicPr>
          <p:cNvPr id="506" name="Google Shape;50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25" y="2360100"/>
            <a:ext cx="58007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"/>
          <p:cNvSpPr txBox="1"/>
          <p:nvPr/>
        </p:nvSpPr>
        <p:spPr>
          <a:xfrm>
            <a:off x="900513" y="5531925"/>
            <a:ext cx="46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Fig.30: k-NN results to detect the knee for “epsilon”.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08" name="Google Shape;50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615" y="2411612"/>
            <a:ext cx="4614900" cy="3068792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"/>
          <p:cNvSpPr txBox="1"/>
          <p:nvPr/>
        </p:nvSpPr>
        <p:spPr>
          <a:xfrm>
            <a:off x="6915863" y="5531925"/>
            <a:ext cx="4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Fig.31: The plot of Silhouette score versus “epsilon” 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0" name="Google Shape;510;p5"/>
          <p:cNvSpPr txBox="1"/>
          <p:nvPr>
            <p:ph type="title"/>
          </p:nvPr>
        </p:nvSpPr>
        <p:spPr>
          <a:xfrm>
            <a:off x="878300" y="876288"/>
            <a:ext cx="10208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500"/>
              <a:t>Hyperparameter Tuning</a:t>
            </a:r>
            <a:endParaRPr sz="2500"/>
          </a:p>
        </p:txBody>
      </p:sp>
      <p:sp>
        <p:nvSpPr>
          <p:cNvPr id="511" name="Google Shape;511;p5"/>
          <p:cNvSpPr txBox="1"/>
          <p:nvPr/>
        </p:nvSpPr>
        <p:spPr>
          <a:xfrm>
            <a:off x="1014450" y="1604550"/>
            <a:ext cx="711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●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Epsilon: 0.8,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●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min_samples: 26*2=52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bceae8ec5c_2_51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7" name="Google Shape;517;g1bceae8ec5c_2_51"/>
          <p:cNvSpPr txBox="1"/>
          <p:nvPr>
            <p:ph type="title"/>
          </p:nvPr>
        </p:nvSpPr>
        <p:spPr>
          <a:xfrm>
            <a:off x="964025" y="879075"/>
            <a:ext cx="10208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600"/>
              <a:t>Song Recommendations</a:t>
            </a:r>
            <a:endParaRPr sz="2600"/>
          </a:p>
        </p:txBody>
      </p:sp>
      <p:pic>
        <p:nvPicPr>
          <p:cNvPr id="518" name="Google Shape;518;g1bceae8ec5c_2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725" y="1852725"/>
            <a:ext cx="4930826" cy="35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1bceae8ec5c_2_51"/>
          <p:cNvPicPr preferRelativeResize="0"/>
          <p:nvPr/>
        </p:nvPicPr>
        <p:blipFill rotWithShape="1">
          <a:blip r:embed="rId4">
            <a:alphaModFix/>
          </a:blip>
          <a:srcRect b="13716" l="4911" r="7384" t="-1420"/>
          <a:stretch/>
        </p:blipFill>
        <p:spPr>
          <a:xfrm>
            <a:off x="381000" y="2309925"/>
            <a:ext cx="5834050" cy="211598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1bceae8ec5c_2_51"/>
          <p:cNvSpPr txBox="1"/>
          <p:nvPr/>
        </p:nvSpPr>
        <p:spPr>
          <a:xfrm>
            <a:off x="495400" y="5726250"/>
            <a:ext cx="60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Fig.32 : The silhouette score of the final model, and distribution of clusters.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1" name="Google Shape;521;g1bceae8ec5c_2_51"/>
          <p:cNvSpPr txBox="1"/>
          <p:nvPr/>
        </p:nvSpPr>
        <p:spPr>
          <a:xfrm>
            <a:off x="6943650" y="5726250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Fig.33 : Recommended songs for test_1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1bceae8ec5c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67630"/>
            <a:ext cx="10774206" cy="42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bceae8ec5c_0_28"/>
          <p:cNvSpPr txBox="1"/>
          <p:nvPr>
            <p:ph type="title"/>
          </p:nvPr>
        </p:nvSpPr>
        <p:spPr>
          <a:xfrm>
            <a:off x="531148" y="646663"/>
            <a:ext cx="8081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236" name="Google Shape;236;g1bceae8ec5c_0_28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g1bceae8ec5c_0_28"/>
          <p:cNvSpPr txBox="1"/>
          <p:nvPr/>
        </p:nvSpPr>
        <p:spPr>
          <a:xfrm>
            <a:off x="2214575" y="5457825"/>
            <a:ext cx="77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Fig.2: Explanation of unsupervised learning [2].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bceae8ec5c_2_61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g1bceae8ec5c_2_61"/>
          <p:cNvSpPr txBox="1"/>
          <p:nvPr>
            <p:ph type="title"/>
          </p:nvPr>
        </p:nvSpPr>
        <p:spPr>
          <a:xfrm>
            <a:off x="878300" y="381000"/>
            <a:ext cx="10208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600"/>
              <a:t>DBSCAN Model with PCA</a:t>
            </a:r>
            <a:endParaRPr sz="3600"/>
          </a:p>
        </p:txBody>
      </p:sp>
      <p:sp>
        <p:nvSpPr>
          <p:cNvPr id="528" name="Google Shape;528;g1bceae8ec5c_2_61"/>
          <p:cNvSpPr txBox="1"/>
          <p:nvPr/>
        </p:nvSpPr>
        <p:spPr>
          <a:xfrm>
            <a:off x="1049750" y="5786450"/>
            <a:ext cx="46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Fig.34: k-NN results to detect the knee for “epsilon”.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9" name="Google Shape;529;g1bceae8ec5c_2_61"/>
          <p:cNvSpPr txBox="1"/>
          <p:nvPr/>
        </p:nvSpPr>
        <p:spPr>
          <a:xfrm>
            <a:off x="6993650" y="5786450"/>
            <a:ext cx="4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Fig.35: The plot of Silhouette score versus “epsilon” 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0" name="Google Shape;530;g1bceae8ec5c_2_61"/>
          <p:cNvSpPr txBox="1"/>
          <p:nvPr>
            <p:ph type="title"/>
          </p:nvPr>
        </p:nvSpPr>
        <p:spPr>
          <a:xfrm>
            <a:off x="878300" y="876288"/>
            <a:ext cx="10208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500"/>
              <a:t>Hyperparameter Tuning</a:t>
            </a:r>
            <a:endParaRPr sz="2500"/>
          </a:p>
        </p:txBody>
      </p:sp>
      <p:pic>
        <p:nvPicPr>
          <p:cNvPr id="531" name="Google Shape;531;g1bceae8ec5c_2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00" y="2429600"/>
            <a:ext cx="5884870" cy="32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g1bceae8ec5c_2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400" y="2577538"/>
            <a:ext cx="4529699" cy="30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1bceae8ec5c_2_61"/>
          <p:cNvSpPr txBox="1"/>
          <p:nvPr/>
        </p:nvSpPr>
        <p:spPr>
          <a:xfrm>
            <a:off x="1014450" y="1604550"/>
            <a:ext cx="711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●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Epsilon: 0.8,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●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min_samples: 15*2=30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bceae8ec5c_2_140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9" name="Google Shape;539;g1bceae8ec5c_2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676400"/>
            <a:ext cx="2252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1bceae8ec5c_2_140"/>
          <p:cNvSpPr txBox="1"/>
          <p:nvPr>
            <p:ph type="title"/>
          </p:nvPr>
        </p:nvSpPr>
        <p:spPr>
          <a:xfrm>
            <a:off x="881998" y="813776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600"/>
              <a:t>Song Recommendations</a:t>
            </a:r>
            <a:endParaRPr sz="2600"/>
          </a:p>
        </p:txBody>
      </p:sp>
      <p:sp>
        <p:nvSpPr>
          <p:cNvPr id="541" name="Google Shape;541;g1bceae8ec5c_2_140"/>
          <p:cNvSpPr txBox="1"/>
          <p:nvPr/>
        </p:nvSpPr>
        <p:spPr>
          <a:xfrm>
            <a:off x="495400" y="5726250"/>
            <a:ext cx="60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Fig.36 : The silhouette score of the final model, and distribution of clusters.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2" name="Google Shape;542;g1bceae8ec5c_2_140"/>
          <p:cNvSpPr txBox="1"/>
          <p:nvPr/>
        </p:nvSpPr>
        <p:spPr>
          <a:xfrm>
            <a:off x="6943650" y="5726250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Fig.37 : Recommended songs for test_1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43" name="Google Shape;543;g1bceae8ec5c_2_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00" y="2608313"/>
            <a:ext cx="6324401" cy="25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g1bceae8ec5c_2_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9788" y="2286017"/>
            <a:ext cx="4389975" cy="32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bda9395f69_2_0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0" name="Google Shape;550;g1bda9395f69_2_0"/>
          <p:cNvSpPr txBox="1"/>
          <p:nvPr>
            <p:ph type="title"/>
          </p:nvPr>
        </p:nvSpPr>
        <p:spPr>
          <a:xfrm>
            <a:off x="882775" y="879075"/>
            <a:ext cx="10208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600"/>
              <a:t>Song Recommendations</a:t>
            </a:r>
            <a:endParaRPr sz="2600"/>
          </a:p>
        </p:txBody>
      </p:sp>
      <p:sp>
        <p:nvSpPr>
          <p:cNvPr id="551" name="Google Shape;551;g1bda9395f69_2_0"/>
          <p:cNvSpPr txBox="1"/>
          <p:nvPr/>
        </p:nvSpPr>
        <p:spPr>
          <a:xfrm>
            <a:off x="3153725" y="5726275"/>
            <a:ext cx="5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Fig.38 : Recommended songs for test_1 with cosine similarity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52" name="Google Shape;552;g1bda9395f6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775" y="1698588"/>
            <a:ext cx="5753100" cy="385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bceae8ec5c_2_167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8" name="Google Shape;558;g1bceae8ec5c_2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676400"/>
            <a:ext cx="2252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g1bceae8ec5c_2_167"/>
          <p:cNvSpPr txBox="1"/>
          <p:nvPr>
            <p:ph type="title"/>
          </p:nvPr>
        </p:nvSpPr>
        <p:spPr>
          <a:xfrm>
            <a:off x="606825" y="381000"/>
            <a:ext cx="10208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600"/>
              <a:t>DBSCAN Model with Autoencoder</a:t>
            </a:r>
            <a:endParaRPr sz="3600"/>
          </a:p>
        </p:txBody>
      </p:sp>
      <p:sp>
        <p:nvSpPr>
          <p:cNvPr id="560" name="Google Shape;560;g1bceae8ec5c_2_167"/>
          <p:cNvSpPr txBox="1"/>
          <p:nvPr/>
        </p:nvSpPr>
        <p:spPr>
          <a:xfrm>
            <a:off x="1652875" y="5652150"/>
            <a:ext cx="4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Fig.39: The plot of Silhouette score versus “epsilon” 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1" name="Google Shape;561;g1bceae8ec5c_2_167"/>
          <p:cNvSpPr txBox="1"/>
          <p:nvPr>
            <p:ph type="title"/>
          </p:nvPr>
        </p:nvSpPr>
        <p:spPr>
          <a:xfrm>
            <a:off x="606825" y="1195438"/>
            <a:ext cx="10208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500"/>
              <a:t>Hyperparameter Tuning</a:t>
            </a:r>
            <a:endParaRPr sz="2500"/>
          </a:p>
        </p:txBody>
      </p:sp>
      <p:pic>
        <p:nvPicPr>
          <p:cNvPr id="562" name="Google Shape;562;g1bceae8ec5c_2_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525" y="2209799"/>
            <a:ext cx="4914600" cy="343280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bceae8ec5c_2_167"/>
          <p:cNvSpPr txBox="1"/>
          <p:nvPr/>
        </p:nvSpPr>
        <p:spPr>
          <a:xfrm>
            <a:off x="6967525" y="3338700"/>
            <a:ext cx="711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●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Epsilon: 0.26,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Char char="●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min_samples: 15*2=30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bceae8ec5c_2_190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9" name="Google Shape;569;g1bceae8ec5c_2_190"/>
          <p:cNvSpPr txBox="1"/>
          <p:nvPr>
            <p:ph type="title"/>
          </p:nvPr>
        </p:nvSpPr>
        <p:spPr>
          <a:xfrm>
            <a:off x="964025" y="879075"/>
            <a:ext cx="10208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600"/>
              <a:t>Song Recommendations</a:t>
            </a:r>
            <a:endParaRPr sz="2600"/>
          </a:p>
        </p:txBody>
      </p:sp>
      <p:pic>
        <p:nvPicPr>
          <p:cNvPr id="570" name="Google Shape;570;g1bceae8ec5c_2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8" y="2259800"/>
            <a:ext cx="6029326" cy="23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1bceae8ec5c_2_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750" y="1950263"/>
            <a:ext cx="5784826" cy="33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1bceae8ec5c_2_190"/>
          <p:cNvSpPr txBox="1"/>
          <p:nvPr/>
        </p:nvSpPr>
        <p:spPr>
          <a:xfrm>
            <a:off x="495400" y="5726250"/>
            <a:ext cx="605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Fig.40 : The silhouette score of the final model, and distribution of clusters.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3" name="Google Shape;573;g1bceae8ec5c_2_190"/>
          <p:cNvSpPr txBox="1"/>
          <p:nvPr/>
        </p:nvSpPr>
        <p:spPr>
          <a:xfrm>
            <a:off x="6943650" y="5726250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Fig.41 : Recommended songs for test_1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2"/>
          <p:cNvSpPr txBox="1"/>
          <p:nvPr>
            <p:ph type="title"/>
          </p:nvPr>
        </p:nvSpPr>
        <p:spPr>
          <a:xfrm>
            <a:off x="882010" y="437088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Conclusion</a:t>
            </a:r>
            <a:endParaRPr/>
          </a:p>
        </p:txBody>
      </p:sp>
      <p:graphicFrame>
        <p:nvGraphicFramePr>
          <p:cNvPr id="579" name="Google Shape;579;p12"/>
          <p:cNvGraphicFramePr/>
          <p:nvPr/>
        </p:nvGraphicFramePr>
        <p:xfrm>
          <a:off x="1047725" y="23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{DAF8B095-97E1-410D-B5C0-FB3A9B1921E7}</a:tableStyleId>
              </a:tblPr>
              <a:tblGrid>
                <a:gridCol w="2430975"/>
                <a:gridCol w="2430975"/>
                <a:gridCol w="2430975"/>
                <a:gridCol w="2422600"/>
              </a:tblGrid>
              <a:tr h="770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No Feature Reduction</a:t>
                      </a:r>
                      <a:endParaRPr sz="2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PCA</a:t>
                      </a:r>
                      <a:endParaRPr sz="2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Autoencoder</a:t>
                      </a:r>
                      <a:endParaRPr sz="23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k-Means</a:t>
                      </a:r>
                      <a:endParaRPr b="1" sz="2300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0.184</a:t>
                      </a:r>
                      <a:endParaRPr b="1" sz="2000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0.297</a:t>
                      </a:r>
                      <a:endParaRPr b="1" sz="2000"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0.114</a:t>
                      </a:r>
                      <a:endParaRPr b="1" sz="2000"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70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DBSCAN</a:t>
                      </a:r>
                      <a:endParaRPr b="1" sz="2300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0.444</a:t>
                      </a:r>
                      <a:endParaRPr b="1" sz="1900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0.396</a:t>
                      </a:r>
                      <a:endParaRPr b="1" sz="2000"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0.180</a:t>
                      </a:r>
                      <a:endParaRPr b="1" sz="2000"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580" name="Google Shape;580;p12"/>
          <p:cNvSpPr txBox="1"/>
          <p:nvPr/>
        </p:nvSpPr>
        <p:spPr>
          <a:xfrm>
            <a:off x="933450" y="1328725"/>
            <a:ext cx="694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Libre Franklin"/>
                <a:ea typeface="Libre Franklin"/>
                <a:cs typeface="Libre Franklin"/>
                <a:sym typeface="Libre Franklin"/>
              </a:rPr>
              <a:t>Table. 1: Comparison of Silhouette scores of experiments.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1" name="Google Shape;581;p12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bda9395f69_2_11"/>
          <p:cNvSpPr txBox="1"/>
          <p:nvPr>
            <p:ph type="title"/>
          </p:nvPr>
        </p:nvSpPr>
        <p:spPr>
          <a:xfrm>
            <a:off x="882010" y="437088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587" name="Google Shape;587;g1bda9395f69_2_11"/>
          <p:cNvSpPr txBox="1"/>
          <p:nvPr/>
        </p:nvSpPr>
        <p:spPr>
          <a:xfrm>
            <a:off x="933450" y="1328725"/>
            <a:ext cx="694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Libre Franklin"/>
                <a:ea typeface="Libre Franklin"/>
                <a:cs typeface="Libre Franklin"/>
                <a:sym typeface="Libre Franklin"/>
              </a:rPr>
              <a:t>The Chosen Model: k-Means Model with PCA</a:t>
            </a:r>
            <a:endParaRPr b="1" sz="23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8" name="Google Shape;588;g1bda9395f69_2_11"/>
          <p:cNvSpPr txBox="1"/>
          <p:nvPr/>
        </p:nvSpPr>
        <p:spPr>
          <a:xfrm>
            <a:off x="1100150" y="2486025"/>
            <a:ext cx="791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The runtime is </a:t>
            </a:r>
            <a:r>
              <a:rPr b="1" lang="en-US" sz="1800">
                <a:latin typeface="Libre Franklin"/>
                <a:ea typeface="Libre Franklin"/>
                <a:cs typeface="Libre Franklin"/>
                <a:sym typeface="Libre Franklin"/>
              </a:rPr>
              <a:t>shorter </a:t>
            </a: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than DBSCAN model.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The cluster number is </a:t>
            </a:r>
            <a:r>
              <a:rPr b="1" lang="en-US" sz="1800">
                <a:latin typeface="Libre Franklin"/>
                <a:ea typeface="Libre Franklin"/>
                <a:cs typeface="Libre Franklin"/>
                <a:sym typeface="Libre Franklin"/>
              </a:rPr>
              <a:t>tunable</a:t>
            </a: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More </a:t>
            </a:r>
            <a:r>
              <a:rPr b="1" lang="en-US" sz="1800">
                <a:latin typeface="Libre Franklin"/>
                <a:ea typeface="Libre Franklin"/>
                <a:cs typeface="Libre Franklin"/>
                <a:sym typeface="Libre Franklin"/>
              </a:rPr>
              <a:t>precise </a:t>
            </a: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recommendations.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9" name="Google Shape;589;g1bda9395f69_2_11"/>
          <p:cNvSpPr txBox="1"/>
          <p:nvPr/>
        </p:nvSpPr>
        <p:spPr>
          <a:xfrm>
            <a:off x="1190700" y="4224325"/>
            <a:ext cx="1141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Our data is more suitable for </a:t>
            </a:r>
            <a:r>
              <a:rPr b="1" lang="en-US" sz="1800">
                <a:latin typeface="Libre Franklin"/>
                <a:ea typeface="Libre Franklin"/>
                <a:cs typeface="Libre Franklin"/>
                <a:sym typeface="Libre Franklin"/>
              </a:rPr>
              <a:t>linearization, </a:t>
            </a: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works poorer with nonlinear </a:t>
            </a: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activation</a:t>
            </a: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 functions.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ibre Franklin"/>
              <a:buChar char="●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One-hot encoding columns cause </a:t>
            </a:r>
            <a:r>
              <a:rPr b="1" lang="en-US" sz="1800">
                <a:latin typeface="Libre Franklin"/>
                <a:ea typeface="Libre Franklin"/>
                <a:cs typeface="Libre Franklin"/>
                <a:sym typeface="Libre Franklin"/>
              </a:rPr>
              <a:t>sparsity </a:t>
            </a: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without feature reduction.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0" name="Google Shape;590;g1bda9395f69_2_11"/>
          <p:cNvSpPr txBox="1"/>
          <p:nvPr/>
        </p:nvSpPr>
        <p:spPr>
          <a:xfrm>
            <a:off x="1190700" y="2039700"/>
            <a:ext cx="250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k-Means?</a:t>
            </a:r>
            <a:endParaRPr sz="2000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1" name="Google Shape;591;g1bda9395f69_2_11"/>
          <p:cNvSpPr txBox="1"/>
          <p:nvPr/>
        </p:nvSpPr>
        <p:spPr>
          <a:xfrm>
            <a:off x="1285950" y="3731725"/>
            <a:ext cx="250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PCA?</a:t>
            </a:r>
            <a:endParaRPr sz="2000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2" name="Google Shape;592;g1bda9395f69_2_11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bceae8ec5c_2_198"/>
          <p:cNvSpPr txBox="1"/>
          <p:nvPr>
            <p:ph type="title"/>
          </p:nvPr>
        </p:nvSpPr>
        <p:spPr>
          <a:xfrm>
            <a:off x="882010" y="437088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598" name="Google Shape;598;g1bceae8ec5c_2_198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9" name="Google Shape;599;g1bceae8ec5c_2_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50" y="1115900"/>
            <a:ext cx="8815149" cy="2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g1bceae8ec5c_2_198"/>
          <p:cNvSpPr txBox="1"/>
          <p:nvPr/>
        </p:nvSpPr>
        <p:spPr>
          <a:xfrm>
            <a:off x="952500" y="5882700"/>
            <a:ext cx="694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Fig.42:  A successful recommendation: Soul-Dwele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01" name="Google Shape;601;g1bceae8ec5c_2_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00" y="3608500"/>
            <a:ext cx="8922700" cy="2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bceae8ec5c_2_184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g1bceae8ec5c_2_184"/>
          <p:cNvSpPr txBox="1"/>
          <p:nvPr>
            <p:ph type="title"/>
          </p:nvPr>
        </p:nvSpPr>
        <p:spPr>
          <a:xfrm>
            <a:off x="1150400" y="779050"/>
            <a:ext cx="10208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200"/>
              <a:t>References</a:t>
            </a:r>
            <a:endParaRPr sz="3200"/>
          </a:p>
        </p:txBody>
      </p:sp>
      <p:sp>
        <p:nvSpPr>
          <p:cNvPr id="608" name="Google Shape;608;g1bceae8ec5c_2_184"/>
          <p:cNvSpPr txBox="1"/>
          <p:nvPr/>
        </p:nvSpPr>
        <p:spPr>
          <a:xfrm>
            <a:off x="991650" y="1428850"/>
            <a:ext cx="10208700" cy="5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[1]“Welcome to the jungle,” </a:t>
            </a:r>
            <a:r>
              <a:rPr i="1" lang="en-US" sz="1100">
                <a:solidFill>
                  <a:schemeClr val="dk1"/>
                </a:solidFill>
              </a:rPr>
              <a:t>Spotify</a:t>
            </a:r>
            <a:r>
              <a:rPr lang="en-US" sz="1100">
                <a:solidFill>
                  <a:schemeClr val="dk1"/>
                </a:solidFill>
              </a:rPr>
              <a:t>. [Online]. Available: https://open.spotify.com/playlist/7d9jJN26uZrs1GTM3aHf5u?si=b125ba8954464864. [Accessed: 20-Dec-2022].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[2]R. Raj, “Supervised, unsupervised and semi-supervised learning with real-life USECASE,” </a:t>
            </a:r>
            <a:r>
              <a:rPr i="1" lang="en-US" sz="1100">
                <a:solidFill>
                  <a:schemeClr val="dk1"/>
                </a:solidFill>
              </a:rPr>
              <a:t>enjoyalgorithms</a:t>
            </a:r>
            <a:r>
              <a:rPr lang="en-US" sz="1100">
                <a:solidFill>
                  <a:schemeClr val="dk1"/>
                </a:solidFill>
              </a:rPr>
              <a:t>. [Online]. Available: https://www.enjoyalgorithms.com/blogs/supervised-unsupervised-and-semisupervised-learning. [Accessed: 20-Dec-2022].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[3]“Web api,” </a:t>
            </a:r>
            <a:r>
              <a:rPr i="1" lang="en-US" sz="1100">
                <a:solidFill>
                  <a:schemeClr val="dk1"/>
                </a:solidFill>
              </a:rPr>
              <a:t>Spotify for Developers</a:t>
            </a:r>
            <a:r>
              <a:rPr lang="en-US" sz="1100">
                <a:solidFill>
                  <a:schemeClr val="dk1"/>
                </a:solidFill>
              </a:rPr>
              <a:t>. [Online]. Available: https://developer.spotify.com/documentation/web-api/. [Accessed: 20-Dec-2022].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[4]“Math insight,” </a:t>
            </a:r>
            <a:r>
              <a:rPr i="1" lang="en-US" sz="1100">
                <a:solidFill>
                  <a:schemeClr val="dk1"/>
                </a:solidFill>
              </a:rPr>
              <a:t>Cartesian coordinates - Math Insight</a:t>
            </a:r>
            <a:r>
              <a:rPr lang="en-US" sz="1100">
                <a:solidFill>
                  <a:schemeClr val="dk1"/>
                </a:solidFill>
              </a:rPr>
              <a:t>. [Online]. Available: https://mathinsight.org/cartesian_coordinates. [Accessed: 20-Dec-2022].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[5]C. Cheng, “Principal Component Analysis (PCA) explained visually with Zero math,” </a:t>
            </a:r>
            <a:r>
              <a:rPr i="1" lang="en-US" sz="1100">
                <a:solidFill>
                  <a:schemeClr val="dk1"/>
                </a:solidFill>
              </a:rPr>
              <a:t>Medium</a:t>
            </a:r>
            <a:r>
              <a:rPr lang="en-US" sz="1100">
                <a:solidFill>
                  <a:schemeClr val="dk1"/>
                </a:solidFill>
              </a:rPr>
              <a:t>, 22-Mar-2022. [Online]. Available: https://towardsdatascience.com/principal-component-analysis-pca-explained-visually-with-zero-math-1cbf392b9e7d. [Accessed: 20-Dec-2022].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[6]“Autoencoders,” </a:t>
            </a:r>
            <a:r>
              <a:rPr i="1" lang="en-US" sz="1100">
                <a:solidFill>
                  <a:schemeClr val="dk1"/>
                </a:solidFill>
              </a:rPr>
              <a:t>MATLAB &amp; Simulink</a:t>
            </a:r>
            <a:r>
              <a:rPr lang="en-US" sz="1100">
                <a:solidFill>
                  <a:schemeClr val="dk1"/>
                </a:solidFill>
              </a:rPr>
              <a:t>. [Online]. Available: https://www.mathworks.com/discovery/autoencoder.html. [Accessed: 20-Dec-2022]. 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/>
              <a:t>[7]</a:t>
            </a:r>
            <a:r>
              <a:rPr lang="en-US" sz="1100">
                <a:solidFill>
                  <a:schemeClr val="dk1"/>
                </a:solidFill>
              </a:rPr>
              <a:t>J. Jordan, “Introduction to autoencoders.,” </a:t>
            </a:r>
            <a:r>
              <a:rPr i="1" lang="en-US" sz="1100">
                <a:solidFill>
                  <a:schemeClr val="dk1"/>
                </a:solidFill>
              </a:rPr>
              <a:t>Jeremy Jordan</a:t>
            </a:r>
            <a:r>
              <a:rPr lang="en-US" sz="1100">
                <a:solidFill>
                  <a:schemeClr val="dk1"/>
                </a:solidFill>
              </a:rPr>
              <a:t>, 19-Mar-2018. [Online]. Available: https://www.jeremyjordan.me/autoencoders/. [Accessed: 20-Dec-2022].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[ 8] A. Bhardwaj, “Silhouette coefficient : Validating clustering techniques,” Medium, 27-May-2020. [Online]. Available: https://towardsdatascience.com/silhouette-coefficient-validating-clustering-techniques-e976bb81d10c. [Accessed: 20-Dec-2022].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[ 9] T. Mullin, “DBSCAN parameter estimation using Python,” Medium, 15-Jul-2020. [Online]. Available: https://medium.com/@tarammullin/dbscan-parameter-estimation-ff8330e3a3bd. [Accessed: 03-Dec-2022].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[10 ] “DBSCAN clustering in ML: Density based clustering,” GeeksforGeeks, 24-Aug-2022. [Online]. Available: https://www.geeksforgeeks.org/dbscan-clustering-in-ml-density-based-clustering/. [Accessed: 20-Dec-2022].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"/>
          <p:cNvSpPr txBox="1"/>
          <p:nvPr>
            <p:ph type="title"/>
          </p:nvPr>
        </p:nvSpPr>
        <p:spPr>
          <a:xfrm>
            <a:off x="971548" y="8912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43" name="Google Shape;243;p3"/>
          <p:cNvSpPr txBox="1"/>
          <p:nvPr>
            <p:ph idx="1" type="body"/>
          </p:nvPr>
        </p:nvSpPr>
        <p:spPr>
          <a:xfrm>
            <a:off x="952500" y="2289375"/>
            <a:ext cx="64443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playlists containing a set of songs with features compatible with each other.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track features in the playlist were accessed by using Spotify Web API and vectorized.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Then, the average of these features will create a single vector of the desired track in the similar sense with the playlist.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trained model will give recommendations.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275" y="-68613"/>
            <a:ext cx="4104725" cy="69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"/>
          <p:cNvSpPr txBox="1"/>
          <p:nvPr/>
        </p:nvSpPr>
        <p:spPr>
          <a:xfrm>
            <a:off x="5905500" y="6332225"/>
            <a:ext cx="20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Fig.1: Spotify playlist [1]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1bceae8ec5c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463" y="1489874"/>
            <a:ext cx="7756074" cy="46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bceae8ec5c_0_38"/>
          <p:cNvSpPr/>
          <p:nvPr>
            <p:ph idx="2" type="chart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bceae8ec5c_0_38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Set</a:t>
            </a:r>
            <a:endParaRPr/>
          </a:p>
        </p:txBody>
      </p:sp>
      <p:sp>
        <p:nvSpPr>
          <p:cNvPr id="255" name="Google Shape;255;g1bceae8ec5c_0_38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g1bceae8ec5c_0_38"/>
          <p:cNvSpPr txBox="1"/>
          <p:nvPr/>
        </p:nvSpPr>
        <p:spPr>
          <a:xfrm>
            <a:off x="6435500" y="6256025"/>
            <a:ext cx="54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Fig.3: Spotify Web API [3].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da9395f69_0_10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263" name="Google Shape;263;g1bda9395f69_0_10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g1bda9395f69_0_10"/>
          <p:cNvSpPr txBox="1"/>
          <p:nvPr/>
        </p:nvSpPr>
        <p:spPr>
          <a:xfrm>
            <a:off x="2577200" y="4943325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B6D7A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popularity</a:t>
            </a:r>
            <a:endParaRPr b="1" i="1" sz="1000">
              <a:solidFill>
                <a:srgbClr val="B6D7A8"/>
              </a:solidFill>
            </a:endParaRPr>
          </a:p>
        </p:txBody>
      </p:sp>
      <p:sp>
        <p:nvSpPr>
          <p:cNvPr id="265" name="Google Shape;265;g1bda9395f69_0_10"/>
          <p:cNvSpPr txBox="1"/>
          <p:nvPr/>
        </p:nvSpPr>
        <p:spPr>
          <a:xfrm>
            <a:off x="8340500" y="468690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74E13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danceability</a:t>
            </a:r>
            <a:endParaRPr>
              <a:solidFill>
                <a:srgbClr val="274E13"/>
              </a:solidFill>
              <a:highlight>
                <a:schemeClr val="lt1"/>
              </a:highlight>
            </a:endParaRPr>
          </a:p>
        </p:txBody>
      </p:sp>
      <p:sp>
        <p:nvSpPr>
          <p:cNvPr id="266" name="Google Shape;266;g1bda9395f69_0_10"/>
          <p:cNvSpPr txBox="1"/>
          <p:nvPr/>
        </p:nvSpPr>
        <p:spPr>
          <a:xfrm>
            <a:off x="1494750" y="3958963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acousticness</a:t>
            </a:r>
            <a:endParaRPr b="1" sz="1600">
              <a:solidFill>
                <a:srgbClr val="93C47D"/>
              </a:solidFill>
            </a:endParaRPr>
          </a:p>
        </p:txBody>
      </p:sp>
      <p:sp>
        <p:nvSpPr>
          <p:cNvPr id="267" name="Google Shape;267;g1bda9395f69_0_10"/>
          <p:cNvSpPr txBox="1"/>
          <p:nvPr/>
        </p:nvSpPr>
        <p:spPr>
          <a:xfrm>
            <a:off x="4245425" y="3492275"/>
            <a:ext cx="30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8761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duration</a:t>
            </a:r>
            <a:endParaRPr sz="700">
              <a:solidFill>
                <a:srgbClr val="38761D"/>
              </a:solidFill>
            </a:endParaRPr>
          </a:p>
        </p:txBody>
      </p:sp>
      <p:sp>
        <p:nvSpPr>
          <p:cNvPr id="268" name="Google Shape;268;g1bda9395f69_0_10"/>
          <p:cNvSpPr txBox="1"/>
          <p:nvPr/>
        </p:nvSpPr>
        <p:spPr>
          <a:xfrm>
            <a:off x="1000500" y="3142638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8761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energy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69" name="Google Shape;269;g1bda9395f69_0_10"/>
          <p:cNvSpPr txBox="1"/>
          <p:nvPr/>
        </p:nvSpPr>
        <p:spPr>
          <a:xfrm>
            <a:off x="6006300" y="3060175"/>
            <a:ext cx="32520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38761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instrumentalness</a:t>
            </a:r>
            <a:endParaRPr i="1" sz="1200">
              <a:solidFill>
                <a:srgbClr val="38761D"/>
              </a:solidFill>
            </a:endParaRPr>
          </a:p>
        </p:txBody>
      </p:sp>
      <p:sp>
        <p:nvSpPr>
          <p:cNvPr id="270" name="Google Shape;270;g1bda9395f69_0_10"/>
          <p:cNvSpPr txBox="1"/>
          <p:nvPr/>
        </p:nvSpPr>
        <p:spPr>
          <a:xfrm>
            <a:off x="8340500" y="379792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liveness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271" name="Google Shape;271;g1bda9395f69_0_10"/>
          <p:cNvSpPr txBox="1"/>
          <p:nvPr/>
        </p:nvSpPr>
        <p:spPr>
          <a:xfrm>
            <a:off x="5632000" y="437062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3C47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loudness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72" name="Google Shape;272;g1bda9395f69_0_10"/>
          <p:cNvSpPr txBox="1"/>
          <p:nvPr/>
        </p:nvSpPr>
        <p:spPr>
          <a:xfrm>
            <a:off x="5267700" y="2218675"/>
            <a:ext cx="30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74E13"/>
                </a:solidFill>
                <a:highlight>
                  <a:schemeClr val="lt1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tempo</a:t>
            </a:r>
            <a:endParaRPr b="1" sz="700">
              <a:solidFill>
                <a:srgbClr val="274E13"/>
              </a:solidFill>
              <a:highlight>
                <a:schemeClr val="lt1"/>
              </a:highlight>
            </a:endParaRPr>
          </a:p>
        </p:txBody>
      </p:sp>
      <p:sp>
        <p:nvSpPr>
          <p:cNvPr id="273" name="Google Shape;273;g1bda9395f69_0_10"/>
          <p:cNvSpPr txBox="1"/>
          <p:nvPr/>
        </p:nvSpPr>
        <p:spPr>
          <a:xfrm>
            <a:off x="7758300" y="2142475"/>
            <a:ext cx="3000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3C47D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valance</a:t>
            </a:r>
            <a:endParaRPr sz="1800">
              <a:solidFill>
                <a:srgbClr val="93C47D"/>
              </a:solidFill>
            </a:endParaRPr>
          </a:p>
        </p:txBody>
      </p:sp>
      <p:sp>
        <p:nvSpPr>
          <p:cNvPr id="274" name="Google Shape;274;g1bda9395f69_0_10"/>
          <p:cNvSpPr txBox="1"/>
          <p:nvPr/>
        </p:nvSpPr>
        <p:spPr>
          <a:xfrm>
            <a:off x="1852800" y="2271113"/>
            <a:ext cx="3000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AA84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speechiness</a:t>
            </a:r>
            <a:endParaRPr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da9395f69_0_0"/>
          <p:cNvSpPr/>
          <p:nvPr>
            <p:ph idx="2" type="chart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bda9395f69_0_0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Spotify API</a:t>
            </a:r>
            <a:endParaRPr/>
          </a:p>
        </p:txBody>
      </p:sp>
      <p:sp>
        <p:nvSpPr>
          <p:cNvPr id="282" name="Google Shape;282;g1bda9395f69_0_0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g1bda9395f6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300" y="1639075"/>
            <a:ext cx="9557102" cy="38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bda9395f69_0_0"/>
          <p:cNvSpPr txBox="1"/>
          <p:nvPr/>
        </p:nvSpPr>
        <p:spPr>
          <a:xfrm>
            <a:off x="2700350" y="5716625"/>
            <a:ext cx="54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Fig.3: Spotify Web API [3].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ceae8ec5c_0_48"/>
          <p:cNvSpPr txBox="1"/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290" name="Google Shape;290;g1bceae8ec5c_0_48"/>
          <p:cNvSpPr txBox="1"/>
          <p:nvPr>
            <p:ph idx="2" type="body"/>
          </p:nvPr>
        </p:nvSpPr>
        <p:spPr>
          <a:xfrm>
            <a:off x="1296955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Spotipy</a:t>
            </a:r>
            <a:endParaRPr/>
          </a:p>
        </p:txBody>
      </p:sp>
      <p:sp>
        <p:nvSpPr>
          <p:cNvPr id="291" name="Google Shape;291;g1bceae8ec5c_0_48"/>
          <p:cNvSpPr txBox="1"/>
          <p:nvPr>
            <p:ph idx="1" type="body"/>
          </p:nvPr>
        </p:nvSpPr>
        <p:spPr>
          <a:xfrm>
            <a:off x="1296955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Spotify Clients Credentials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Meaningful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1bceae8ec5c_0_48"/>
          <p:cNvSpPr txBox="1"/>
          <p:nvPr>
            <p:ph idx="4" type="body"/>
          </p:nvPr>
        </p:nvSpPr>
        <p:spPr>
          <a:xfrm>
            <a:off x="3897799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Scaling</a:t>
            </a:r>
            <a:endParaRPr/>
          </a:p>
        </p:txBody>
      </p:sp>
      <p:sp>
        <p:nvSpPr>
          <p:cNvPr id="293" name="Google Shape;293;g1bceae8ec5c_0_48"/>
          <p:cNvSpPr txBox="1"/>
          <p:nvPr>
            <p:ph idx="3" type="body"/>
          </p:nvPr>
        </p:nvSpPr>
        <p:spPr>
          <a:xfrm>
            <a:off x="3897800" y="5087325"/>
            <a:ext cx="30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Absolute Maximum .Scaling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Min-Max Scaling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1bceae8ec5c_0_48"/>
          <p:cNvSpPr txBox="1"/>
          <p:nvPr>
            <p:ph idx="8" type="body"/>
          </p:nvPr>
        </p:nvSpPr>
        <p:spPr>
          <a:xfrm>
            <a:off x="6438143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One-Hot Encoding </a:t>
            </a:r>
            <a:endParaRPr/>
          </a:p>
        </p:txBody>
      </p:sp>
      <p:sp>
        <p:nvSpPr>
          <p:cNvPr id="295" name="Google Shape;295;g1bceae8ec5c_0_48"/>
          <p:cNvSpPr txBox="1"/>
          <p:nvPr>
            <p:ph idx="7" type="body"/>
          </p:nvPr>
        </p:nvSpPr>
        <p:spPr>
          <a:xfrm>
            <a:off x="6438152" y="2934850"/>
            <a:ext cx="26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Keys: {A, B, C, D, E, F, G}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Modes: {Major, Minor}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1bceae8ec5c_0_48"/>
          <p:cNvSpPr txBox="1"/>
          <p:nvPr>
            <p:ph idx="6" type="body"/>
          </p:nvPr>
        </p:nvSpPr>
        <p:spPr>
          <a:xfrm>
            <a:off x="9001711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Ready</a:t>
            </a:r>
            <a:endParaRPr/>
          </a:p>
        </p:txBody>
      </p:sp>
      <p:sp>
        <p:nvSpPr>
          <p:cNvPr id="297" name="Google Shape;297;g1bceae8ec5c_0_48"/>
          <p:cNvSpPr txBox="1"/>
          <p:nvPr>
            <p:ph idx="5" type="body"/>
          </p:nvPr>
        </p:nvSpPr>
        <p:spPr>
          <a:xfrm>
            <a:off x="9001711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-US"/>
              <a:t>Ready for the model</a:t>
            </a:r>
            <a:endParaRPr/>
          </a:p>
        </p:txBody>
      </p:sp>
      <p:sp>
        <p:nvSpPr>
          <p:cNvPr id="298" name="Google Shape;298;g1bceae8ec5c_0_48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g1bceae8ec5c_0_48"/>
          <p:cNvSpPr txBox="1"/>
          <p:nvPr>
            <p:ph type="title"/>
          </p:nvPr>
        </p:nvSpPr>
        <p:spPr>
          <a:xfrm>
            <a:off x="9334499" y="3304150"/>
            <a:ext cx="2133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600"/>
              <a:t>Training Data</a:t>
            </a:r>
            <a:endParaRPr sz="2600"/>
          </a:p>
        </p:txBody>
      </p:sp>
      <p:sp>
        <p:nvSpPr>
          <p:cNvPr id="300" name="Google Shape;300;g1bceae8ec5c_0_48"/>
          <p:cNvSpPr txBox="1"/>
          <p:nvPr>
            <p:ph type="title"/>
          </p:nvPr>
        </p:nvSpPr>
        <p:spPr>
          <a:xfrm>
            <a:off x="1040223" y="3814126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600"/>
              <a:t>Test Data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bceae8ec5c_0_66"/>
          <p:cNvSpPr/>
          <p:nvPr>
            <p:ph idx="2" type="chart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bceae8ec5c_0_66"/>
          <p:cNvSpPr txBox="1"/>
          <p:nvPr>
            <p:ph type="title"/>
          </p:nvPr>
        </p:nvSpPr>
        <p:spPr>
          <a:xfrm>
            <a:off x="866777" y="381000"/>
            <a:ext cx="9224400" cy="61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Correlation Heatmap of the Features</a:t>
            </a:r>
            <a:endParaRPr sz="3600"/>
          </a:p>
        </p:txBody>
      </p:sp>
      <p:sp>
        <p:nvSpPr>
          <p:cNvPr id="308" name="Google Shape;308;g1bceae8ec5c_0_66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9" name="Google Shape;309;g1bceae8ec5c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825" y="991795"/>
            <a:ext cx="6603625" cy="564340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bceae8ec5c_0_66"/>
          <p:cNvSpPr txBox="1"/>
          <p:nvPr/>
        </p:nvSpPr>
        <p:spPr>
          <a:xfrm>
            <a:off x="8839200" y="2209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Fig.4: Heatmap for feature correlation.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2022-12-19T16:27:54Z</dcterms:created>
  <dc:creator>Ofis 365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