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0" r:id="rId4"/>
    <p:sldId id="257" r:id="rId5"/>
    <p:sldId id="262" r:id="rId6"/>
    <p:sldId id="263" r:id="rId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C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p:cViewPr varScale="1">
        <p:scale>
          <a:sx n="116" d="100"/>
          <a:sy n="116" d="100"/>
        </p:scale>
        <p:origin x="-68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C5E4BD-29DB-4E37-852B-CFE072B9A205}" type="datetimeFigureOut">
              <a:rPr lang="en-US" smtClean="0"/>
              <a:t>2022-06-23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12768-DA58-4B8B-A77C-2B32CFBD2634}" type="slidenum">
              <a:rPr lang="en-US" smtClean="0"/>
              <a:t>‹#›</a:t>
            </a:fld>
            <a:endParaRPr lang="en-US"/>
          </a:p>
        </p:txBody>
      </p:sp>
    </p:spTree>
    <p:extLst>
      <p:ext uri="{BB962C8B-B14F-4D97-AF65-F5344CB8AC3E}">
        <p14:creationId xmlns:p14="http://schemas.microsoft.com/office/powerpoint/2010/main" val="1286901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C5E4BD-29DB-4E37-852B-CFE072B9A205}" type="datetimeFigureOut">
              <a:rPr lang="en-US" smtClean="0"/>
              <a:t>2022-06-23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12768-DA58-4B8B-A77C-2B32CFBD2634}" type="slidenum">
              <a:rPr lang="en-US" smtClean="0"/>
              <a:t>‹#›</a:t>
            </a:fld>
            <a:endParaRPr lang="en-US"/>
          </a:p>
        </p:txBody>
      </p:sp>
    </p:spTree>
    <p:extLst>
      <p:ext uri="{BB962C8B-B14F-4D97-AF65-F5344CB8AC3E}">
        <p14:creationId xmlns:p14="http://schemas.microsoft.com/office/powerpoint/2010/main" val="3210712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C5E4BD-29DB-4E37-852B-CFE072B9A205}" type="datetimeFigureOut">
              <a:rPr lang="en-US" smtClean="0"/>
              <a:t>2022-06-23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12768-DA58-4B8B-A77C-2B32CFBD2634}" type="slidenum">
              <a:rPr lang="en-US" smtClean="0"/>
              <a:t>‹#›</a:t>
            </a:fld>
            <a:endParaRPr lang="en-US"/>
          </a:p>
        </p:txBody>
      </p:sp>
    </p:spTree>
    <p:extLst>
      <p:ext uri="{BB962C8B-B14F-4D97-AF65-F5344CB8AC3E}">
        <p14:creationId xmlns:p14="http://schemas.microsoft.com/office/powerpoint/2010/main" val="2296901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873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C5E4BD-29DB-4E37-852B-CFE072B9A205}" type="datetimeFigureOut">
              <a:rPr lang="en-US" smtClean="0"/>
              <a:t>2022-06-23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12768-DA58-4B8B-A77C-2B32CFBD2634}" type="slidenum">
              <a:rPr lang="en-US" smtClean="0"/>
              <a:t>‹#›</a:t>
            </a:fld>
            <a:endParaRPr lang="en-US"/>
          </a:p>
        </p:txBody>
      </p:sp>
    </p:spTree>
    <p:extLst>
      <p:ext uri="{BB962C8B-B14F-4D97-AF65-F5344CB8AC3E}">
        <p14:creationId xmlns:p14="http://schemas.microsoft.com/office/powerpoint/2010/main" val="3007195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C5E4BD-29DB-4E37-852B-CFE072B9A205}" type="datetimeFigureOut">
              <a:rPr lang="en-US" smtClean="0"/>
              <a:t>2022-06-23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12768-DA58-4B8B-A77C-2B32CFBD2634}" type="slidenum">
              <a:rPr lang="en-US" smtClean="0"/>
              <a:t>‹#›</a:t>
            </a:fld>
            <a:endParaRPr lang="en-US"/>
          </a:p>
        </p:txBody>
      </p:sp>
    </p:spTree>
    <p:extLst>
      <p:ext uri="{BB962C8B-B14F-4D97-AF65-F5344CB8AC3E}">
        <p14:creationId xmlns:p14="http://schemas.microsoft.com/office/powerpoint/2010/main" val="952044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C5E4BD-29DB-4E37-852B-CFE072B9A205}" type="datetimeFigureOut">
              <a:rPr lang="en-US" smtClean="0"/>
              <a:t>2022-06-23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912768-DA58-4B8B-A77C-2B32CFBD2634}" type="slidenum">
              <a:rPr lang="en-US" smtClean="0"/>
              <a:t>‹#›</a:t>
            </a:fld>
            <a:endParaRPr lang="en-US"/>
          </a:p>
        </p:txBody>
      </p:sp>
    </p:spTree>
    <p:extLst>
      <p:ext uri="{BB962C8B-B14F-4D97-AF65-F5344CB8AC3E}">
        <p14:creationId xmlns:p14="http://schemas.microsoft.com/office/powerpoint/2010/main" val="508982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C5E4BD-29DB-4E37-852B-CFE072B9A205}" type="datetimeFigureOut">
              <a:rPr lang="en-US" smtClean="0"/>
              <a:t>2022-06-23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912768-DA58-4B8B-A77C-2B32CFBD2634}" type="slidenum">
              <a:rPr lang="en-US" smtClean="0"/>
              <a:t>‹#›</a:t>
            </a:fld>
            <a:endParaRPr lang="en-US"/>
          </a:p>
        </p:txBody>
      </p:sp>
    </p:spTree>
    <p:extLst>
      <p:ext uri="{BB962C8B-B14F-4D97-AF65-F5344CB8AC3E}">
        <p14:creationId xmlns:p14="http://schemas.microsoft.com/office/powerpoint/2010/main" val="3121634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C5E4BD-29DB-4E37-852B-CFE072B9A205}" type="datetimeFigureOut">
              <a:rPr lang="en-US" smtClean="0"/>
              <a:t>2022-06-23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912768-DA58-4B8B-A77C-2B32CFBD2634}" type="slidenum">
              <a:rPr lang="en-US" smtClean="0"/>
              <a:t>‹#›</a:t>
            </a:fld>
            <a:endParaRPr lang="en-US"/>
          </a:p>
        </p:txBody>
      </p:sp>
    </p:spTree>
    <p:extLst>
      <p:ext uri="{BB962C8B-B14F-4D97-AF65-F5344CB8AC3E}">
        <p14:creationId xmlns:p14="http://schemas.microsoft.com/office/powerpoint/2010/main" val="2138171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C5E4BD-29DB-4E37-852B-CFE072B9A205}" type="datetimeFigureOut">
              <a:rPr lang="en-US" smtClean="0"/>
              <a:t>2022-06-23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912768-DA58-4B8B-A77C-2B32CFBD2634}" type="slidenum">
              <a:rPr lang="en-US" smtClean="0"/>
              <a:t>‹#›</a:t>
            </a:fld>
            <a:endParaRPr lang="en-US"/>
          </a:p>
        </p:txBody>
      </p:sp>
    </p:spTree>
    <p:extLst>
      <p:ext uri="{BB962C8B-B14F-4D97-AF65-F5344CB8AC3E}">
        <p14:creationId xmlns:p14="http://schemas.microsoft.com/office/powerpoint/2010/main" val="4058821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C5E4BD-29DB-4E37-852B-CFE072B9A205}" type="datetimeFigureOut">
              <a:rPr lang="en-US" smtClean="0"/>
              <a:t>2022-06-23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912768-DA58-4B8B-A77C-2B32CFBD2634}" type="slidenum">
              <a:rPr lang="en-US" smtClean="0"/>
              <a:t>‹#›</a:t>
            </a:fld>
            <a:endParaRPr lang="en-US"/>
          </a:p>
        </p:txBody>
      </p:sp>
    </p:spTree>
    <p:extLst>
      <p:ext uri="{BB962C8B-B14F-4D97-AF65-F5344CB8AC3E}">
        <p14:creationId xmlns:p14="http://schemas.microsoft.com/office/powerpoint/2010/main" val="3800837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C5E4BD-29DB-4E37-852B-CFE072B9A205}" type="datetimeFigureOut">
              <a:rPr lang="en-US" smtClean="0"/>
              <a:t>2022-06-23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912768-DA58-4B8B-A77C-2B32CFBD2634}" type="slidenum">
              <a:rPr lang="en-US" smtClean="0"/>
              <a:t>‹#›</a:t>
            </a:fld>
            <a:endParaRPr lang="en-US"/>
          </a:p>
        </p:txBody>
      </p:sp>
    </p:spTree>
    <p:extLst>
      <p:ext uri="{BB962C8B-B14F-4D97-AF65-F5344CB8AC3E}">
        <p14:creationId xmlns:p14="http://schemas.microsoft.com/office/powerpoint/2010/main" val="457206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EC5E4BD-29DB-4E37-852B-CFE072B9A205}" type="datetimeFigureOut">
              <a:rPr lang="en-US" smtClean="0"/>
              <a:t>2022-06-23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2912768-DA58-4B8B-A77C-2B32CFBD2634}" type="slidenum">
              <a:rPr lang="en-US" smtClean="0"/>
              <a:t>‹#›</a:t>
            </a:fld>
            <a:endParaRPr lang="en-US"/>
          </a:p>
        </p:txBody>
      </p:sp>
    </p:spTree>
    <p:extLst>
      <p:ext uri="{BB962C8B-B14F-4D97-AF65-F5344CB8AC3E}">
        <p14:creationId xmlns:p14="http://schemas.microsoft.com/office/powerpoint/2010/main" val="1810509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514599" y="438150"/>
            <a:ext cx="3899931" cy="4347865"/>
            <a:chOff x="360405" y="209550"/>
            <a:chExt cx="3899931" cy="4347865"/>
          </a:xfrm>
        </p:grpSpPr>
        <p:pic>
          <p:nvPicPr>
            <p:cNvPr id="1026" name="Picture 2" descr="A picture of the Udapeople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405" y="209550"/>
              <a:ext cx="3899931" cy="3886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38770" y="4095750"/>
              <a:ext cx="2743200" cy="461665"/>
            </a:xfrm>
            <a:prstGeom prst="rect">
              <a:avLst/>
            </a:prstGeom>
            <a:noFill/>
          </p:spPr>
          <p:txBody>
            <a:bodyPr wrap="square" rtlCol="0">
              <a:spAutoFit/>
            </a:bodyPr>
            <a:lstStyle/>
            <a:p>
              <a:endParaRPr lang="en-US" sz="2400" b="1" dirty="0">
                <a:latin typeface="Arial" pitchFamily="34" charset="0"/>
                <a:cs typeface="Arial" pitchFamily="34" charset="0"/>
              </a:endParaRPr>
            </a:p>
          </p:txBody>
        </p:sp>
      </p:grpSp>
    </p:spTree>
    <p:extLst>
      <p:ext uri="{BB962C8B-B14F-4D97-AF65-F5344CB8AC3E}">
        <p14:creationId xmlns:p14="http://schemas.microsoft.com/office/powerpoint/2010/main" val="1785293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Grp="1"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a:xfrm>
            <a:off x="-8572" y="0"/>
            <a:ext cx="9144000" cy="51435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12192000 w 12192000"/>
              <a:gd name="connsiteY2" fmla="*/ 4814887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4814887"/>
                </a:lnTo>
                <a:lnTo>
                  <a:pt x="0" y="6858000"/>
                </a:lnTo>
                <a:lnTo>
                  <a:pt x="0" y="0"/>
                </a:lnTo>
                <a:close/>
              </a:path>
            </a:pathLst>
          </a:custGeom>
        </p:spPr>
      </p:pic>
      <p:sp>
        <p:nvSpPr>
          <p:cNvPr id="3" name="Rectangle 11"/>
          <p:cNvSpPr/>
          <p:nvPr/>
        </p:nvSpPr>
        <p:spPr>
          <a:xfrm>
            <a:off x="0" y="19050"/>
            <a:ext cx="9165431" cy="51435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220575"/>
              <a:gd name="connsiteY0" fmla="*/ 0 h 6858000"/>
              <a:gd name="connsiteX1" fmla="*/ 12192000 w 12220575"/>
              <a:gd name="connsiteY1" fmla="*/ 0 h 6858000"/>
              <a:gd name="connsiteX2" fmla="*/ 12220575 w 12220575"/>
              <a:gd name="connsiteY2" fmla="*/ 4814887 h 6858000"/>
              <a:gd name="connsiteX3" fmla="*/ 0 w 12220575"/>
              <a:gd name="connsiteY3" fmla="*/ 6858000 h 6858000"/>
              <a:gd name="connsiteX4" fmla="*/ 0 w 1222057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20575" h="6858000">
                <a:moveTo>
                  <a:pt x="0" y="0"/>
                </a:moveTo>
                <a:lnTo>
                  <a:pt x="12192000" y="0"/>
                </a:lnTo>
                <a:lnTo>
                  <a:pt x="12220575" y="4814887"/>
                </a:lnTo>
                <a:lnTo>
                  <a:pt x="0" y="6858000"/>
                </a:lnTo>
                <a:lnTo>
                  <a:pt x="0" y="0"/>
                </a:lnTo>
                <a:close/>
              </a:path>
            </a:pathLst>
          </a:custGeom>
          <a:solidFill>
            <a:srgbClr val="32C6D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sz="1013" u="sng" dirty="0"/>
          </a:p>
        </p:txBody>
      </p:sp>
      <p:sp>
        <p:nvSpPr>
          <p:cNvPr id="7" name="TextBox 14"/>
          <p:cNvSpPr txBox="1"/>
          <p:nvPr/>
        </p:nvSpPr>
        <p:spPr>
          <a:xfrm>
            <a:off x="518397" y="1281402"/>
            <a:ext cx="5044203" cy="830997"/>
          </a:xfrm>
          <a:prstGeom prst="rect">
            <a:avLst/>
          </a:prstGeom>
          <a:noFill/>
        </p:spPr>
        <p:txBody>
          <a:bodyPr wrap="square" rtlCol="0">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b="1" dirty="0">
                <a:solidFill>
                  <a:schemeClr val="bg1"/>
                </a:solidFill>
                <a:latin typeface="Arial" pitchFamily="34" charset="0"/>
                <a:cs typeface="Arial" pitchFamily="34" charset="0"/>
              </a:rPr>
              <a:t>CI/CD </a:t>
            </a:r>
            <a:endParaRPr lang="en-US" sz="2400" b="1" dirty="0" smtClean="0">
              <a:solidFill>
                <a:schemeClr val="bg1"/>
              </a:solidFill>
              <a:latin typeface="Arial" pitchFamily="34" charset="0"/>
              <a:cs typeface="Arial" pitchFamily="34" charset="0"/>
            </a:endParaRPr>
          </a:p>
          <a:p>
            <a:r>
              <a:rPr lang="en-US" sz="2400" b="1" dirty="0" smtClean="0">
                <a:solidFill>
                  <a:schemeClr val="bg1"/>
                </a:solidFill>
                <a:latin typeface="Arial" pitchFamily="34" charset="0"/>
                <a:cs typeface="Arial" pitchFamily="34" charset="0"/>
              </a:rPr>
              <a:t>Fundamentals </a:t>
            </a:r>
            <a:r>
              <a:rPr lang="en-US" sz="2400" b="1" dirty="0">
                <a:solidFill>
                  <a:schemeClr val="bg1"/>
                </a:solidFill>
                <a:latin typeface="Arial" pitchFamily="34" charset="0"/>
                <a:cs typeface="Arial" pitchFamily="34" charset="0"/>
              </a:rPr>
              <a:t>and </a:t>
            </a:r>
            <a:r>
              <a:rPr lang="en-US" sz="2400" b="1" dirty="0" smtClean="0">
                <a:solidFill>
                  <a:schemeClr val="bg1"/>
                </a:solidFill>
                <a:latin typeface="Arial" pitchFamily="34" charset="0"/>
                <a:cs typeface="Arial" pitchFamily="34" charset="0"/>
              </a:rPr>
              <a:t>Benefits</a:t>
            </a:r>
            <a:endParaRPr lang="en-US" sz="2400" b="1" dirty="0">
              <a:solidFill>
                <a:schemeClr val="bg1"/>
              </a:solidFill>
              <a:latin typeface="Arial" pitchFamily="34" charset="0"/>
              <a:cs typeface="Arial" pitchFamily="34" charset="0"/>
            </a:endParaRPr>
          </a:p>
        </p:txBody>
      </p:sp>
      <p:sp>
        <p:nvSpPr>
          <p:cNvPr id="8" name="TextBox 10"/>
          <p:cNvSpPr txBox="1"/>
          <p:nvPr/>
        </p:nvSpPr>
        <p:spPr>
          <a:xfrm>
            <a:off x="7086600" y="4534505"/>
            <a:ext cx="1663876" cy="248145"/>
          </a:xfrm>
          <a:prstGeom prst="rect">
            <a:avLst/>
          </a:prstGeom>
          <a:noFill/>
        </p:spPr>
        <p:txBody>
          <a:bodyPr wrap="square" rtlCol="0">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lnSpc>
                <a:spcPct val="150000"/>
              </a:lnSpc>
            </a:pPr>
            <a:r>
              <a:rPr lang="id-ID" sz="675" spc="225" dirty="0" smtClean="0">
                <a:solidFill>
                  <a:schemeClr val="tx1">
                    <a:lumMod val="65000"/>
                    <a:lumOff val="35000"/>
                  </a:schemeClr>
                </a:solidFill>
              </a:rPr>
              <a:t>www.</a:t>
            </a:r>
            <a:r>
              <a:rPr lang="en-US" sz="675" spc="225" dirty="0" err="1" smtClean="0">
                <a:solidFill>
                  <a:schemeClr val="tx1">
                    <a:lumMod val="65000"/>
                    <a:lumOff val="35000"/>
                  </a:schemeClr>
                </a:solidFill>
              </a:rPr>
              <a:t>udapeople</a:t>
            </a:r>
            <a:r>
              <a:rPr lang="id-ID" sz="675" spc="225" dirty="0" smtClean="0">
                <a:solidFill>
                  <a:schemeClr val="tx1">
                    <a:lumMod val="65000"/>
                    <a:lumOff val="35000"/>
                  </a:schemeClr>
                </a:solidFill>
              </a:rPr>
              <a:t>.com</a:t>
            </a:r>
            <a:endParaRPr lang="en-US" sz="600" spc="225" dirty="0">
              <a:solidFill>
                <a:schemeClr val="tx1">
                  <a:lumMod val="65000"/>
                  <a:lumOff val="35000"/>
                </a:schemeClr>
              </a:solidFill>
            </a:endParaRPr>
          </a:p>
        </p:txBody>
      </p:sp>
      <p:pic>
        <p:nvPicPr>
          <p:cNvPr id="13" name="Picture 2" descr="A picture of the Udapeopl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6200" y="3947768"/>
            <a:ext cx="626091" cy="62388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3">
            <a:extLst>
              <a:ext uri="{FF2B5EF4-FFF2-40B4-BE49-F238E27FC236}">
                <a16:creationId xmlns="" xmlns:a16="http://schemas.microsoft.com/office/drawing/2014/main" xmlns:lc="http://schemas.openxmlformats.org/drawingml/2006/lockedCanvas" id="{4CE48ADE-EAD3-40E7-AF59-F2069DC179F0}"/>
              </a:ext>
            </a:extLst>
          </p:cNvPr>
          <p:cNvSpPr txBox="1"/>
          <p:nvPr/>
        </p:nvSpPr>
        <p:spPr>
          <a:xfrm>
            <a:off x="538992" y="2343150"/>
            <a:ext cx="7831152" cy="1788951"/>
          </a:xfrm>
          <a:prstGeom prst="rect">
            <a:avLst/>
          </a:prstGeom>
          <a:noFill/>
        </p:spPr>
        <p:txBody>
          <a:bodyPr wrap="square" rtlCol="0">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50000"/>
              </a:lnSpc>
            </a:pPr>
            <a:r>
              <a:rPr lang="en-US" sz="1050" dirty="0">
                <a:solidFill>
                  <a:schemeClr val="bg1"/>
                </a:solidFill>
                <a:latin typeface="Arial" pitchFamily="34" charset="0"/>
                <a:cs typeface="Arial" pitchFamily="34" charset="0"/>
              </a:rPr>
              <a:t>A CI/CD pipeline is essentially a way to apply DevOps in practice, which may be summarized as the </a:t>
            </a:r>
            <a:r>
              <a:rPr lang="en-US" sz="1050" dirty="0" smtClean="0">
                <a:solidFill>
                  <a:schemeClr val="bg1"/>
                </a:solidFill>
                <a:latin typeface="Arial" pitchFamily="34" charset="0"/>
                <a:cs typeface="Arial" pitchFamily="34" charset="0"/>
              </a:rPr>
              <a:t>following</a:t>
            </a:r>
            <a:r>
              <a:rPr lang="en-US" sz="1050" dirty="0">
                <a:solidFill>
                  <a:schemeClr val="bg1"/>
                </a:solidFill>
                <a:latin typeface="Arial" pitchFamily="34" charset="0"/>
                <a:cs typeface="Arial" pitchFamily="34" charset="0"/>
              </a:rPr>
              <a:t>:</a:t>
            </a:r>
            <a:endParaRPr lang="en-US" sz="1050" dirty="0" smtClean="0">
              <a:solidFill>
                <a:schemeClr val="bg1"/>
              </a:solidFill>
              <a:latin typeface="Arial" pitchFamily="34" charset="0"/>
              <a:cs typeface="Arial" pitchFamily="34" charset="0"/>
            </a:endParaRPr>
          </a:p>
          <a:p>
            <a:pPr>
              <a:lnSpc>
                <a:spcPct val="150000"/>
              </a:lnSpc>
            </a:pPr>
            <a:endParaRPr lang="en-US" sz="1050" dirty="0">
              <a:solidFill>
                <a:schemeClr val="bg1"/>
              </a:solidFill>
              <a:latin typeface="Arial" pitchFamily="34" charset="0"/>
              <a:cs typeface="Arial" pitchFamily="34" charset="0"/>
            </a:endParaRPr>
          </a:p>
          <a:p>
            <a:pPr marL="171450" indent="-171450">
              <a:lnSpc>
                <a:spcPct val="150000"/>
              </a:lnSpc>
              <a:buFont typeface="Arial" pitchFamily="34" charset="0"/>
              <a:buChar char="•"/>
            </a:pPr>
            <a:r>
              <a:rPr lang="en-US" sz="1050" dirty="0">
                <a:solidFill>
                  <a:schemeClr val="bg1"/>
                </a:solidFill>
                <a:latin typeface="Arial" pitchFamily="34" charset="0"/>
                <a:cs typeface="Arial" pitchFamily="34" charset="0"/>
              </a:rPr>
              <a:t>Eliminate team communication </a:t>
            </a:r>
            <a:r>
              <a:rPr lang="en-US" sz="1050" dirty="0" smtClean="0">
                <a:solidFill>
                  <a:schemeClr val="bg1"/>
                </a:solidFill>
                <a:latin typeface="Arial" pitchFamily="34" charset="0"/>
                <a:cs typeface="Arial" pitchFamily="34" charset="0"/>
              </a:rPr>
              <a:t>silos</a:t>
            </a:r>
          </a:p>
          <a:p>
            <a:pPr marL="171450" indent="-171450">
              <a:lnSpc>
                <a:spcPct val="150000"/>
              </a:lnSpc>
              <a:buFont typeface="Arial" pitchFamily="34" charset="0"/>
              <a:buChar char="•"/>
            </a:pPr>
            <a:r>
              <a:rPr lang="en-US" sz="1050" dirty="0" smtClean="0">
                <a:solidFill>
                  <a:schemeClr val="bg1"/>
                </a:solidFill>
                <a:latin typeface="Arial" pitchFamily="34" charset="0"/>
                <a:cs typeface="Arial" pitchFamily="34" charset="0"/>
              </a:rPr>
              <a:t>Accept </a:t>
            </a:r>
            <a:r>
              <a:rPr lang="en-US" sz="1050" dirty="0">
                <a:solidFill>
                  <a:schemeClr val="bg1"/>
                </a:solidFill>
                <a:latin typeface="Arial" pitchFamily="34" charset="0"/>
                <a:cs typeface="Arial" pitchFamily="34" charset="0"/>
              </a:rPr>
              <a:t>failure as a natural </a:t>
            </a:r>
            <a:r>
              <a:rPr lang="en-US" sz="1050" dirty="0" smtClean="0">
                <a:solidFill>
                  <a:schemeClr val="bg1"/>
                </a:solidFill>
                <a:latin typeface="Arial" pitchFamily="34" charset="0"/>
                <a:cs typeface="Arial" pitchFamily="34" charset="0"/>
              </a:rPr>
              <a:t>occurrence</a:t>
            </a:r>
          </a:p>
          <a:p>
            <a:pPr marL="171450" indent="-171450">
              <a:lnSpc>
                <a:spcPct val="150000"/>
              </a:lnSpc>
              <a:buFont typeface="Arial" pitchFamily="34" charset="0"/>
              <a:buChar char="•"/>
            </a:pPr>
            <a:r>
              <a:rPr lang="en-US" sz="1050" dirty="0" smtClean="0">
                <a:solidFill>
                  <a:schemeClr val="bg1"/>
                </a:solidFill>
                <a:latin typeface="Arial" pitchFamily="34" charset="0"/>
                <a:cs typeface="Arial" pitchFamily="34" charset="0"/>
              </a:rPr>
              <a:t>Put </a:t>
            </a:r>
            <a:r>
              <a:rPr lang="en-US" sz="1050" dirty="0">
                <a:solidFill>
                  <a:schemeClr val="bg1"/>
                </a:solidFill>
                <a:latin typeface="Arial" pitchFamily="34" charset="0"/>
                <a:cs typeface="Arial" pitchFamily="34" charset="0"/>
              </a:rPr>
              <a:t>changes into action </a:t>
            </a:r>
            <a:r>
              <a:rPr lang="en-US" sz="1050" dirty="0" smtClean="0">
                <a:solidFill>
                  <a:schemeClr val="bg1"/>
                </a:solidFill>
                <a:latin typeface="Arial" pitchFamily="34" charset="0"/>
                <a:cs typeface="Arial" pitchFamily="34" charset="0"/>
              </a:rPr>
              <a:t>gradually</a:t>
            </a:r>
          </a:p>
          <a:p>
            <a:pPr marL="171450" indent="-171450">
              <a:lnSpc>
                <a:spcPct val="150000"/>
              </a:lnSpc>
              <a:buFont typeface="Arial" pitchFamily="34" charset="0"/>
              <a:buChar char="•"/>
            </a:pPr>
            <a:r>
              <a:rPr lang="en-US" sz="1050" dirty="0" smtClean="0">
                <a:solidFill>
                  <a:schemeClr val="bg1"/>
                </a:solidFill>
                <a:latin typeface="Arial" pitchFamily="34" charset="0"/>
                <a:cs typeface="Arial" pitchFamily="34" charset="0"/>
              </a:rPr>
              <a:t>Utilize </a:t>
            </a:r>
            <a:r>
              <a:rPr lang="en-US" sz="1050" dirty="0">
                <a:solidFill>
                  <a:schemeClr val="bg1"/>
                </a:solidFill>
                <a:latin typeface="Arial" pitchFamily="34" charset="0"/>
                <a:cs typeface="Arial" pitchFamily="34" charset="0"/>
              </a:rPr>
              <a:t>automation and </a:t>
            </a:r>
            <a:r>
              <a:rPr lang="en-US" sz="1050" dirty="0" smtClean="0">
                <a:solidFill>
                  <a:schemeClr val="bg1"/>
                </a:solidFill>
                <a:latin typeface="Arial" pitchFamily="34" charset="0"/>
                <a:cs typeface="Arial" pitchFamily="34" charset="0"/>
              </a:rPr>
              <a:t>tooling</a:t>
            </a:r>
          </a:p>
          <a:p>
            <a:pPr marL="171450" indent="-171450">
              <a:lnSpc>
                <a:spcPct val="150000"/>
              </a:lnSpc>
              <a:buFont typeface="Arial" pitchFamily="34" charset="0"/>
              <a:buChar char="•"/>
            </a:pPr>
            <a:r>
              <a:rPr lang="en-US" sz="1050" dirty="0" smtClean="0">
                <a:solidFill>
                  <a:schemeClr val="bg1"/>
                </a:solidFill>
                <a:latin typeface="Arial" pitchFamily="34" charset="0"/>
                <a:cs typeface="Arial" pitchFamily="34" charset="0"/>
              </a:rPr>
              <a:t>Monitor Everything</a:t>
            </a:r>
          </a:p>
        </p:txBody>
      </p:sp>
    </p:spTree>
    <p:extLst>
      <p:ext uri="{BB962C8B-B14F-4D97-AF65-F5344CB8AC3E}">
        <p14:creationId xmlns:p14="http://schemas.microsoft.com/office/powerpoint/2010/main" val="3316280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59254" y="737125"/>
            <a:ext cx="5808346" cy="415498"/>
          </a:xfrm>
          <a:prstGeom prst="rect">
            <a:avLst/>
          </a:prstGeom>
          <a:noFill/>
        </p:spPr>
        <p:txBody>
          <a:bodyPr wrap="square" rtlCol="0">
            <a:spAutoFit/>
          </a:bodyPr>
          <a:lstStyle/>
          <a:p>
            <a:pPr algn="ctr"/>
            <a:r>
              <a:rPr lang="en-US" sz="2100" b="1" dirty="0" smtClean="0">
                <a:solidFill>
                  <a:schemeClr val="accent1"/>
                </a:solidFill>
                <a:latin typeface="Arial" pitchFamily="34" charset="0"/>
                <a:ea typeface="Lato Black" panose="020F0502020204030203" pitchFamily="34" charset="0"/>
                <a:cs typeface="Arial" pitchFamily="34" charset="0"/>
              </a:rPr>
              <a:t>THE</a:t>
            </a:r>
            <a:r>
              <a:rPr lang="id-ID" sz="2100" b="1" dirty="0" smtClean="0">
                <a:solidFill>
                  <a:schemeClr val="accent1"/>
                </a:solidFill>
                <a:latin typeface="Arial" pitchFamily="34" charset="0"/>
                <a:ea typeface="Lato Black" panose="020F0502020204030203" pitchFamily="34" charset="0"/>
                <a:cs typeface="Arial" pitchFamily="34" charset="0"/>
              </a:rPr>
              <a:t> </a:t>
            </a:r>
            <a:r>
              <a:rPr lang="en-US" sz="2100" b="1" dirty="0" smtClean="0">
                <a:solidFill>
                  <a:schemeClr val="accent2"/>
                </a:solidFill>
                <a:latin typeface="Arial" pitchFamily="34" charset="0"/>
                <a:ea typeface="Lato Black" panose="020F0502020204030203" pitchFamily="34" charset="0"/>
                <a:cs typeface="Arial" pitchFamily="34" charset="0"/>
              </a:rPr>
              <a:t>FUNDAMENTALS</a:t>
            </a:r>
            <a:endParaRPr lang="en-US" sz="2100" b="1" dirty="0">
              <a:solidFill>
                <a:schemeClr val="accent2"/>
              </a:solidFill>
              <a:latin typeface="Arial" pitchFamily="34" charset="0"/>
              <a:ea typeface="Lato Black" panose="020F0502020204030203" pitchFamily="34" charset="0"/>
              <a:cs typeface="Arial" pitchFamily="34" charset="0"/>
            </a:endParaRPr>
          </a:p>
        </p:txBody>
      </p:sp>
      <p:sp>
        <p:nvSpPr>
          <p:cNvPr id="8" name="TextBox 3">
            <a:extLst>
              <a:ext uri="{FF2B5EF4-FFF2-40B4-BE49-F238E27FC236}">
                <a16:creationId xmlns="" xmlns:a16="http://schemas.microsoft.com/office/drawing/2014/main" xmlns:lc="http://schemas.openxmlformats.org/drawingml/2006/lockedCanvas" id="{4CE48ADE-EAD3-40E7-AF59-F2069DC179F0}"/>
              </a:ext>
            </a:extLst>
          </p:cNvPr>
          <p:cNvSpPr txBox="1"/>
          <p:nvPr/>
        </p:nvSpPr>
        <p:spPr>
          <a:xfrm>
            <a:off x="1008048" y="1611729"/>
            <a:ext cx="7069152" cy="547137"/>
          </a:xfrm>
          <a:prstGeom prst="rect">
            <a:avLst/>
          </a:prstGeom>
          <a:noFill/>
        </p:spPr>
        <p:txBody>
          <a:bodyPr wrap="square" rtlCol="0">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50000"/>
              </a:lnSpc>
            </a:pPr>
            <a:r>
              <a:rPr lang="en-US" sz="1050" dirty="0" smtClean="0">
                <a:solidFill>
                  <a:schemeClr val="tx1">
                    <a:lumMod val="65000"/>
                    <a:lumOff val="35000"/>
                  </a:schemeClr>
                </a:solidFill>
                <a:latin typeface="Arial" pitchFamily="34" charset="0"/>
                <a:cs typeface="Arial" pitchFamily="34" charset="0"/>
              </a:rPr>
              <a:t>Continuous </a:t>
            </a:r>
            <a:r>
              <a:rPr lang="en-US" sz="1050" dirty="0">
                <a:solidFill>
                  <a:schemeClr val="tx1">
                    <a:lumMod val="65000"/>
                    <a:lumOff val="35000"/>
                  </a:schemeClr>
                </a:solidFill>
                <a:latin typeface="Arial" pitchFamily="34" charset="0"/>
                <a:cs typeface="Arial" pitchFamily="34" charset="0"/>
              </a:rPr>
              <a:t>Integration and Continuous Delivery is referred to as CI/CD. To better appreciate the value each of these solutions offers, here is a breakdown of </a:t>
            </a:r>
            <a:r>
              <a:rPr lang="en-US" sz="1050" dirty="0" smtClean="0">
                <a:solidFill>
                  <a:schemeClr val="tx1">
                    <a:lumMod val="65000"/>
                    <a:lumOff val="35000"/>
                  </a:schemeClr>
                </a:solidFill>
                <a:latin typeface="Arial" pitchFamily="34" charset="0"/>
                <a:cs typeface="Arial" pitchFamily="34" charset="0"/>
              </a:rPr>
              <a:t>them.</a:t>
            </a:r>
            <a:endParaRPr lang="en-US" sz="1000" dirty="0">
              <a:solidFill>
                <a:schemeClr val="tx1">
                  <a:lumMod val="65000"/>
                  <a:lumOff val="35000"/>
                </a:schemeClr>
              </a:solidFill>
              <a:latin typeface="Arial" pitchFamily="34" charset="0"/>
              <a:cs typeface="Arial" pitchFamily="34" charset="0"/>
            </a:endParaRPr>
          </a:p>
        </p:txBody>
      </p:sp>
      <p:sp>
        <p:nvSpPr>
          <p:cNvPr id="10" name="TextBox 5">
            <a:extLst>
              <a:ext uri="{FF2B5EF4-FFF2-40B4-BE49-F238E27FC236}">
                <a16:creationId xmlns="" xmlns:a16="http://schemas.microsoft.com/office/drawing/2014/main" xmlns:lc="http://schemas.openxmlformats.org/drawingml/2006/lockedCanvas" id="{4CE48ADE-EAD3-40E7-AF59-F2069DC179F0}"/>
              </a:ext>
            </a:extLst>
          </p:cNvPr>
          <p:cNvSpPr txBox="1"/>
          <p:nvPr/>
        </p:nvSpPr>
        <p:spPr>
          <a:xfrm>
            <a:off x="1295400" y="2343150"/>
            <a:ext cx="3175384" cy="2273699"/>
          </a:xfrm>
          <a:prstGeom prst="rect">
            <a:avLst/>
          </a:prstGeom>
          <a:noFill/>
        </p:spPr>
        <p:txBody>
          <a:bodyPr wrap="square" rtlCol="0">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50000"/>
              </a:lnSpc>
            </a:pPr>
            <a:r>
              <a:rPr lang="en-US" sz="1050" b="1" dirty="0" smtClean="0">
                <a:solidFill>
                  <a:schemeClr val="tx1">
                    <a:lumMod val="65000"/>
                    <a:lumOff val="35000"/>
                  </a:schemeClr>
                </a:solidFill>
                <a:latin typeface="Arial" pitchFamily="34" charset="0"/>
                <a:cs typeface="Arial" pitchFamily="34" charset="0"/>
              </a:rPr>
              <a:t>CONTINUOUS INTEGRATION</a:t>
            </a:r>
          </a:p>
          <a:p>
            <a:pPr>
              <a:lnSpc>
                <a:spcPct val="150000"/>
              </a:lnSpc>
            </a:pPr>
            <a:r>
              <a:rPr lang="en-US" sz="1050" dirty="0">
                <a:solidFill>
                  <a:schemeClr val="tx1">
                    <a:lumMod val="65000"/>
                    <a:lumOff val="35000"/>
                  </a:schemeClr>
                </a:solidFill>
                <a:latin typeface="Arial" pitchFamily="34" charset="0"/>
                <a:cs typeface="Arial" pitchFamily="34" charset="0"/>
              </a:rPr>
              <a:t>This phrase describes the efficient building, testing, and merging of code utilizing automation techniques. Prior to being merged into the main branch, continuous integration makes sure that all of the code produced by various developers is error-free. Early on in the software development process, automated testing is carried out, which enables the team to quickly address any flaws.</a:t>
            </a:r>
            <a:endParaRPr lang="id-ID" sz="1050" dirty="0">
              <a:solidFill>
                <a:schemeClr val="tx1">
                  <a:lumMod val="65000"/>
                  <a:lumOff val="35000"/>
                </a:schemeClr>
              </a:solidFill>
              <a:latin typeface="Arial" pitchFamily="34" charset="0"/>
              <a:cs typeface="Arial" pitchFamily="34" charset="0"/>
            </a:endParaRPr>
          </a:p>
        </p:txBody>
      </p:sp>
      <p:sp>
        <p:nvSpPr>
          <p:cNvPr id="11" name="TextBox 5">
            <a:extLst>
              <a:ext uri="{FF2B5EF4-FFF2-40B4-BE49-F238E27FC236}">
                <a16:creationId xmlns="" xmlns:a16="http://schemas.microsoft.com/office/drawing/2014/main" xmlns:lc="http://schemas.openxmlformats.org/drawingml/2006/lockedCanvas" id="{4CE48ADE-EAD3-40E7-AF59-F2069DC179F0}"/>
              </a:ext>
            </a:extLst>
          </p:cNvPr>
          <p:cNvSpPr txBox="1"/>
          <p:nvPr/>
        </p:nvSpPr>
        <p:spPr>
          <a:xfrm>
            <a:off x="4701804" y="2355451"/>
            <a:ext cx="3175384" cy="1546577"/>
          </a:xfrm>
          <a:prstGeom prst="rect">
            <a:avLst/>
          </a:prstGeom>
          <a:noFill/>
        </p:spPr>
        <p:txBody>
          <a:bodyPr wrap="square" rtlCol="0">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50000"/>
              </a:lnSpc>
            </a:pPr>
            <a:r>
              <a:rPr lang="en-US" sz="1050" b="1" dirty="0" smtClean="0">
                <a:solidFill>
                  <a:schemeClr val="tx1">
                    <a:lumMod val="65000"/>
                    <a:lumOff val="35000"/>
                  </a:schemeClr>
                </a:solidFill>
                <a:latin typeface="Arial" pitchFamily="34" charset="0"/>
                <a:cs typeface="Arial" pitchFamily="34" charset="0"/>
              </a:rPr>
              <a:t>CONTINUOUS DELIVERY</a:t>
            </a:r>
          </a:p>
          <a:p>
            <a:pPr>
              <a:lnSpc>
                <a:spcPct val="150000"/>
              </a:lnSpc>
            </a:pPr>
            <a:r>
              <a:rPr lang="en-US" sz="1050" dirty="0">
                <a:solidFill>
                  <a:schemeClr val="tx1">
                    <a:lumMod val="65000"/>
                    <a:lumOff val="35000"/>
                  </a:schemeClr>
                </a:solidFill>
                <a:latin typeface="Arial" pitchFamily="34" charset="0"/>
                <a:cs typeface="Arial" pitchFamily="34" charset="0"/>
              </a:rPr>
              <a:t>This method involves releasing software more frequently and quickly, in shorter cycles. The goal is to release code in more frequent, even daily, smaller batches. This makes managing and updating the final software product simpler.</a:t>
            </a:r>
            <a:endParaRPr lang="id-ID" sz="1050" dirty="0">
              <a:solidFill>
                <a:schemeClr val="tx1">
                  <a:lumMod val="65000"/>
                  <a:lumOff val="35000"/>
                </a:schemeClr>
              </a:solidFill>
              <a:latin typeface="Arial" pitchFamily="34" charset="0"/>
              <a:cs typeface="Arial" pitchFamily="34" charset="0"/>
            </a:endParaRPr>
          </a:p>
        </p:txBody>
      </p:sp>
      <p:sp>
        <p:nvSpPr>
          <p:cNvPr id="12" name="TextBox 10"/>
          <p:cNvSpPr txBox="1"/>
          <p:nvPr/>
        </p:nvSpPr>
        <p:spPr>
          <a:xfrm>
            <a:off x="3731489" y="4762641"/>
            <a:ext cx="1663876" cy="248145"/>
          </a:xfrm>
          <a:prstGeom prst="rect">
            <a:avLst/>
          </a:prstGeom>
          <a:noFill/>
        </p:spPr>
        <p:txBody>
          <a:bodyPr wrap="square" rtlCol="0">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lnSpc>
                <a:spcPct val="150000"/>
              </a:lnSpc>
            </a:pPr>
            <a:r>
              <a:rPr lang="id-ID" sz="675" spc="225" dirty="0" smtClean="0">
                <a:solidFill>
                  <a:schemeClr val="tx1">
                    <a:lumMod val="65000"/>
                    <a:lumOff val="35000"/>
                  </a:schemeClr>
                </a:solidFill>
              </a:rPr>
              <a:t>www.</a:t>
            </a:r>
            <a:r>
              <a:rPr lang="en-US" sz="675" spc="225" dirty="0" err="1" smtClean="0">
                <a:solidFill>
                  <a:schemeClr val="tx1">
                    <a:lumMod val="65000"/>
                    <a:lumOff val="35000"/>
                  </a:schemeClr>
                </a:solidFill>
              </a:rPr>
              <a:t>udapeople</a:t>
            </a:r>
            <a:r>
              <a:rPr lang="id-ID" sz="675" spc="225" dirty="0" smtClean="0">
                <a:solidFill>
                  <a:schemeClr val="tx1">
                    <a:lumMod val="65000"/>
                    <a:lumOff val="35000"/>
                  </a:schemeClr>
                </a:solidFill>
              </a:rPr>
              <a:t>.com</a:t>
            </a:r>
            <a:endParaRPr lang="en-US" sz="600" spc="225" dirty="0">
              <a:solidFill>
                <a:schemeClr val="tx1">
                  <a:lumMod val="65000"/>
                  <a:lumOff val="35000"/>
                </a:schemeClr>
              </a:solidFill>
            </a:endParaRPr>
          </a:p>
        </p:txBody>
      </p:sp>
    </p:spTree>
    <p:extLst>
      <p:ext uri="{BB962C8B-B14F-4D97-AF65-F5344CB8AC3E}">
        <p14:creationId xmlns:p14="http://schemas.microsoft.com/office/powerpoint/2010/main" val="328971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222675" y="1276350"/>
            <a:ext cx="419666" cy="418520"/>
          </a:xfrm>
          <a:prstGeom prst="ellipse">
            <a:avLst/>
          </a:prstGeom>
          <a:solidFill>
            <a:srgbClr val="32C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sz="1013" dirty="0"/>
          </a:p>
        </p:txBody>
      </p:sp>
      <p:sp>
        <p:nvSpPr>
          <p:cNvPr id="6" name="Oval 5"/>
          <p:cNvSpPr/>
          <p:nvPr/>
        </p:nvSpPr>
        <p:spPr>
          <a:xfrm>
            <a:off x="3284459" y="1276350"/>
            <a:ext cx="419666" cy="418520"/>
          </a:xfrm>
          <a:prstGeom prst="ellipse">
            <a:avLst/>
          </a:prstGeom>
          <a:solidFill>
            <a:srgbClr val="32C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sz="1013" dirty="0"/>
          </a:p>
        </p:txBody>
      </p:sp>
      <p:sp>
        <p:nvSpPr>
          <p:cNvPr id="7" name="Oval 6"/>
          <p:cNvSpPr/>
          <p:nvPr/>
        </p:nvSpPr>
        <p:spPr>
          <a:xfrm>
            <a:off x="5469963" y="1276350"/>
            <a:ext cx="419666" cy="418520"/>
          </a:xfrm>
          <a:prstGeom prst="ellipse">
            <a:avLst/>
          </a:prstGeom>
          <a:solidFill>
            <a:srgbClr val="32C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sz="1013" dirty="0"/>
          </a:p>
        </p:txBody>
      </p:sp>
      <p:sp>
        <p:nvSpPr>
          <p:cNvPr id="8" name="Oval 7"/>
          <p:cNvSpPr/>
          <p:nvPr/>
        </p:nvSpPr>
        <p:spPr>
          <a:xfrm>
            <a:off x="7633439" y="1276350"/>
            <a:ext cx="419666" cy="418520"/>
          </a:xfrm>
          <a:prstGeom prst="ellipse">
            <a:avLst/>
          </a:prstGeom>
          <a:solidFill>
            <a:srgbClr val="32C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sz="1013" dirty="0"/>
          </a:p>
        </p:txBody>
      </p:sp>
      <p:sp>
        <p:nvSpPr>
          <p:cNvPr id="9" name="TextBox 24"/>
          <p:cNvSpPr txBox="1"/>
          <p:nvPr/>
        </p:nvSpPr>
        <p:spPr>
          <a:xfrm>
            <a:off x="1153168" y="1341410"/>
            <a:ext cx="539122" cy="248209"/>
          </a:xfrm>
          <a:prstGeom prst="rect">
            <a:avLst/>
          </a:prstGeom>
          <a:noFill/>
        </p:spPr>
        <p:txBody>
          <a:bodyPr wrap="square" rtlCol="0">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id-ID" sz="1013"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01</a:t>
            </a:r>
            <a:endParaRPr lang="en-US" sz="1013" b="1"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pic>
        <p:nvPicPr>
          <p:cNvPr id="10" name="Picture 9"/>
          <p:cNvPicPr>
            <a:picLocks noGrp="1"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t="30309" b="30309"/>
          <a:stretch>
            <a:fillRect/>
          </a:stretch>
        </p:blipFill>
        <p:spPr>
          <a:xfrm>
            <a:off x="0" y="-19049"/>
            <a:ext cx="9144000" cy="1219199"/>
          </a:xfrm>
          <a:prstGeom prst="rect">
            <a:avLst/>
          </a:prstGeom>
        </p:spPr>
      </p:pic>
      <p:sp>
        <p:nvSpPr>
          <p:cNvPr id="11" name="TextBox 28"/>
          <p:cNvSpPr txBox="1"/>
          <p:nvPr/>
        </p:nvSpPr>
        <p:spPr>
          <a:xfrm>
            <a:off x="3222266" y="1332838"/>
            <a:ext cx="539122" cy="248209"/>
          </a:xfrm>
          <a:prstGeom prst="rect">
            <a:avLst/>
          </a:prstGeom>
          <a:noFill/>
        </p:spPr>
        <p:txBody>
          <a:bodyPr wrap="square" rtlCol="0">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id-ID" sz="1013"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02</a:t>
            </a:r>
            <a:endParaRPr lang="en-US" sz="1013" b="1"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2" name="TextBox 32"/>
          <p:cNvSpPr txBox="1"/>
          <p:nvPr/>
        </p:nvSpPr>
        <p:spPr>
          <a:xfrm>
            <a:off x="5410643" y="1332838"/>
            <a:ext cx="539122" cy="248209"/>
          </a:xfrm>
          <a:prstGeom prst="rect">
            <a:avLst/>
          </a:prstGeom>
          <a:noFill/>
        </p:spPr>
        <p:txBody>
          <a:bodyPr wrap="square" rtlCol="0">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id-ID" sz="1013"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03</a:t>
            </a:r>
            <a:endParaRPr lang="en-US" sz="1013" b="1"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3" name="TextBox 36"/>
          <p:cNvSpPr txBox="1"/>
          <p:nvPr/>
        </p:nvSpPr>
        <p:spPr>
          <a:xfrm>
            <a:off x="7573302" y="1332838"/>
            <a:ext cx="539122" cy="248209"/>
          </a:xfrm>
          <a:prstGeom prst="rect">
            <a:avLst/>
          </a:prstGeom>
          <a:noFill/>
        </p:spPr>
        <p:txBody>
          <a:bodyPr wrap="square" rtlCol="0">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id-ID" sz="1013"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04</a:t>
            </a:r>
            <a:endParaRPr lang="en-US" sz="1013" b="1"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4" name="Rectangle 13"/>
          <p:cNvSpPr/>
          <p:nvPr/>
        </p:nvSpPr>
        <p:spPr>
          <a:xfrm>
            <a:off x="0" y="-19049"/>
            <a:ext cx="9144000" cy="1219199"/>
          </a:xfrm>
          <a:prstGeom prst="rect">
            <a:avLst/>
          </a:prstGeom>
          <a:solidFill>
            <a:srgbClr val="32C6DA">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sz="1013" dirty="0"/>
          </a:p>
        </p:txBody>
      </p:sp>
      <p:sp>
        <p:nvSpPr>
          <p:cNvPr id="15" name="TextBox 1"/>
          <p:cNvSpPr txBox="1"/>
          <p:nvPr/>
        </p:nvSpPr>
        <p:spPr>
          <a:xfrm>
            <a:off x="3049121" y="285750"/>
            <a:ext cx="3045759" cy="738664"/>
          </a:xfrm>
          <a:prstGeom prst="rect">
            <a:avLst/>
          </a:prstGeom>
          <a:noFill/>
        </p:spPr>
        <p:txBody>
          <a:bodyPr wrap="square" rtlCol="0">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sz="2100" b="1" dirty="0" smtClean="0">
                <a:solidFill>
                  <a:schemeClr val="bg1"/>
                </a:solidFill>
                <a:latin typeface="Lato Black" panose="020F0502020204030203" pitchFamily="34" charset="0"/>
                <a:ea typeface="Lato Black" panose="020F0502020204030203" pitchFamily="34" charset="0"/>
                <a:cs typeface="Lato Black" panose="020F0502020204030203" pitchFamily="34" charset="0"/>
              </a:rPr>
              <a:t>CI/CD </a:t>
            </a:r>
          </a:p>
          <a:p>
            <a:pPr algn="ctr"/>
            <a:r>
              <a:rPr lang="id-ID" sz="2100" b="1" dirty="0" smtClean="0">
                <a:solidFill>
                  <a:schemeClr val="bg1"/>
                </a:solidFill>
                <a:latin typeface="Lato Black" panose="020F0502020204030203" pitchFamily="34" charset="0"/>
                <a:ea typeface="Lato Black" panose="020F0502020204030203" pitchFamily="34" charset="0"/>
                <a:cs typeface="Lato Black" panose="020F0502020204030203" pitchFamily="34" charset="0"/>
              </a:rPr>
              <a:t>BUSINESS </a:t>
            </a:r>
            <a:r>
              <a:rPr lang="en-US" sz="2100" b="1" dirty="0" smtClean="0">
                <a:solidFill>
                  <a:schemeClr val="bg1"/>
                </a:solidFill>
                <a:latin typeface="Lato Black" panose="020F0502020204030203" pitchFamily="34" charset="0"/>
                <a:ea typeface="Lato Black" panose="020F0502020204030203" pitchFamily="34" charset="0"/>
                <a:cs typeface="Lato Black" panose="020F0502020204030203" pitchFamily="34" charset="0"/>
              </a:rPr>
              <a:t>BENEFITS</a:t>
            </a:r>
            <a:endParaRPr lang="en-US" sz="2100" b="1"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7" name="Rectangle 16"/>
          <p:cNvSpPr/>
          <p:nvPr/>
        </p:nvSpPr>
        <p:spPr>
          <a:xfrm>
            <a:off x="635656" y="1809750"/>
            <a:ext cx="1574144" cy="230832"/>
          </a:xfrm>
          <a:prstGeom prst="rect">
            <a:avLst/>
          </a:prstGeom>
        </p:spPr>
        <p:txBody>
          <a:bodyPr wrap="squar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sz="900" dirty="0" smtClean="0">
                <a:solidFill>
                  <a:sysClr val="windowText" lastClr="000000"/>
                </a:solidFill>
                <a:latin typeface="+mj-lt"/>
              </a:rPr>
              <a:t>SUPERIOR CODE QUALITY</a:t>
            </a:r>
            <a:endParaRPr lang="id-ID" sz="900" dirty="0">
              <a:solidFill>
                <a:sysClr val="windowText" lastClr="000000"/>
              </a:solidFill>
              <a:latin typeface="+mj-lt"/>
            </a:endParaRPr>
          </a:p>
        </p:txBody>
      </p:sp>
      <p:sp>
        <p:nvSpPr>
          <p:cNvPr id="18" name="TextBox 23"/>
          <p:cNvSpPr txBox="1"/>
          <p:nvPr/>
        </p:nvSpPr>
        <p:spPr>
          <a:xfrm>
            <a:off x="407057" y="2098249"/>
            <a:ext cx="2031344" cy="2377574"/>
          </a:xfrm>
          <a:prstGeom prst="rect">
            <a:avLst/>
          </a:prstGeom>
          <a:noFill/>
        </p:spPr>
        <p:txBody>
          <a:bodyPr wrap="square" rtlCol="0">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lnSpc>
                <a:spcPct val="150000"/>
              </a:lnSpc>
            </a:pPr>
            <a:r>
              <a:rPr lang="en-US" sz="825" dirty="0">
                <a:solidFill>
                  <a:schemeClr val="tx1">
                    <a:lumMod val="65000"/>
                    <a:lumOff val="35000"/>
                  </a:schemeClr>
                </a:solidFill>
              </a:rPr>
              <a:t>The enhancement to the overall quality of the code that CI/CD offers is one of the most significant business advantages. As a result of the development team's practice of releasing code in small batches, it may be properly tested. For instance, unit testing enables developers to find and correct the most significant flaws before releasing the software to a live environment</a:t>
            </a:r>
            <a:r>
              <a:rPr lang="en-US" sz="825" dirty="0" smtClean="0">
                <a:solidFill>
                  <a:schemeClr val="tx1">
                    <a:lumMod val="65000"/>
                    <a:lumOff val="35000"/>
                  </a:schemeClr>
                </a:solidFill>
              </a:rPr>
              <a:t>. Automated </a:t>
            </a:r>
            <a:r>
              <a:rPr lang="en-US" sz="825" dirty="0">
                <a:solidFill>
                  <a:schemeClr val="tx1">
                    <a:lumMod val="65000"/>
                    <a:lumOff val="35000"/>
                  </a:schemeClr>
                </a:solidFill>
              </a:rPr>
              <a:t>testing enables bug fixes, which are far easier and less expensive than fixing them later.</a:t>
            </a:r>
            <a:endParaRPr lang="en-US" sz="788" dirty="0">
              <a:solidFill>
                <a:schemeClr val="tx1">
                  <a:lumMod val="65000"/>
                  <a:lumOff val="35000"/>
                </a:schemeClr>
              </a:solidFill>
            </a:endParaRPr>
          </a:p>
        </p:txBody>
      </p:sp>
      <p:sp>
        <p:nvSpPr>
          <p:cNvPr id="19" name="Rectangle 18"/>
          <p:cNvSpPr/>
          <p:nvPr/>
        </p:nvSpPr>
        <p:spPr>
          <a:xfrm>
            <a:off x="2716452" y="1809750"/>
            <a:ext cx="1550748" cy="230832"/>
          </a:xfrm>
          <a:prstGeom prst="rect">
            <a:avLst/>
          </a:prstGeom>
        </p:spPr>
        <p:txBody>
          <a:bodyPr wrap="squar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sz="900" dirty="0" smtClean="0">
                <a:solidFill>
                  <a:sysClr val="windowText" lastClr="000000"/>
                </a:solidFill>
                <a:latin typeface="+mj-lt"/>
              </a:rPr>
              <a:t>SHORTER TIME-TO-MARKET</a:t>
            </a:r>
            <a:endParaRPr lang="id-ID" sz="900" dirty="0">
              <a:solidFill>
                <a:sysClr val="windowText" lastClr="000000"/>
              </a:solidFill>
              <a:latin typeface="+mj-lt"/>
            </a:endParaRPr>
          </a:p>
        </p:txBody>
      </p:sp>
      <p:sp>
        <p:nvSpPr>
          <p:cNvPr id="20" name="TextBox 27"/>
          <p:cNvSpPr txBox="1"/>
          <p:nvPr/>
        </p:nvSpPr>
        <p:spPr>
          <a:xfrm>
            <a:off x="2547632" y="2098249"/>
            <a:ext cx="1888389" cy="2357953"/>
          </a:xfrm>
          <a:prstGeom prst="rect">
            <a:avLst/>
          </a:prstGeom>
          <a:noFill/>
        </p:spPr>
        <p:txBody>
          <a:bodyPr wrap="square" rtlCol="0">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lnSpc>
                <a:spcPct val="150000"/>
              </a:lnSpc>
            </a:pPr>
            <a:r>
              <a:rPr lang="en-US" sz="825" dirty="0">
                <a:solidFill>
                  <a:schemeClr val="tx1">
                    <a:lumMod val="65000"/>
                    <a:lumOff val="35000"/>
                  </a:schemeClr>
                </a:solidFill>
              </a:rPr>
              <a:t>Our development team can deliver software builds more quickly because the code modifications are minimal. In essence, this might even be a demand event. This is why CI/CD is crucial for enhancing the team's adaptability and capacity to deliver features quickly</a:t>
            </a:r>
            <a:r>
              <a:rPr lang="en-US" sz="825" dirty="0" smtClean="0">
                <a:solidFill>
                  <a:schemeClr val="tx1">
                    <a:lumMod val="65000"/>
                    <a:lumOff val="35000"/>
                  </a:schemeClr>
                </a:solidFill>
              </a:rPr>
              <a:t>. Our </a:t>
            </a:r>
            <a:r>
              <a:rPr lang="en-US" sz="825" dirty="0">
                <a:solidFill>
                  <a:schemeClr val="tx1">
                    <a:lumMod val="65000"/>
                    <a:lumOff val="35000"/>
                  </a:schemeClr>
                </a:solidFill>
              </a:rPr>
              <a:t>development team, for instance, can respond more quickly and provide the necessary functionality when a user requests a feature or a competitor provides an enhancement.</a:t>
            </a:r>
            <a:endParaRPr lang="en-US" sz="788" dirty="0">
              <a:solidFill>
                <a:schemeClr val="tx1">
                  <a:lumMod val="65000"/>
                  <a:lumOff val="35000"/>
                </a:schemeClr>
              </a:solidFill>
            </a:endParaRPr>
          </a:p>
        </p:txBody>
      </p:sp>
      <p:sp>
        <p:nvSpPr>
          <p:cNvPr id="21" name="Rectangle 20"/>
          <p:cNvSpPr/>
          <p:nvPr/>
        </p:nvSpPr>
        <p:spPr>
          <a:xfrm>
            <a:off x="5007685" y="1809750"/>
            <a:ext cx="1327892" cy="230832"/>
          </a:xfrm>
          <a:prstGeom prst="rect">
            <a:avLst/>
          </a:prstGeom>
        </p:spPr>
        <p:txBody>
          <a:bodyPr wrap="squar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sz="900" dirty="0" smtClean="0">
                <a:solidFill>
                  <a:sysClr val="windowText" lastClr="000000"/>
                </a:solidFill>
                <a:latin typeface="+mj-lt"/>
              </a:rPr>
              <a:t>COST REDUCTION</a:t>
            </a:r>
            <a:endParaRPr lang="id-ID" sz="900" dirty="0">
              <a:solidFill>
                <a:sysClr val="windowText" lastClr="000000"/>
              </a:solidFill>
              <a:latin typeface="+mj-lt"/>
            </a:endParaRPr>
          </a:p>
        </p:txBody>
      </p:sp>
      <p:sp>
        <p:nvSpPr>
          <p:cNvPr id="22" name="TextBox 31"/>
          <p:cNvSpPr txBox="1"/>
          <p:nvPr/>
        </p:nvSpPr>
        <p:spPr>
          <a:xfrm>
            <a:off x="4637661" y="2098249"/>
            <a:ext cx="2067940" cy="2568011"/>
          </a:xfrm>
          <a:prstGeom prst="rect">
            <a:avLst/>
          </a:prstGeom>
          <a:noFill/>
        </p:spPr>
        <p:txBody>
          <a:bodyPr wrap="square" rtlCol="0">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lnSpc>
                <a:spcPct val="150000"/>
              </a:lnSpc>
            </a:pPr>
            <a:r>
              <a:rPr lang="en-US" sz="825" dirty="0">
                <a:solidFill>
                  <a:schemeClr val="tx1">
                    <a:lumMod val="65000"/>
                    <a:lumOff val="35000"/>
                  </a:schemeClr>
                </a:solidFill>
              </a:rPr>
              <a:t>Automation is one of the primary reasons why so many companies set up a CI/CD pipeline. A DevOps team's workload is significantly reduced by the automation of the build, test, and deploy phases. Additionally, it substantially lowers the price of software development</a:t>
            </a:r>
            <a:r>
              <a:rPr lang="en-US" sz="825" dirty="0" smtClean="0">
                <a:solidFill>
                  <a:schemeClr val="tx1">
                    <a:lumMod val="65000"/>
                    <a:lumOff val="35000"/>
                  </a:schemeClr>
                </a:solidFill>
              </a:rPr>
              <a:t>. Actions </a:t>
            </a:r>
            <a:r>
              <a:rPr lang="en-US" sz="825" dirty="0">
                <a:solidFill>
                  <a:schemeClr val="tx1">
                    <a:lumMod val="65000"/>
                    <a:lumOff val="35000"/>
                  </a:schemeClr>
                </a:solidFill>
              </a:rPr>
              <a:t>that are automated are less prone to human error and are simpler for the team to handle. An ideal deployment process would involve no human involvement at all during any deployment into the production environment. </a:t>
            </a:r>
            <a:endParaRPr lang="en-US" sz="788" dirty="0">
              <a:solidFill>
                <a:schemeClr val="tx1">
                  <a:lumMod val="65000"/>
                  <a:lumOff val="35000"/>
                </a:schemeClr>
              </a:solidFill>
            </a:endParaRPr>
          </a:p>
        </p:txBody>
      </p:sp>
      <p:sp>
        <p:nvSpPr>
          <p:cNvPr id="23" name="Rectangle 22"/>
          <p:cNvSpPr/>
          <p:nvPr/>
        </p:nvSpPr>
        <p:spPr>
          <a:xfrm>
            <a:off x="7092270" y="1809750"/>
            <a:ext cx="1518330" cy="230832"/>
          </a:xfrm>
          <a:prstGeom prst="rect">
            <a:avLst/>
          </a:prstGeom>
        </p:spPr>
        <p:txBody>
          <a:bodyPr wrap="squar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sz="900" dirty="0" smtClean="0">
                <a:solidFill>
                  <a:sysClr val="windowText" lastClr="000000"/>
                </a:solidFill>
                <a:latin typeface="+mj-lt"/>
              </a:rPr>
              <a:t>QUICK FEEDBACK</a:t>
            </a:r>
            <a:endParaRPr lang="id-ID" sz="900" dirty="0">
              <a:solidFill>
                <a:sysClr val="windowText" lastClr="000000"/>
              </a:solidFill>
              <a:latin typeface="+mj-lt"/>
            </a:endParaRPr>
          </a:p>
        </p:txBody>
      </p:sp>
      <p:sp>
        <p:nvSpPr>
          <p:cNvPr id="24" name="TextBox 35"/>
          <p:cNvSpPr txBox="1"/>
          <p:nvPr/>
        </p:nvSpPr>
        <p:spPr>
          <a:xfrm>
            <a:off x="6781801" y="2098249"/>
            <a:ext cx="2139270" cy="2758447"/>
          </a:xfrm>
          <a:prstGeom prst="rect">
            <a:avLst/>
          </a:prstGeom>
          <a:noFill/>
        </p:spPr>
        <p:txBody>
          <a:bodyPr wrap="square" rtlCol="0">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lnSpc>
                <a:spcPct val="150000"/>
              </a:lnSpc>
            </a:pPr>
            <a:r>
              <a:rPr lang="en-US" sz="825" dirty="0">
                <a:solidFill>
                  <a:schemeClr val="tx1">
                    <a:lumMod val="65000"/>
                    <a:lumOff val="35000"/>
                  </a:schemeClr>
                </a:solidFill>
              </a:rPr>
              <a:t>Instant feedback regarding the code for a new build is another fantastic benefit of setting up a CI/Cd pipeline. Applying the concept of failing quickly is worthwhile because failure is a common occurrence. Automation of duties can help us do that. We can quickly fix bugs once they've been </a:t>
            </a:r>
            <a:r>
              <a:rPr lang="en-US" sz="825" dirty="0" err="1">
                <a:solidFill>
                  <a:schemeClr val="tx1">
                    <a:lumMod val="65000"/>
                    <a:lumOff val="35000"/>
                  </a:schemeClr>
                </a:solidFill>
              </a:rPr>
              <a:t>found.Automated</a:t>
            </a:r>
            <a:r>
              <a:rPr lang="en-US" sz="825" dirty="0">
                <a:solidFill>
                  <a:schemeClr val="tx1">
                    <a:lumMod val="65000"/>
                    <a:lumOff val="35000"/>
                  </a:schemeClr>
                </a:solidFill>
              </a:rPr>
              <a:t> deployment is the same. When the monitored metrics show that the new version has a problem, we may automatically roll it back and save our business's reputation from any harm that might result from releasing flawed software to the general public.</a:t>
            </a:r>
            <a:endParaRPr lang="en-US" sz="788" dirty="0">
              <a:solidFill>
                <a:schemeClr val="tx1">
                  <a:lumMod val="65000"/>
                  <a:lumOff val="35000"/>
                </a:schemeClr>
              </a:solidFill>
            </a:endParaRPr>
          </a:p>
        </p:txBody>
      </p:sp>
      <p:sp>
        <p:nvSpPr>
          <p:cNvPr id="26" name="TextBox 10"/>
          <p:cNvSpPr txBox="1"/>
          <p:nvPr/>
        </p:nvSpPr>
        <p:spPr>
          <a:xfrm>
            <a:off x="3731489" y="4762641"/>
            <a:ext cx="1663876" cy="248145"/>
          </a:xfrm>
          <a:prstGeom prst="rect">
            <a:avLst/>
          </a:prstGeom>
          <a:noFill/>
        </p:spPr>
        <p:txBody>
          <a:bodyPr wrap="square" rtlCol="0">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lnSpc>
                <a:spcPct val="150000"/>
              </a:lnSpc>
            </a:pPr>
            <a:r>
              <a:rPr lang="id-ID" sz="675" spc="225" dirty="0" smtClean="0">
                <a:solidFill>
                  <a:schemeClr val="tx1">
                    <a:lumMod val="65000"/>
                    <a:lumOff val="35000"/>
                  </a:schemeClr>
                </a:solidFill>
              </a:rPr>
              <a:t>www.</a:t>
            </a:r>
            <a:r>
              <a:rPr lang="en-US" sz="675" spc="225" dirty="0" err="1" smtClean="0">
                <a:solidFill>
                  <a:schemeClr val="tx1">
                    <a:lumMod val="65000"/>
                    <a:lumOff val="35000"/>
                  </a:schemeClr>
                </a:solidFill>
              </a:rPr>
              <a:t>udapeople</a:t>
            </a:r>
            <a:r>
              <a:rPr lang="id-ID" sz="675" spc="225" dirty="0" smtClean="0">
                <a:solidFill>
                  <a:schemeClr val="tx1">
                    <a:lumMod val="65000"/>
                    <a:lumOff val="35000"/>
                  </a:schemeClr>
                </a:solidFill>
              </a:rPr>
              <a:t>.com</a:t>
            </a:r>
            <a:endParaRPr lang="en-US" sz="600" spc="225" dirty="0">
              <a:solidFill>
                <a:schemeClr val="tx1">
                  <a:lumMod val="65000"/>
                  <a:lumOff val="35000"/>
                </a:schemeClr>
              </a:solidFill>
            </a:endParaRPr>
          </a:p>
        </p:txBody>
      </p:sp>
    </p:spTree>
    <p:extLst>
      <p:ext uri="{BB962C8B-B14F-4D97-AF65-F5344CB8AC3E}">
        <p14:creationId xmlns:p14="http://schemas.microsoft.com/office/powerpoint/2010/main" val="3057078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222675" y="1276350"/>
            <a:ext cx="419666" cy="418520"/>
          </a:xfrm>
          <a:prstGeom prst="ellipse">
            <a:avLst/>
          </a:prstGeom>
          <a:solidFill>
            <a:srgbClr val="32C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sz="1013" dirty="0"/>
          </a:p>
        </p:txBody>
      </p:sp>
      <p:sp>
        <p:nvSpPr>
          <p:cNvPr id="6" name="Oval 5"/>
          <p:cNvSpPr/>
          <p:nvPr/>
        </p:nvSpPr>
        <p:spPr>
          <a:xfrm>
            <a:off x="3284459" y="1276350"/>
            <a:ext cx="419666" cy="418520"/>
          </a:xfrm>
          <a:prstGeom prst="ellipse">
            <a:avLst/>
          </a:prstGeom>
          <a:solidFill>
            <a:srgbClr val="32C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sz="1013" dirty="0"/>
          </a:p>
        </p:txBody>
      </p:sp>
      <p:sp>
        <p:nvSpPr>
          <p:cNvPr id="7" name="Oval 6"/>
          <p:cNvSpPr/>
          <p:nvPr/>
        </p:nvSpPr>
        <p:spPr>
          <a:xfrm>
            <a:off x="5469963" y="1276350"/>
            <a:ext cx="419666" cy="418520"/>
          </a:xfrm>
          <a:prstGeom prst="ellipse">
            <a:avLst/>
          </a:prstGeom>
          <a:solidFill>
            <a:srgbClr val="32C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sz="1013" dirty="0"/>
          </a:p>
        </p:txBody>
      </p:sp>
      <p:sp>
        <p:nvSpPr>
          <p:cNvPr id="8" name="Oval 7"/>
          <p:cNvSpPr/>
          <p:nvPr/>
        </p:nvSpPr>
        <p:spPr>
          <a:xfrm>
            <a:off x="7633439" y="1276350"/>
            <a:ext cx="419666" cy="418520"/>
          </a:xfrm>
          <a:prstGeom prst="ellipse">
            <a:avLst/>
          </a:prstGeom>
          <a:solidFill>
            <a:srgbClr val="32C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sz="1013" dirty="0"/>
          </a:p>
        </p:txBody>
      </p:sp>
      <p:sp>
        <p:nvSpPr>
          <p:cNvPr id="9" name="TextBox 24"/>
          <p:cNvSpPr txBox="1"/>
          <p:nvPr/>
        </p:nvSpPr>
        <p:spPr>
          <a:xfrm>
            <a:off x="1153168" y="1341410"/>
            <a:ext cx="539122" cy="248209"/>
          </a:xfrm>
          <a:prstGeom prst="rect">
            <a:avLst/>
          </a:prstGeom>
          <a:noFill/>
        </p:spPr>
        <p:txBody>
          <a:bodyPr wrap="square" rtlCol="0">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id-ID" sz="1013" b="1" dirty="0" smtClean="0">
                <a:solidFill>
                  <a:schemeClr val="bg1"/>
                </a:solidFill>
                <a:latin typeface="Lato Black" panose="020F0502020204030203" pitchFamily="34" charset="0"/>
                <a:ea typeface="Lato Black" panose="020F0502020204030203" pitchFamily="34" charset="0"/>
                <a:cs typeface="Lato Black" panose="020F0502020204030203" pitchFamily="34" charset="0"/>
              </a:rPr>
              <a:t>0</a:t>
            </a:r>
            <a:r>
              <a:rPr lang="en-US" sz="1013" b="1" dirty="0" smtClean="0">
                <a:solidFill>
                  <a:schemeClr val="bg1"/>
                </a:solidFill>
                <a:latin typeface="Lato Black" panose="020F0502020204030203" pitchFamily="34" charset="0"/>
                <a:ea typeface="Lato Black" panose="020F0502020204030203" pitchFamily="34" charset="0"/>
                <a:cs typeface="Lato Black" panose="020F0502020204030203" pitchFamily="34" charset="0"/>
              </a:rPr>
              <a:t>5</a:t>
            </a:r>
            <a:endParaRPr lang="en-US" sz="1013" b="1"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pic>
        <p:nvPicPr>
          <p:cNvPr id="10" name="Picture 9"/>
          <p:cNvPicPr>
            <a:picLocks noGrp="1"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t="30309" b="30309"/>
          <a:stretch>
            <a:fillRect/>
          </a:stretch>
        </p:blipFill>
        <p:spPr>
          <a:xfrm>
            <a:off x="0" y="-19049"/>
            <a:ext cx="9144000" cy="1219199"/>
          </a:xfrm>
          <a:prstGeom prst="rect">
            <a:avLst/>
          </a:prstGeom>
        </p:spPr>
      </p:pic>
      <p:sp>
        <p:nvSpPr>
          <p:cNvPr id="11" name="TextBox 28"/>
          <p:cNvSpPr txBox="1"/>
          <p:nvPr/>
        </p:nvSpPr>
        <p:spPr>
          <a:xfrm>
            <a:off x="3222266" y="1332838"/>
            <a:ext cx="539122" cy="248209"/>
          </a:xfrm>
          <a:prstGeom prst="rect">
            <a:avLst/>
          </a:prstGeom>
          <a:noFill/>
        </p:spPr>
        <p:txBody>
          <a:bodyPr wrap="square" rtlCol="0">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id-ID" sz="1013" b="1" dirty="0" smtClean="0">
                <a:solidFill>
                  <a:schemeClr val="bg1"/>
                </a:solidFill>
                <a:latin typeface="Lato Black" panose="020F0502020204030203" pitchFamily="34" charset="0"/>
                <a:ea typeface="Lato Black" panose="020F0502020204030203" pitchFamily="34" charset="0"/>
                <a:cs typeface="Lato Black" panose="020F0502020204030203" pitchFamily="34" charset="0"/>
              </a:rPr>
              <a:t>0</a:t>
            </a:r>
            <a:r>
              <a:rPr lang="en-US" sz="1013" b="1" dirty="0" smtClean="0">
                <a:solidFill>
                  <a:schemeClr val="bg1"/>
                </a:solidFill>
                <a:latin typeface="Lato Black" panose="020F0502020204030203" pitchFamily="34" charset="0"/>
                <a:ea typeface="Lato Black" panose="020F0502020204030203" pitchFamily="34" charset="0"/>
                <a:cs typeface="Lato Black" panose="020F0502020204030203" pitchFamily="34" charset="0"/>
              </a:rPr>
              <a:t>6</a:t>
            </a:r>
            <a:endParaRPr lang="en-US" sz="1013" b="1"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2" name="TextBox 32"/>
          <p:cNvSpPr txBox="1"/>
          <p:nvPr/>
        </p:nvSpPr>
        <p:spPr>
          <a:xfrm>
            <a:off x="5410643" y="1332838"/>
            <a:ext cx="539122" cy="248209"/>
          </a:xfrm>
          <a:prstGeom prst="rect">
            <a:avLst/>
          </a:prstGeom>
          <a:noFill/>
        </p:spPr>
        <p:txBody>
          <a:bodyPr wrap="square" rtlCol="0">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id-ID" sz="1013" b="1" dirty="0" smtClean="0">
                <a:solidFill>
                  <a:schemeClr val="bg1"/>
                </a:solidFill>
                <a:latin typeface="Lato Black" panose="020F0502020204030203" pitchFamily="34" charset="0"/>
                <a:ea typeface="Lato Black" panose="020F0502020204030203" pitchFamily="34" charset="0"/>
                <a:cs typeface="Lato Black" panose="020F0502020204030203" pitchFamily="34" charset="0"/>
              </a:rPr>
              <a:t>0</a:t>
            </a:r>
            <a:r>
              <a:rPr lang="en-US" sz="1013" b="1" dirty="0" smtClean="0">
                <a:solidFill>
                  <a:schemeClr val="bg1"/>
                </a:solidFill>
                <a:latin typeface="Lato Black" panose="020F0502020204030203" pitchFamily="34" charset="0"/>
                <a:ea typeface="Lato Black" panose="020F0502020204030203" pitchFamily="34" charset="0"/>
                <a:cs typeface="Lato Black" panose="020F0502020204030203" pitchFamily="34" charset="0"/>
              </a:rPr>
              <a:t>7</a:t>
            </a:r>
            <a:endParaRPr lang="en-US" sz="1013" b="1"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3" name="TextBox 36"/>
          <p:cNvSpPr txBox="1"/>
          <p:nvPr/>
        </p:nvSpPr>
        <p:spPr>
          <a:xfrm>
            <a:off x="7573302" y="1332838"/>
            <a:ext cx="539122" cy="248209"/>
          </a:xfrm>
          <a:prstGeom prst="rect">
            <a:avLst/>
          </a:prstGeom>
          <a:noFill/>
        </p:spPr>
        <p:txBody>
          <a:bodyPr wrap="square" rtlCol="0">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id-ID" sz="1013" b="1" dirty="0" smtClean="0">
                <a:solidFill>
                  <a:schemeClr val="bg1"/>
                </a:solidFill>
                <a:latin typeface="Lato Black" panose="020F0502020204030203" pitchFamily="34" charset="0"/>
                <a:ea typeface="Lato Black" panose="020F0502020204030203" pitchFamily="34" charset="0"/>
                <a:cs typeface="Lato Black" panose="020F0502020204030203" pitchFamily="34" charset="0"/>
              </a:rPr>
              <a:t>0</a:t>
            </a:r>
            <a:r>
              <a:rPr lang="en-US" sz="1013" b="1" dirty="0" smtClean="0">
                <a:solidFill>
                  <a:schemeClr val="bg1"/>
                </a:solidFill>
                <a:latin typeface="Lato Black" panose="020F0502020204030203" pitchFamily="34" charset="0"/>
                <a:ea typeface="Lato Black" panose="020F0502020204030203" pitchFamily="34" charset="0"/>
                <a:cs typeface="Lato Black" panose="020F0502020204030203" pitchFamily="34" charset="0"/>
              </a:rPr>
              <a:t>8</a:t>
            </a:r>
            <a:endParaRPr lang="en-US" sz="1013" b="1"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4" name="Rectangle 13"/>
          <p:cNvSpPr/>
          <p:nvPr/>
        </p:nvSpPr>
        <p:spPr>
          <a:xfrm>
            <a:off x="0" y="-19049"/>
            <a:ext cx="9144000" cy="1219199"/>
          </a:xfrm>
          <a:prstGeom prst="rect">
            <a:avLst/>
          </a:prstGeom>
          <a:solidFill>
            <a:srgbClr val="32C6DA">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sz="1013" dirty="0"/>
          </a:p>
        </p:txBody>
      </p:sp>
      <p:sp>
        <p:nvSpPr>
          <p:cNvPr id="15" name="TextBox 1"/>
          <p:cNvSpPr txBox="1"/>
          <p:nvPr/>
        </p:nvSpPr>
        <p:spPr>
          <a:xfrm>
            <a:off x="2133601" y="285750"/>
            <a:ext cx="4876800" cy="738664"/>
          </a:xfrm>
          <a:prstGeom prst="rect">
            <a:avLst/>
          </a:prstGeom>
          <a:noFill/>
        </p:spPr>
        <p:txBody>
          <a:bodyPr wrap="square" rtlCol="0">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sz="2100" b="1" dirty="0" smtClean="0">
                <a:solidFill>
                  <a:schemeClr val="bg1"/>
                </a:solidFill>
                <a:latin typeface="Lato Black" panose="020F0502020204030203" pitchFamily="34" charset="0"/>
                <a:ea typeface="Lato Black" panose="020F0502020204030203" pitchFamily="34" charset="0"/>
                <a:cs typeface="Lato Black" panose="020F0502020204030203" pitchFamily="34" charset="0"/>
              </a:rPr>
              <a:t>CI/CD </a:t>
            </a:r>
          </a:p>
          <a:p>
            <a:pPr algn="ctr"/>
            <a:r>
              <a:rPr lang="id-ID" sz="2100" b="1" dirty="0" smtClean="0">
                <a:solidFill>
                  <a:schemeClr val="bg1"/>
                </a:solidFill>
                <a:latin typeface="Lato Black" panose="020F0502020204030203" pitchFamily="34" charset="0"/>
                <a:ea typeface="Lato Black" panose="020F0502020204030203" pitchFamily="34" charset="0"/>
                <a:cs typeface="Lato Black" panose="020F0502020204030203" pitchFamily="34" charset="0"/>
              </a:rPr>
              <a:t>BUSINESS </a:t>
            </a:r>
            <a:r>
              <a:rPr lang="en-US" sz="2100" b="1" dirty="0" smtClean="0">
                <a:solidFill>
                  <a:schemeClr val="bg1"/>
                </a:solidFill>
                <a:latin typeface="Lato Black" panose="020F0502020204030203" pitchFamily="34" charset="0"/>
                <a:ea typeface="Lato Black" panose="020F0502020204030203" pitchFamily="34" charset="0"/>
                <a:cs typeface="Lato Black" panose="020F0502020204030203" pitchFamily="34" charset="0"/>
              </a:rPr>
              <a:t>BENEFITS CONT’D</a:t>
            </a:r>
            <a:endParaRPr lang="en-US" sz="2100" b="1"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7" name="Rectangle 16"/>
          <p:cNvSpPr/>
          <p:nvPr/>
        </p:nvSpPr>
        <p:spPr>
          <a:xfrm>
            <a:off x="635656" y="1809750"/>
            <a:ext cx="1574144" cy="230832"/>
          </a:xfrm>
          <a:prstGeom prst="rect">
            <a:avLst/>
          </a:prstGeom>
        </p:spPr>
        <p:txBody>
          <a:bodyPr wrap="squar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sz="900" dirty="0" smtClean="0">
                <a:solidFill>
                  <a:sysClr val="windowText" lastClr="000000"/>
                </a:solidFill>
                <a:latin typeface="+mj-lt"/>
              </a:rPr>
              <a:t>EASIER COMMUNICATION</a:t>
            </a:r>
            <a:endParaRPr lang="id-ID" sz="900" dirty="0">
              <a:solidFill>
                <a:sysClr val="windowText" lastClr="000000"/>
              </a:solidFill>
              <a:latin typeface="+mj-lt"/>
            </a:endParaRPr>
          </a:p>
        </p:txBody>
      </p:sp>
      <p:sp>
        <p:nvSpPr>
          <p:cNvPr id="18" name="TextBox 23"/>
          <p:cNvSpPr txBox="1"/>
          <p:nvPr/>
        </p:nvSpPr>
        <p:spPr>
          <a:xfrm>
            <a:off x="407058" y="2098249"/>
            <a:ext cx="2031342" cy="2357953"/>
          </a:xfrm>
          <a:prstGeom prst="rect">
            <a:avLst/>
          </a:prstGeom>
          <a:noFill/>
        </p:spPr>
        <p:txBody>
          <a:bodyPr wrap="square" rtlCol="0">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lnSpc>
                <a:spcPct val="150000"/>
              </a:lnSpc>
            </a:pPr>
            <a:r>
              <a:rPr lang="en-US" sz="825" dirty="0">
                <a:solidFill>
                  <a:schemeClr val="tx1">
                    <a:lumMod val="65000"/>
                    <a:lumOff val="35000"/>
                  </a:schemeClr>
                </a:solidFill>
              </a:rPr>
              <a:t>Effective teamwork and communication are the cornerstones of a successful CI/CD approach. Many software developers, project managers, and testers use the CI/CD pipeline as a common framework</a:t>
            </a:r>
            <a:r>
              <a:rPr lang="en-US" sz="825" dirty="0" smtClean="0">
                <a:solidFill>
                  <a:schemeClr val="tx1">
                    <a:lumMod val="65000"/>
                    <a:lumOff val="35000"/>
                  </a:schemeClr>
                </a:solidFill>
              </a:rPr>
              <a:t>. Additionally</a:t>
            </a:r>
            <a:r>
              <a:rPr lang="en-US" sz="825" dirty="0">
                <a:solidFill>
                  <a:schemeClr val="tx1">
                    <a:lumMod val="65000"/>
                    <a:lumOff val="35000"/>
                  </a:schemeClr>
                </a:solidFill>
              </a:rPr>
              <a:t>, we can be certain that developers take on more responsibility and initiative if our team uses this process. At the same time, we will instill a sense of accountability in each team member regarding the quality of the software. This will improve our product's overall quality.</a:t>
            </a:r>
            <a:endParaRPr lang="en-US" sz="788" dirty="0">
              <a:solidFill>
                <a:schemeClr val="tx1">
                  <a:lumMod val="65000"/>
                  <a:lumOff val="35000"/>
                </a:schemeClr>
              </a:solidFill>
            </a:endParaRPr>
          </a:p>
        </p:txBody>
      </p:sp>
      <p:sp>
        <p:nvSpPr>
          <p:cNvPr id="19" name="Rectangle 18"/>
          <p:cNvSpPr/>
          <p:nvPr/>
        </p:nvSpPr>
        <p:spPr>
          <a:xfrm>
            <a:off x="2487852" y="1809750"/>
            <a:ext cx="2007948" cy="230832"/>
          </a:xfrm>
          <a:prstGeom prst="rect">
            <a:avLst/>
          </a:prstGeom>
        </p:spPr>
        <p:txBody>
          <a:bodyPr wrap="squar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sz="900" dirty="0" smtClean="0">
                <a:solidFill>
                  <a:sysClr val="windowText" lastClr="000000"/>
                </a:solidFill>
                <a:latin typeface="+mj-lt"/>
              </a:rPr>
              <a:t>GREATER CUSTOMER SATISFACTION</a:t>
            </a:r>
            <a:endParaRPr lang="id-ID" sz="900" dirty="0">
              <a:solidFill>
                <a:sysClr val="windowText" lastClr="000000"/>
              </a:solidFill>
              <a:latin typeface="+mj-lt"/>
            </a:endParaRPr>
          </a:p>
        </p:txBody>
      </p:sp>
      <p:sp>
        <p:nvSpPr>
          <p:cNvPr id="20" name="TextBox 27"/>
          <p:cNvSpPr txBox="1"/>
          <p:nvPr/>
        </p:nvSpPr>
        <p:spPr>
          <a:xfrm>
            <a:off x="2667001" y="2098249"/>
            <a:ext cx="1649652" cy="1996700"/>
          </a:xfrm>
          <a:prstGeom prst="rect">
            <a:avLst/>
          </a:prstGeom>
          <a:noFill/>
        </p:spPr>
        <p:txBody>
          <a:bodyPr wrap="square" rtlCol="0">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lnSpc>
                <a:spcPct val="150000"/>
              </a:lnSpc>
            </a:pPr>
            <a:r>
              <a:rPr lang="en-US" sz="825" dirty="0">
                <a:solidFill>
                  <a:schemeClr val="tx1">
                    <a:lumMod val="65000"/>
                    <a:lumOff val="35000"/>
                  </a:schemeClr>
                </a:solidFill>
              </a:rPr>
              <a:t>Making consumers happy is the ultimate objective of CI/CD. Customers grow irritated and your company's reputation suffers while dealing with buggy software. You will thrill your application's end users if you release new features frequently, quickly fix bugs, and respond to user feedback.</a:t>
            </a:r>
            <a:endParaRPr lang="en-US" sz="788" dirty="0">
              <a:solidFill>
                <a:schemeClr val="tx1">
                  <a:lumMod val="65000"/>
                  <a:lumOff val="35000"/>
                </a:schemeClr>
              </a:solidFill>
            </a:endParaRPr>
          </a:p>
        </p:txBody>
      </p:sp>
      <p:sp>
        <p:nvSpPr>
          <p:cNvPr id="21" name="Rectangle 20"/>
          <p:cNvSpPr/>
          <p:nvPr/>
        </p:nvSpPr>
        <p:spPr>
          <a:xfrm>
            <a:off x="4790062" y="1809750"/>
            <a:ext cx="1763138" cy="230832"/>
          </a:xfrm>
          <a:prstGeom prst="rect">
            <a:avLst/>
          </a:prstGeom>
        </p:spPr>
        <p:txBody>
          <a:bodyPr wrap="squar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sz="900" dirty="0" smtClean="0">
                <a:solidFill>
                  <a:sysClr val="windowText" lastClr="000000"/>
                </a:solidFill>
                <a:latin typeface="+mj-lt"/>
              </a:rPr>
              <a:t>ACCURATE MEASUREMENT</a:t>
            </a:r>
            <a:endParaRPr lang="id-ID" sz="900" dirty="0">
              <a:solidFill>
                <a:sysClr val="windowText" lastClr="000000"/>
              </a:solidFill>
              <a:latin typeface="+mj-lt"/>
            </a:endParaRPr>
          </a:p>
        </p:txBody>
      </p:sp>
      <p:sp>
        <p:nvSpPr>
          <p:cNvPr id="22" name="TextBox 31"/>
          <p:cNvSpPr txBox="1"/>
          <p:nvPr/>
        </p:nvSpPr>
        <p:spPr>
          <a:xfrm>
            <a:off x="4572002" y="2098249"/>
            <a:ext cx="2199258" cy="2377574"/>
          </a:xfrm>
          <a:prstGeom prst="rect">
            <a:avLst/>
          </a:prstGeom>
          <a:noFill/>
        </p:spPr>
        <p:txBody>
          <a:bodyPr wrap="square" rtlCol="0">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lnSpc>
                <a:spcPct val="150000"/>
              </a:lnSpc>
            </a:pPr>
            <a:r>
              <a:rPr lang="en-US" sz="825" dirty="0">
                <a:solidFill>
                  <a:schemeClr val="tx1">
                    <a:lumMod val="65000"/>
                    <a:lumOff val="35000"/>
                  </a:schemeClr>
                </a:solidFill>
              </a:rPr>
              <a:t>Our team should keep an eye on any potential problems after publishing an application. Because of this, the foundation of every CI/CD pipeline should be continuous monitoring and </a:t>
            </a:r>
            <a:r>
              <a:rPr lang="en-US" sz="825" dirty="0" err="1">
                <a:solidFill>
                  <a:schemeClr val="tx1">
                    <a:lumMod val="65000"/>
                    <a:lumOff val="35000"/>
                  </a:schemeClr>
                </a:solidFill>
              </a:rPr>
              <a:t>observability</a:t>
            </a:r>
            <a:r>
              <a:rPr lang="en-US" sz="825" dirty="0">
                <a:solidFill>
                  <a:schemeClr val="tx1">
                    <a:lumMod val="65000"/>
                    <a:lumOff val="35000"/>
                  </a:schemeClr>
                </a:solidFill>
              </a:rPr>
              <a:t>. This allows the team to keep an eye on the functionality, dependability, and performance of our application and take the appropriate action as needed</a:t>
            </a:r>
            <a:r>
              <a:rPr lang="en-US" sz="825" dirty="0" smtClean="0">
                <a:solidFill>
                  <a:schemeClr val="tx1">
                    <a:lumMod val="65000"/>
                    <a:lumOff val="35000"/>
                  </a:schemeClr>
                </a:solidFill>
              </a:rPr>
              <a:t>. Monitoring </a:t>
            </a:r>
            <a:r>
              <a:rPr lang="en-US" sz="825" dirty="0">
                <a:solidFill>
                  <a:schemeClr val="tx1">
                    <a:lumMod val="65000"/>
                    <a:lumOff val="35000"/>
                  </a:schemeClr>
                </a:solidFill>
              </a:rPr>
              <a:t>metrics also allows us to develop practical insights and further enhance our software. Businesses can benefit greatly from the DevOps tenet "Measure everything."</a:t>
            </a:r>
            <a:endParaRPr lang="en-US" sz="788" dirty="0">
              <a:solidFill>
                <a:schemeClr val="tx1">
                  <a:lumMod val="65000"/>
                  <a:lumOff val="35000"/>
                </a:schemeClr>
              </a:solidFill>
            </a:endParaRPr>
          </a:p>
        </p:txBody>
      </p:sp>
      <p:sp>
        <p:nvSpPr>
          <p:cNvPr id="23" name="Rectangle 22"/>
          <p:cNvSpPr/>
          <p:nvPr/>
        </p:nvSpPr>
        <p:spPr>
          <a:xfrm>
            <a:off x="6863670" y="1809750"/>
            <a:ext cx="1975530" cy="230832"/>
          </a:xfrm>
          <a:prstGeom prst="rect">
            <a:avLst/>
          </a:prstGeom>
        </p:spPr>
        <p:txBody>
          <a:bodyPr wrap="squar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sz="900" dirty="0" smtClean="0">
                <a:solidFill>
                  <a:sysClr val="windowText" lastClr="000000"/>
                </a:solidFill>
                <a:latin typeface="+mj-lt"/>
              </a:rPr>
              <a:t>INCREASED BUSINESS SUSTAINABILITY</a:t>
            </a:r>
            <a:endParaRPr lang="id-ID" sz="900" dirty="0">
              <a:solidFill>
                <a:sysClr val="windowText" lastClr="000000"/>
              </a:solidFill>
              <a:latin typeface="+mj-lt"/>
            </a:endParaRPr>
          </a:p>
        </p:txBody>
      </p:sp>
      <p:sp>
        <p:nvSpPr>
          <p:cNvPr id="24" name="TextBox 35"/>
          <p:cNvSpPr txBox="1"/>
          <p:nvPr/>
        </p:nvSpPr>
        <p:spPr>
          <a:xfrm>
            <a:off x="6781801" y="2098249"/>
            <a:ext cx="2139270" cy="2357953"/>
          </a:xfrm>
          <a:prstGeom prst="rect">
            <a:avLst/>
          </a:prstGeom>
          <a:noFill/>
        </p:spPr>
        <p:txBody>
          <a:bodyPr wrap="square" rtlCol="0">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lnSpc>
                <a:spcPct val="150000"/>
              </a:lnSpc>
            </a:pPr>
            <a:r>
              <a:rPr lang="en-US" sz="825" dirty="0">
                <a:solidFill>
                  <a:schemeClr val="tx1">
                    <a:lumMod val="65000"/>
                    <a:lumOff val="35000"/>
                  </a:schemeClr>
                </a:solidFill>
              </a:rPr>
              <a:t>The majority of firms want to win a marathon rather than a sprint. Cutting ahead of the competition is difficult, and maintaining that advantage is much more challenging. You can save your staff from completely burning out before your business succeeds by automating manual chores</a:t>
            </a:r>
            <a:r>
              <a:rPr lang="en-US" sz="825" dirty="0" smtClean="0">
                <a:solidFill>
                  <a:schemeClr val="tx1">
                    <a:lumMod val="65000"/>
                    <a:lumOff val="35000"/>
                  </a:schemeClr>
                </a:solidFill>
              </a:rPr>
              <a:t>. A </a:t>
            </a:r>
            <a:r>
              <a:rPr lang="en-US" sz="825" dirty="0">
                <a:solidFill>
                  <a:schemeClr val="tx1">
                    <a:lumMod val="65000"/>
                    <a:lumOff val="35000"/>
                  </a:schemeClr>
                </a:solidFill>
              </a:rPr>
              <a:t>CI/CD pipeline requires a substantial initial investment. However, a well-designed pipeline will put your business in a successful position by allowing it to innovate more quickly and satisfy client expectations.</a:t>
            </a:r>
            <a:endParaRPr lang="en-US" sz="788" dirty="0">
              <a:solidFill>
                <a:schemeClr val="tx1">
                  <a:lumMod val="65000"/>
                  <a:lumOff val="35000"/>
                </a:schemeClr>
              </a:solidFill>
            </a:endParaRPr>
          </a:p>
        </p:txBody>
      </p:sp>
      <p:sp>
        <p:nvSpPr>
          <p:cNvPr id="25" name="TextBox 10"/>
          <p:cNvSpPr txBox="1"/>
          <p:nvPr/>
        </p:nvSpPr>
        <p:spPr>
          <a:xfrm>
            <a:off x="3731489" y="4762641"/>
            <a:ext cx="1663876" cy="248145"/>
          </a:xfrm>
          <a:prstGeom prst="rect">
            <a:avLst/>
          </a:prstGeom>
          <a:noFill/>
        </p:spPr>
        <p:txBody>
          <a:bodyPr wrap="square" rtlCol="0">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lnSpc>
                <a:spcPct val="150000"/>
              </a:lnSpc>
            </a:pPr>
            <a:r>
              <a:rPr lang="id-ID" sz="675" spc="225" dirty="0" smtClean="0">
                <a:solidFill>
                  <a:schemeClr val="tx1">
                    <a:lumMod val="65000"/>
                    <a:lumOff val="35000"/>
                  </a:schemeClr>
                </a:solidFill>
              </a:rPr>
              <a:t>www.</a:t>
            </a:r>
            <a:r>
              <a:rPr lang="en-US" sz="675" spc="225" dirty="0" err="1" smtClean="0">
                <a:solidFill>
                  <a:schemeClr val="tx1">
                    <a:lumMod val="65000"/>
                    <a:lumOff val="35000"/>
                  </a:schemeClr>
                </a:solidFill>
              </a:rPr>
              <a:t>udapeople</a:t>
            </a:r>
            <a:r>
              <a:rPr lang="id-ID" sz="675" spc="225" dirty="0" smtClean="0">
                <a:solidFill>
                  <a:schemeClr val="tx1">
                    <a:lumMod val="65000"/>
                    <a:lumOff val="35000"/>
                  </a:schemeClr>
                </a:solidFill>
              </a:rPr>
              <a:t>.com</a:t>
            </a:r>
            <a:endParaRPr lang="en-US" sz="600" spc="225" dirty="0">
              <a:solidFill>
                <a:schemeClr val="tx1">
                  <a:lumMod val="65000"/>
                  <a:lumOff val="35000"/>
                </a:schemeClr>
              </a:solidFill>
            </a:endParaRPr>
          </a:p>
        </p:txBody>
      </p:sp>
    </p:spTree>
    <p:extLst>
      <p:ext uri="{BB962C8B-B14F-4D97-AF65-F5344CB8AC3E}">
        <p14:creationId xmlns:p14="http://schemas.microsoft.com/office/powerpoint/2010/main" val="4171467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Grp="1"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a:xfrm>
            <a:off x="-8572" y="0"/>
            <a:ext cx="9144000" cy="51435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12192000 w 12192000"/>
              <a:gd name="connsiteY2" fmla="*/ 4814887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4814887"/>
                </a:lnTo>
                <a:lnTo>
                  <a:pt x="0" y="6858000"/>
                </a:lnTo>
                <a:lnTo>
                  <a:pt x="0" y="0"/>
                </a:lnTo>
                <a:close/>
              </a:path>
            </a:pathLst>
          </a:custGeom>
        </p:spPr>
      </p:pic>
      <p:sp>
        <p:nvSpPr>
          <p:cNvPr id="3" name="Rectangle 11"/>
          <p:cNvSpPr/>
          <p:nvPr/>
        </p:nvSpPr>
        <p:spPr>
          <a:xfrm>
            <a:off x="0" y="19050"/>
            <a:ext cx="9165431" cy="51435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220575"/>
              <a:gd name="connsiteY0" fmla="*/ 0 h 6858000"/>
              <a:gd name="connsiteX1" fmla="*/ 12192000 w 12220575"/>
              <a:gd name="connsiteY1" fmla="*/ 0 h 6858000"/>
              <a:gd name="connsiteX2" fmla="*/ 12220575 w 12220575"/>
              <a:gd name="connsiteY2" fmla="*/ 4814887 h 6858000"/>
              <a:gd name="connsiteX3" fmla="*/ 0 w 12220575"/>
              <a:gd name="connsiteY3" fmla="*/ 6858000 h 6858000"/>
              <a:gd name="connsiteX4" fmla="*/ 0 w 1222057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20575" h="6858000">
                <a:moveTo>
                  <a:pt x="0" y="0"/>
                </a:moveTo>
                <a:lnTo>
                  <a:pt x="12192000" y="0"/>
                </a:lnTo>
                <a:lnTo>
                  <a:pt x="12220575" y="4814887"/>
                </a:lnTo>
                <a:lnTo>
                  <a:pt x="0" y="6858000"/>
                </a:lnTo>
                <a:lnTo>
                  <a:pt x="0" y="0"/>
                </a:lnTo>
                <a:close/>
              </a:path>
            </a:pathLst>
          </a:custGeom>
          <a:solidFill>
            <a:srgbClr val="32C6D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sz="1013" u="sng" dirty="0"/>
          </a:p>
        </p:txBody>
      </p:sp>
      <p:sp>
        <p:nvSpPr>
          <p:cNvPr id="7" name="TextBox 14"/>
          <p:cNvSpPr txBox="1"/>
          <p:nvPr/>
        </p:nvSpPr>
        <p:spPr>
          <a:xfrm>
            <a:off x="2060613" y="1581150"/>
            <a:ext cx="5044203" cy="923330"/>
          </a:xfrm>
          <a:prstGeom prst="rect">
            <a:avLst/>
          </a:prstGeom>
          <a:noFill/>
        </p:spPr>
        <p:txBody>
          <a:bodyPr wrap="square" rtlCol="0">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id-ID" sz="54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THANK YOU</a:t>
            </a:r>
            <a:endParaRPr lang="en-US" sz="5400" b="1"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8" name="TextBox 10"/>
          <p:cNvSpPr txBox="1"/>
          <p:nvPr/>
        </p:nvSpPr>
        <p:spPr>
          <a:xfrm>
            <a:off x="7086600" y="4534505"/>
            <a:ext cx="1663876" cy="248145"/>
          </a:xfrm>
          <a:prstGeom prst="rect">
            <a:avLst/>
          </a:prstGeom>
          <a:noFill/>
        </p:spPr>
        <p:txBody>
          <a:bodyPr wrap="square" rtlCol="0">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lnSpc>
                <a:spcPct val="150000"/>
              </a:lnSpc>
            </a:pPr>
            <a:r>
              <a:rPr lang="id-ID" sz="675" spc="225" dirty="0" smtClean="0">
                <a:solidFill>
                  <a:schemeClr val="tx1">
                    <a:lumMod val="65000"/>
                    <a:lumOff val="35000"/>
                  </a:schemeClr>
                </a:solidFill>
              </a:rPr>
              <a:t>www.</a:t>
            </a:r>
            <a:r>
              <a:rPr lang="en-US" sz="675" spc="225" dirty="0" err="1" smtClean="0">
                <a:solidFill>
                  <a:schemeClr val="tx1">
                    <a:lumMod val="65000"/>
                    <a:lumOff val="35000"/>
                  </a:schemeClr>
                </a:solidFill>
              </a:rPr>
              <a:t>udapeople</a:t>
            </a:r>
            <a:r>
              <a:rPr lang="id-ID" sz="675" spc="225" dirty="0" smtClean="0">
                <a:solidFill>
                  <a:schemeClr val="tx1">
                    <a:lumMod val="65000"/>
                    <a:lumOff val="35000"/>
                  </a:schemeClr>
                </a:solidFill>
              </a:rPr>
              <a:t>.com</a:t>
            </a:r>
            <a:endParaRPr lang="en-US" sz="600" spc="225" dirty="0">
              <a:solidFill>
                <a:schemeClr val="tx1">
                  <a:lumMod val="65000"/>
                  <a:lumOff val="35000"/>
                </a:schemeClr>
              </a:solidFill>
            </a:endParaRPr>
          </a:p>
        </p:txBody>
      </p:sp>
      <p:pic>
        <p:nvPicPr>
          <p:cNvPr id="13" name="Picture 2" descr="A picture of the Udapeopl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6200" y="3947768"/>
            <a:ext cx="626091" cy="623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334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605</TotalTime>
  <Words>884</Words>
  <Application>Microsoft Office PowerPoint</Application>
  <PresentationFormat>On-screen Show (16:9)</PresentationFormat>
  <Paragraphs>49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Ayorinde G. Smart</dc:creator>
  <cp:lastModifiedBy>Ayorinde G. Smart</cp:lastModifiedBy>
  <cp:revision>13</cp:revision>
  <dcterms:created xsi:type="dcterms:W3CDTF">2022-06-23T09:56:49Z</dcterms:created>
  <dcterms:modified xsi:type="dcterms:W3CDTF">2022-06-23T20:01:51Z</dcterms:modified>
</cp:coreProperties>
</file>