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0648B84-5ED9-4B3C-8E12-69EE2AF0CA1F}">
  <a:tblStyle styleId="{80648B84-5ED9-4B3C-8E12-69EE2AF0CA1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0" y="744575"/>
            <a:ext cx="8520600" cy="1337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tr">
                <a:latin typeface="Times New Roman"/>
                <a:ea typeface="Times New Roman"/>
                <a:cs typeface="Times New Roman"/>
                <a:sym typeface="Times New Roman"/>
              </a:rPr>
              <a:t>Newton-type Methods</a:t>
            </a:r>
            <a:endParaRPr>
              <a:latin typeface="Times New Roman"/>
              <a:ea typeface="Times New Roman"/>
              <a:cs typeface="Times New Roman"/>
              <a:sym typeface="Times New Roman"/>
            </a:endParaRPr>
          </a:p>
        </p:txBody>
      </p:sp>
      <p:sp>
        <p:nvSpPr>
          <p:cNvPr id="55" name="Shape 55"/>
          <p:cNvSpPr txBox="1"/>
          <p:nvPr>
            <p:ph idx="1" type="subTitle"/>
          </p:nvPr>
        </p:nvSpPr>
        <p:spPr>
          <a:xfrm>
            <a:off x="311700" y="2237850"/>
            <a:ext cx="8520600" cy="138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tr">
                <a:latin typeface="Times New Roman"/>
                <a:ea typeface="Times New Roman"/>
                <a:cs typeface="Times New Roman"/>
                <a:sym typeface="Times New Roman"/>
              </a:rPr>
              <a:t>Ayşen YILDIZ</a:t>
            </a:r>
            <a:br>
              <a:rPr lang="tr">
                <a:latin typeface="Times New Roman"/>
                <a:ea typeface="Times New Roman"/>
                <a:cs typeface="Times New Roman"/>
                <a:sym typeface="Times New Roman"/>
              </a:rPr>
            </a:br>
            <a:r>
              <a:rPr lang="tr">
                <a:latin typeface="Times New Roman"/>
                <a:ea typeface="Times New Roman"/>
                <a:cs typeface="Times New Roman"/>
                <a:sym typeface="Times New Roman"/>
              </a:rPr>
              <a:t>Esra Nur ÇAKICI</a:t>
            </a:r>
            <a:br>
              <a:rPr lang="tr">
                <a:latin typeface="Times New Roman"/>
                <a:ea typeface="Times New Roman"/>
                <a:cs typeface="Times New Roman"/>
                <a:sym typeface="Times New Roman"/>
              </a:rPr>
            </a:br>
            <a:r>
              <a:rPr lang="tr">
                <a:latin typeface="Times New Roman"/>
                <a:ea typeface="Times New Roman"/>
                <a:cs typeface="Times New Roman"/>
                <a:sym typeface="Times New Roman"/>
              </a:rPr>
              <a:t>H.Yavuz ERZURUMLU</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tr">
                <a:latin typeface="Times New Roman"/>
                <a:ea typeface="Times New Roman"/>
                <a:cs typeface="Times New Roman"/>
                <a:sym typeface="Times New Roman"/>
              </a:rPr>
              <a:t>An Example</a:t>
            </a:r>
            <a:endParaRPr>
              <a:latin typeface="Times New Roman"/>
              <a:ea typeface="Times New Roman"/>
              <a:cs typeface="Times New Roman"/>
              <a:sym typeface="Times New Roman"/>
            </a:endParaRPr>
          </a:p>
        </p:txBody>
      </p:sp>
      <p:sp>
        <p:nvSpPr>
          <p:cNvPr id="115" name="Shape 1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16" name="Shape 116"/>
          <p:cNvPicPr preferRelativeResize="0"/>
          <p:nvPr/>
        </p:nvPicPr>
        <p:blipFill>
          <a:blip r:embed="rId3">
            <a:alphaModFix/>
          </a:blip>
          <a:stretch>
            <a:fillRect/>
          </a:stretch>
        </p:blipFill>
        <p:spPr>
          <a:xfrm>
            <a:off x="406150" y="1265988"/>
            <a:ext cx="3848100" cy="1190625"/>
          </a:xfrm>
          <a:prstGeom prst="rect">
            <a:avLst/>
          </a:prstGeom>
          <a:noFill/>
          <a:ln>
            <a:noFill/>
          </a:ln>
        </p:spPr>
      </p:pic>
      <p:pic>
        <p:nvPicPr>
          <p:cNvPr id="117" name="Shape 117"/>
          <p:cNvPicPr preferRelativeResize="0"/>
          <p:nvPr/>
        </p:nvPicPr>
        <p:blipFill>
          <a:blip r:embed="rId4">
            <a:alphaModFix/>
          </a:blip>
          <a:stretch>
            <a:fillRect/>
          </a:stretch>
        </p:blipFill>
        <p:spPr>
          <a:xfrm>
            <a:off x="950175" y="2746350"/>
            <a:ext cx="2362200" cy="1085850"/>
          </a:xfrm>
          <a:prstGeom prst="rect">
            <a:avLst/>
          </a:prstGeom>
          <a:noFill/>
          <a:ln>
            <a:noFill/>
          </a:ln>
        </p:spPr>
      </p:pic>
      <p:pic>
        <p:nvPicPr>
          <p:cNvPr id="118" name="Shape 118"/>
          <p:cNvPicPr preferRelativeResize="0"/>
          <p:nvPr/>
        </p:nvPicPr>
        <p:blipFill>
          <a:blip r:embed="rId5">
            <a:alphaModFix/>
          </a:blip>
          <a:stretch>
            <a:fillRect/>
          </a:stretch>
        </p:blipFill>
        <p:spPr>
          <a:xfrm>
            <a:off x="5122201" y="1212701"/>
            <a:ext cx="3295950" cy="3295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tr">
                <a:latin typeface="Times New Roman"/>
                <a:ea typeface="Times New Roman"/>
                <a:cs typeface="Times New Roman"/>
                <a:sym typeface="Times New Roman"/>
              </a:rPr>
              <a:t>An Example</a:t>
            </a:r>
            <a:endParaRPr>
              <a:latin typeface="Times New Roman"/>
              <a:ea typeface="Times New Roman"/>
              <a:cs typeface="Times New Roman"/>
              <a:sym typeface="Times New Roman"/>
            </a:endParaRPr>
          </a:p>
          <a:p>
            <a:pPr indent="0" lvl="0" marL="0">
              <a:spcBef>
                <a:spcPts val="0"/>
              </a:spcBef>
              <a:spcAft>
                <a:spcPts val="0"/>
              </a:spcAft>
              <a:buNone/>
            </a:pPr>
            <a:r>
              <a:t/>
            </a:r>
            <a:endParaRPr/>
          </a:p>
        </p:txBody>
      </p:sp>
      <p:sp>
        <p:nvSpPr>
          <p:cNvPr id="124" name="Shape 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25" name="Shape 125"/>
          <p:cNvPicPr preferRelativeResize="0"/>
          <p:nvPr/>
        </p:nvPicPr>
        <p:blipFill>
          <a:blip r:embed="rId3">
            <a:alphaModFix/>
          </a:blip>
          <a:stretch>
            <a:fillRect/>
          </a:stretch>
        </p:blipFill>
        <p:spPr>
          <a:xfrm>
            <a:off x="404950" y="1224925"/>
            <a:ext cx="4646201" cy="3170350"/>
          </a:xfrm>
          <a:prstGeom prst="rect">
            <a:avLst/>
          </a:prstGeom>
          <a:noFill/>
          <a:ln>
            <a:noFill/>
          </a:ln>
        </p:spPr>
      </p:pic>
      <p:pic>
        <p:nvPicPr>
          <p:cNvPr id="126" name="Shape 126"/>
          <p:cNvPicPr preferRelativeResize="0"/>
          <p:nvPr/>
        </p:nvPicPr>
        <p:blipFill>
          <a:blip r:embed="rId4">
            <a:alphaModFix/>
          </a:blip>
          <a:stretch>
            <a:fillRect/>
          </a:stretch>
        </p:blipFill>
        <p:spPr>
          <a:xfrm>
            <a:off x="5051150" y="1873050"/>
            <a:ext cx="3577250" cy="2275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spcBef>
                <a:spcPts val="0"/>
              </a:spcBef>
              <a:spcAft>
                <a:spcPts val="0"/>
              </a:spcAft>
              <a:buNone/>
            </a:pPr>
            <a:r>
              <a:t/>
            </a:r>
            <a:endParaRPr/>
          </a:p>
        </p:txBody>
      </p:sp>
      <p:sp>
        <p:nvSpPr>
          <p:cNvPr id="132" name="Shape 132"/>
          <p:cNvSpPr txBox="1"/>
          <p:nvPr>
            <p:ph idx="1" type="body"/>
          </p:nvPr>
        </p:nvSpPr>
        <p:spPr>
          <a:xfrm>
            <a:off x="311700" y="680400"/>
            <a:ext cx="8520600" cy="3888600"/>
          </a:xfrm>
          <a:prstGeom prst="rect">
            <a:avLst/>
          </a:prstGeom>
        </p:spPr>
        <p:txBody>
          <a:bodyPr anchorCtr="0" anchor="t" bIns="91425" lIns="91425" spcFirstLastPara="1" rIns="91425" wrap="square" tIns="91425">
            <a:noAutofit/>
          </a:bodyPr>
          <a:lstStyle/>
          <a:p>
            <a:pPr indent="457200" lvl="0" marL="0" rtl="0">
              <a:lnSpc>
                <a:spcPct val="100000"/>
              </a:lnSpc>
              <a:spcBef>
                <a:spcPts val="0"/>
              </a:spcBef>
              <a:spcAft>
                <a:spcPts val="0"/>
              </a:spcAft>
              <a:buClr>
                <a:schemeClr val="dk1"/>
              </a:buClr>
              <a:buSzPts val="1100"/>
              <a:buFont typeface="Arial"/>
              <a:buNone/>
            </a:pPr>
            <a:r>
              <a:rPr lang="tr">
                <a:solidFill>
                  <a:schemeClr val="dk1"/>
                </a:solidFill>
                <a:latin typeface="Times New Roman"/>
                <a:ea typeface="Times New Roman"/>
                <a:cs typeface="Times New Roman"/>
                <a:sym typeface="Times New Roman"/>
              </a:rPr>
              <a:t>f ’(x0)=0, f ’’(x0)&gt;0 than x0 is minimum of function.</a:t>
            </a:r>
            <a:endParaRPr>
              <a:solidFill>
                <a:schemeClr val="dk1"/>
              </a:solidFill>
              <a:latin typeface="Times New Roman"/>
              <a:ea typeface="Times New Roman"/>
              <a:cs typeface="Times New Roman"/>
              <a:sym typeface="Times New Roman"/>
            </a:endParaRPr>
          </a:p>
          <a:p>
            <a:pPr indent="457200" lvl="0" marL="0" rtl="0">
              <a:lnSpc>
                <a:spcPct val="100000"/>
              </a:lnSpc>
              <a:spcBef>
                <a:spcPts val="0"/>
              </a:spcBef>
              <a:spcAft>
                <a:spcPts val="0"/>
              </a:spcAft>
              <a:buClr>
                <a:schemeClr val="dk1"/>
              </a:buClr>
              <a:buSzPts val="1100"/>
              <a:buFont typeface="Arial"/>
              <a:buNone/>
            </a:pPr>
            <a:r>
              <a:rPr lang="tr">
                <a:solidFill>
                  <a:schemeClr val="dk1"/>
                </a:solidFill>
                <a:latin typeface="Times New Roman"/>
                <a:ea typeface="Times New Roman"/>
                <a:cs typeface="Times New Roman"/>
                <a:sym typeface="Times New Roman"/>
              </a:rPr>
              <a:t>f ’(x0)=0, f ’’(x0)&lt;0 than x0 is maximum of function.</a:t>
            </a:r>
            <a:endParaRPr>
              <a:solidFill>
                <a:schemeClr val="dk1"/>
              </a:solidFill>
              <a:latin typeface="Times New Roman"/>
              <a:ea typeface="Times New Roman"/>
              <a:cs typeface="Times New Roman"/>
              <a:sym typeface="Times New Roman"/>
            </a:endParaRPr>
          </a:p>
          <a:p>
            <a:pPr indent="457200" lvl="0" marL="0" rtl="0">
              <a:lnSpc>
                <a:spcPct val="100000"/>
              </a:lnSpc>
              <a:spcBef>
                <a:spcPts val="0"/>
              </a:spcBef>
              <a:spcAft>
                <a:spcPts val="0"/>
              </a:spcAft>
              <a:buClr>
                <a:schemeClr val="dk1"/>
              </a:buClr>
              <a:buSzPts val="1100"/>
              <a:buFont typeface="Arial"/>
              <a:buNone/>
            </a:pPr>
            <a:r>
              <a:rPr lang="tr">
                <a:solidFill>
                  <a:schemeClr val="dk1"/>
                </a:solidFill>
                <a:latin typeface="Times New Roman"/>
                <a:ea typeface="Times New Roman"/>
                <a:cs typeface="Times New Roman"/>
                <a:sym typeface="Times New Roman"/>
              </a:rPr>
              <a:t>f ’(x0)=0, f ’’(x0)&lt;0 than x0 is try other methods.</a:t>
            </a:r>
            <a:endParaRPr>
              <a:solidFill>
                <a:schemeClr val="dk1"/>
              </a:solidFill>
              <a:latin typeface="Times New Roman"/>
              <a:ea typeface="Times New Roman"/>
              <a:cs typeface="Times New Roman"/>
              <a:sym typeface="Times New Roman"/>
            </a:endParaRPr>
          </a:p>
          <a:p>
            <a:pPr indent="0" lvl="0" marL="0" rtl="0">
              <a:spcBef>
                <a:spcPts val="0"/>
              </a:spcBef>
              <a:spcAft>
                <a:spcPts val="1600"/>
              </a:spcAft>
              <a:buNone/>
            </a:pPr>
            <a:r>
              <a:t/>
            </a:r>
            <a:endParaRPr>
              <a:solidFill>
                <a:schemeClr val="dk1"/>
              </a:solidFill>
              <a:latin typeface="Times New Roman"/>
              <a:ea typeface="Times New Roman"/>
              <a:cs typeface="Times New Roman"/>
              <a:sym typeface="Times New Roman"/>
            </a:endParaRPr>
          </a:p>
        </p:txBody>
      </p:sp>
      <p:pic>
        <p:nvPicPr>
          <p:cNvPr id="133" name="Shape 133"/>
          <p:cNvPicPr preferRelativeResize="0"/>
          <p:nvPr/>
        </p:nvPicPr>
        <p:blipFill>
          <a:blip r:embed="rId3">
            <a:alphaModFix/>
          </a:blip>
          <a:stretch>
            <a:fillRect/>
          </a:stretch>
        </p:blipFill>
        <p:spPr>
          <a:xfrm>
            <a:off x="2302388" y="1915800"/>
            <a:ext cx="3324225" cy="2181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303325"/>
            <a:ext cx="8520600" cy="957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sz="1500">
              <a:latin typeface="Times New Roman"/>
              <a:ea typeface="Times New Roman"/>
              <a:cs typeface="Times New Roman"/>
              <a:sym typeface="Times New Roman"/>
            </a:endParaRPr>
          </a:p>
          <a:p>
            <a:pPr indent="0" lvl="0" marL="0">
              <a:spcBef>
                <a:spcPts val="0"/>
              </a:spcBef>
              <a:spcAft>
                <a:spcPts val="0"/>
              </a:spcAft>
              <a:buNone/>
            </a:pPr>
            <a:r>
              <a:rPr b="1" lang="tr" sz="1800">
                <a:latin typeface="Times New Roman"/>
                <a:ea typeface="Times New Roman"/>
                <a:cs typeface="Times New Roman"/>
                <a:sym typeface="Times New Roman"/>
              </a:rPr>
              <a:t>Complexity :</a:t>
            </a:r>
            <a:r>
              <a:rPr lang="tr">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
        <p:nvSpPr>
          <p:cNvPr id="139" name="Shape 139"/>
          <p:cNvSpPr txBox="1"/>
          <p:nvPr>
            <p:ph idx="1" type="body"/>
          </p:nvPr>
        </p:nvSpPr>
        <p:spPr>
          <a:xfrm>
            <a:off x="311700" y="1463400"/>
            <a:ext cx="8520600" cy="31056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lang="tr">
                <a:solidFill>
                  <a:schemeClr val="dk1"/>
                </a:solidFill>
                <a:latin typeface="Times New Roman"/>
                <a:ea typeface="Times New Roman"/>
                <a:cs typeface="Times New Roman"/>
                <a:sym typeface="Times New Roman"/>
              </a:rPr>
              <a:t>Complexity is related with the initial value. It is O(lg(n)) which n is initial value.</a:t>
            </a:r>
            <a:r>
              <a:rPr lang="tr">
                <a:solidFill>
                  <a:schemeClr val="dk1"/>
                </a:solidFill>
              </a:rPr>
              <a:t> </a:t>
            </a:r>
            <a:endParaRPr>
              <a:solidFill>
                <a:schemeClr val="dk1"/>
              </a:solidFill>
            </a:endParaRPr>
          </a:p>
          <a:p>
            <a:pPr indent="0" lvl="0" marL="0">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tr">
                <a:latin typeface="Times New Roman"/>
                <a:ea typeface="Times New Roman"/>
                <a:cs typeface="Times New Roman"/>
                <a:sym typeface="Times New Roman"/>
              </a:rPr>
              <a:t> Multidimensional Unconstrained Optimization</a:t>
            </a:r>
            <a:endParaRPr>
              <a:latin typeface="Times New Roman"/>
              <a:ea typeface="Times New Roman"/>
              <a:cs typeface="Times New Roman"/>
              <a:sym typeface="Times New Roman"/>
            </a:endParaRPr>
          </a:p>
        </p:txBody>
      </p:sp>
      <p:sp>
        <p:nvSpPr>
          <p:cNvPr id="145" name="Shape 1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tr">
                <a:latin typeface="Times New Roman"/>
                <a:ea typeface="Times New Roman"/>
                <a:cs typeface="Times New Roman"/>
                <a:sym typeface="Times New Roman"/>
              </a:rPr>
              <a:t>Extend the Newton’s method for 1-D case to multidimensional case. Given f(X), approximate f(X) by a second order Taylor series at X = Xi : where (X is vector)</a:t>
            </a:r>
            <a:endParaRPr>
              <a:latin typeface="Times New Roman"/>
              <a:ea typeface="Times New Roman"/>
              <a:cs typeface="Times New Roman"/>
              <a:sym typeface="Times New Roman"/>
            </a:endParaRPr>
          </a:p>
          <a:p>
            <a:pPr indent="0" lvl="0" marL="0">
              <a:spcBef>
                <a:spcPts val="1600"/>
              </a:spcBef>
              <a:spcAft>
                <a:spcPts val="1600"/>
              </a:spcAft>
              <a:buNone/>
            </a:pPr>
            <a:r>
              <a:t/>
            </a:r>
            <a:endParaRPr>
              <a:latin typeface="Times New Roman"/>
              <a:ea typeface="Times New Roman"/>
              <a:cs typeface="Times New Roman"/>
              <a:sym typeface="Times New Roman"/>
            </a:endParaRPr>
          </a:p>
        </p:txBody>
      </p:sp>
      <p:pic>
        <p:nvPicPr>
          <p:cNvPr id="146" name="Shape 146"/>
          <p:cNvPicPr preferRelativeResize="0"/>
          <p:nvPr/>
        </p:nvPicPr>
        <p:blipFill>
          <a:blip r:embed="rId3">
            <a:alphaModFix/>
          </a:blip>
          <a:stretch>
            <a:fillRect/>
          </a:stretch>
        </p:blipFill>
        <p:spPr>
          <a:xfrm>
            <a:off x="563975" y="2238375"/>
            <a:ext cx="7048500" cy="666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tr">
                <a:latin typeface="Times New Roman"/>
                <a:ea typeface="Times New Roman"/>
                <a:cs typeface="Times New Roman"/>
                <a:sym typeface="Times New Roman"/>
              </a:rPr>
              <a:t> Multidimensional Unconstrained Optimization</a:t>
            </a:r>
            <a:endParaRPr>
              <a:latin typeface="Times New Roman"/>
              <a:ea typeface="Times New Roman"/>
              <a:cs typeface="Times New Roman"/>
              <a:sym typeface="Times New Roman"/>
            </a:endParaRPr>
          </a:p>
          <a:p>
            <a:pPr indent="0" lvl="0" marL="0">
              <a:spcBef>
                <a:spcPts val="0"/>
              </a:spcBef>
              <a:spcAft>
                <a:spcPts val="0"/>
              </a:spcAft>
              <a:buNone/>
            </a:pPr>
            <a:r>
              <a:t/>
            </a:r>
            <a:endParaRPr/>
          </a:p>
        </p:txBody>
      </p:sp>
      <p:sp>
        <p:nvSpPr>
          <p:cNvPr id="152" name="Shape 1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latin typeface="Times New Roman"/>
              <a:ea typeface="Times New Roman"/>
              <a:cs typeface="Times New Roman"/>
              <a:sym typeface="Times New Roman"/>
            </a:endParaRPr>
          </a:p>
          <a:p>
            <a:pPr indent="0" lvl="0" marL="0">
              <a:spcBef>
                <a:spcPts val="1600"/>
              </a:spcBef>
              <a:spcAft>
                <a:spcPts val="0"/>
              </a:spcAft>
              <a:buNone/>
            </a:pPr>
            <a:r>
              <a:t/>
            </a:r>
            <a:endParaRPr>
              <a:latin typeface="Times New Roman"/>
              <a:ea typeface="Times New Roman"/>
              <a:cs typeface="Times New Roman"/>
              <a:sym typeface="Times New Roman"/>
            </a:endParaRPr>
          </a:p>
          <a:p>
            <a:pPr indent="0" lvl="0" marL="0">
              <a:spcBef>
                <a:spcPts val="1600"/>
              </a:spcBef>
              <a:spcAft>
                <a:spcPts val="0"/>
              </a:spcAft>
              <a:buNone/>
            </a:pPr>
            <a:r>
              <a:t/>
            </a:r>
            <a:endParaRPr>
              <a:latin typeface="Times New Roman"/>
              <a:ea typeface="Times New Roman"/>
              <a:cs typeface="Times New Roman"/>
              <a:sym typeface="Times New Roman"/>
            </a:endParaRPr>
          </a:p>
          <a:p>
            <a:pPr indent="0" lvl="0" marL="0">
              <a:spcBef>
                <a:spcPts val="1600"/>
              </a:spcBef>
              <a:spcAft>
                <a:spcPts val="0"/>
              </a:spcAft>
              <a:buNone/>
            </a:pPr>
            <a:r>
              <a:t/>
            </a:r>
            <a:endParaRPr>
              <a:latin typeface="Times New Roman"/>
              <a:ea typeface="Times New Roman"/>
              <a:cs typeface="Times New Roman"/>
              <a:sym typeface="Times New Roman"/>
            </a:endParaRPr>
          </a:p>
          <a:p>
            <a:pPr indent="0" lvl="0" marL="0">
              <a:spcBef>
                <a:spcPts val="1600"/>
              </a:spcBef>
              <a:spcAft>
                <a:spcPts val="1600"/>
              </a:spcAft>
              <a:buNone/>
            </a:pPr>
            <a:r>
              <a:rPr lang="tr">
                <a:latin typeface="Times New Roman"/>
                <a:ea typeface="Times New Roman"/>
                <a:cs typeface="Times New Roman"/>
                <a:sym typeface="Times New Roman"/>
              </a:rPr>
              <a:t>where H is the Hessian matrix:</a:t>
            </a:r>
            <a:endParaRPr>
              <a:latin typeface="Times New Roman"/>
              <a:ea typeface="Times New Roman"/>
              <a:cs typeface="Times New Roman"/>
              <a:sym typeface="Times New Roman"/>
            </a:endParaRPr>
          </a:p>
        </p:txBody>
      </p:sp>
      <p:pic>
        <p:nvPicPr>
          <p:cNvPr id="153" name="Shape 153"/>
          <p:cNvPicPr preferRelativeResize="0"/>
          <p:nvPr/>
        </p:nvPicPr>
        <p:blipFill>
          <a:blip r:embed="rId3">
            <a:alphaModFix/>
          </a:blip>
          <a:stretch>
            <a:fillRect/>
          </a:stretch>
        </p:blipFill>
        <p:spPr>
          <a:xfrm>
            <a:off x="614263" y="1390650"/>
            <a:ext cx="5591175" cy="1181100"/>
          </a:xfrm>
          <a:prstGeom prst="rect">
            <a:avLst/>
          </a:prstGeom>
          <a:noFill/>
          <a:ln>
            <a:noFill/>
          </a:ln>
        </p:spPr>
      </p:pic>
      <p:pic>
        <p:nvPicPr>
          <p:cNvPr id="154" name="Shape 154"/>
          <p:cNvPicPr preferRelativeResize="0"/>
          <p:nvPr/>
        </p:nvPicPr>
        <p:blipFill>
          <a:blip r:embed="rId4">
            <a:alphaModFix/>
          </a:blip>
          <a:stretch>
            <a:fillRect/>
          </a:stretch>
        </p:blipFill>
        <p:spPr>
          <a:xfrm>
            <a:off x="3328505" y="2571750"/>
            <a:ext cx="3678120" cy="1909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tr">
                <a:latin typeface="Times New Roman"/>
                <a:ea typeface="Times New Roman"/>
                <a:cs typeface="Times New Roman"/>
                <a:sym typeface="Times New Roman"/>
              </a:rPr>
              <a:t> Multidimensional Unconstrained Optimization</a:t>
            </a:r>
            <a:endParaRPr>
              <a:latin typeface="Times New Roman"/>
              <a:ea typeface="Times New Roman"/>
              <a:cs typeface="Times New Roman"/>
              <a:sym typeface="Times New Roman"/>
            </a:endParaRPr>
          </a:p>
          <a:p>
            <a:pPr indent="0" lvl="0" marL="0">
              <a:spcBef>
                <a:spcPts val="0"/>
              </a:spcBef>
              <a:spcAft>
                <a:spcPts val="0"/>
              </a:spcAft>
              <a:buNone/>
            </a:pPr>
            <a:r>
              <a:t/>
            </a:r>
            <a:endParaRPr/>
          </a:p>
        </p:txBody>
      </p:sp>
      <p:sp>
        <p:nvSpPr>
          <p:cNvPr id="160" name="Shape 160"/>
          <p:cNvSpPr txBox="1"/>
          <p:nvPr>
            <p:ph idx="1" type="body"/>
          </p:nvPr>
        </p:nvSpPr>
        <p:spPr>
          <a:xfrm>
            <a:off x="311700" y="1152475"/>
            <a:ext cx="8520600" cy="3784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latin typeface="Times New Roman"/>
              <a:ea typeface="Times New Roman"/>
              <a:cs typeface="Times New Roman"/>
              <a:sym typeface="Times New Roman"/>
            </a:endParaRPr>
          </a:p>
          <a:p>
            <a:pPr indent="0" lvl="0" marL="0">
              <a:spcBef>
                <a:spcPts val="1600"/>
              </a:spcBef>
              <a:spcAft>
                <a:spcPts val="0"/>
              </a:spcAft>
              <a:buNone/>
            </a:pPr>
            <a:r>
              <a:t/>
            </a:r>
            <a:endParaRPr>
              <a:latin typeface="Times New Roman"/>
              <a:ea typeface="Times New Roman"/>
              <a:cs typeface="Times New Roman"/>
              <a:sym typeface="Times New Roman"/>
            </a:endParaRPr>
          </a:p>
          <a:p>
            <a:pPr indent="0" lvl="0" marL="0">
              <a:spcBef>
                <a:spcPts val="1600"/>
              </a:spcBef>
              <a:spcAft>
                <a:spcPts val="0"/>
              </a:spcAft>
              <a:buNone/>
            </a:pPr>
            <a:r>
              <a:rPr lang="tr">
                <a:latin typeface="Times New Roman"/>
                <a:ea typeface="Times New Roman"/>
                <a:cs typeface="Times New Roman"/>
                <a:sym typeface="Times New Roman"/>
              </a:rPr>
              <a:t>Stop-Criteria :</a:t>
            </a:r>
            <a:br>
              <a:rPr lang="tr">
                <a:latin typeface="Times New Roman"/>
                <a:ea typeface="Times New Roman"/>
                <a:cs typeface="Times New Roman"/>
                <a:sym typeface="Times New Roman"/>
              </a:rPr>
            </a:br>
            <a:r>
              <a:rPr lang="tr">
                <a:latin typeface="Times New Roman"/>
                <a:ea typeface="Times New Roman"/>
                <a:cs typeface="Times New Roman"/>
                <a:sym typeface="Times New Roman"/>
              </a:rPr>
              <a:t>Difference between two vectors</a:t>
            </a:r>
            <a:br>
              <a:rPr lang="tr">
                <a:latin typeface="Times New Roman"/>
                <a:ea typeface="Times New Roman"/>
                <a:cs typeface="Times New Roman"/>
                <a:sym typeface="Times New Roman"/>
              </a:rPr>
            </a:br>
            <a:r>
              <a:rPr lang="tr">
                <a:latin typeface="Times New Roman"/>
                <a:ea typeface="Times New Roman"/>
                <a:cs typeface="Times New Roman"/>
                <a:sym typeface="Times New Roman"/>
              </a:rPr>
              <a:t> x</a:t>
            </a:r>
            <a:r>
              <a:rPr baseline="30000" lang="tr">
                <a:latin typeface="Times New Roman"/>
                <a:ea typeface="Times New Roman"/>
                <a:cs typeface="Times New Roman"/>
                <a:sym typeface="Times New Roman"/>
              </a:rPr>
              <a:t>k+1</a:t>
            </a:r>
            <a:r>
              <a:rPr lang="tr">
                <a:latin typeface="Times New Roman"/>
                <a:ea typeface="Times New Roman"/>
                <a:cs typeface="Times New Roman"/>
                <a:sym typeface="Times New Roman"/>
              </a:rPr>
              <a:t> - x</a:t>
            </a:r>
            <a:r>
              <a:rPr baseline="30000" lang="tr">
                <a:latin typeface="Times New Roman"/>
                <a:ea typeface="Times New Roman"/>
                <a:cs typeface="Times New Roman"/>
                <a:sym typeface="Times New Roman"/>
              </a:rPr>
              <a:t>k</a:t>
            </a:r>
            <a:r>
              <a:rPr lang="tr">
                <a:latin typeface="Times New Roman"/>
                <a:ea typeface="Times New Roman"/>
                <a:cs typeface="Times New Roman"/>
                <a:sym typeface="Times New Roman"/>
              </a:rPr>
              <a:t> &lt; epsilon -  very close to zero.</a:t>
            </a:r>
            <a:endParaRPr>
              <a:latin typeface="Times New Roman"/>
              <a:ea typeface="Times New Roman"/>
              <a:cs typeface="Times New Roman"/>
              <a:sym typeface="Times New Roman"/>
            </a:endParaRPr>
          </a:p>
          <a:p>
            <a:pPr indent="0" lvl="0" marL="0">
              <a:spcBef>
                <a:spcPts val="1600"/>
              </a:spcBef>
              <a:spcAft>
                <a:spcPts val="0"/>
              </a:spcAft>
              <a:buNone/>
            </a:pPr>
            <a:br>
              <a:rPr lang="tr">
                <a:latin typeface="Times New Roman"/>
                <a:ea typeface="Times New Roman"/>
                <a:cs typeface="Times New Roman"/>
                <a:sym typeface="Times New Roman"/>
              </a:rPr>
            </a:br>
            <a:r>
              <a:rPr lang="tr">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a:spcBef>
                <a:spcPts val="1600"/>
              </a:spcBef>
              <a:spcAft>
                <a:spcPts val="1600"/>
              </a:spcAft>
              <a:buNone/>
            </a:pPr>
            <a:r>
              <a:rPr baseline="30000" lang="tr">
                <a:latin typeface="Times New Roman"/>
                <a:ea typeface="Times New Roman"/>
                <a:cs typeface="Times New Roman"/>
                <a:sym typeface="Times New Roman"/>
              </a:rPr>
              <a:t>   </a:t>
            </a:r>
            <a:endParaRPr baseline="30000">
              <a:latin typeface="Times New Roman"/>
              <a:ea typeface="Times New Roman"/>
              <a:cs typeface="Times New Roman"/>
              <a:sym typeface="Times New Roman"/>
            </a:endParaRPr>
          </a:p>
        </p:txBody>
      </p:sp>
      <p:pic>
        <p:nvPicPr>
          <p:cNvPr id="161" name="Shape 161"/>
          <p:cNvPicPr preferRelativeResize="0"/>
          <p:nvPr/>
        </p:nvPicPr>
        <p:blipFill>
          <a:blip r:embed="rId3">
            <a:alphaModFix/>
          </a:blip>
          <a:stretch>
            <a:fillRect/>
          </a:stretch>
        </p:blipFill>
        <p:spPr>
          <a:xfrm>
            <a:off x="4080850" y="1152475"/>
            <a:ext cx="4922125" cy="3666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tr">
                <a:latin typeface="Times New Roman"/>
                <a:ea typeface="Times New Roman"/>
                <a:cs typeface="Times New Roman"/>
                <a:sym typeface="Times New Roman"/>
              </a:rPr>
              <a:t>Pitfalls and Improvings</a:t>
            </a:r>
            <a:endParaRPr>
              <a:latin typeface="Times New Roman"/>
              <a:ea typeface="Times New Roman"/>
              <a:cs typeface="Times New Roman"/>
              <a:sym typeface="Times New Roman"/>
            </a:endParaRPr>
          </a:p>
        </p:txBody>
      </p:sp>
      <p:sp>
        <p:nvSpPr>
          <p:cNvPr id="167" name="Shape 167"/>
          <p:cNvSpPr txBox="1"/>
          <p:nvPr>
            <p:ph idx="1" type="body"/>
          </p:nvPr>
        </p:nvSpPr>
        <p:spPr>
          <a:xfrm>
            <a:off x="391125" y="1130325"/>
            <a:ext cx="8721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latin typeface="Times New Roman"/>
              <a:ea typeface="Times New Roman"/>
              <a:cs typeface="Times New Roman"/>
              <a:sym typeface="Times New Roman"/>
            </a:endParaRPr>
          </a:p>
          <a:p>
            <a:pPr indent="0" lvl="0" marL="0">
              <a:spcBef>
                <a:spcPts val="1600"/>
              </a:spcBef>
              <a:spcAft>
                <a:spcPts val="0"/>
              </a:spcAft>
              <a:buNone/>
            </a:pPr>
            <a:r>
              <a:rPr lang="tr">
                <a:latin typeface="Times New Roman"/>
                <a:ea typeface="Times New Roman"/>
                <a:cs typeface="Times New Roman"/>
                <a:sym typeface="Times New Roman"/>
              </a:rPr>
              <a:t>We must calculate inverse of H for every iteration</a:t>
            </a:r>
            <a:r>
              <a:rPr lang="tr">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a:spcBef>
                <a:spcPts val="1600"/>
              </a:spcBef>
              <a:spcAft>
                <a:spcPts val="0"/>
              </a:spcAft>
              <a:buNone/>
            </a:pPr>
            <a:r>
              <a:rPr lang="tr">
                <a:latin typeface="Times New Roman"/>
                <a:ea typeface="Times New Roman"/>
                <a:cs typeface="Times New Roman"/>
                <a:sym typeface="Times New Roman"/>
              </a:rPr>
              <a:t>It requires both first and second partial derivatives, which may not be practical to obtain .</a:t>
            </a:r>
            <a:endParaRPr>
              <a:latin typeface="Times New Roman"/>
              <a:ea typeface="Times New Roman"/>
              <a:cs typeface="Times New Roman"/>
              <a:sym typeface="Times New Roman"/>
            </a:endParaRPr>
          </a:p>
          <a:p>
            <a:pPr indent="0" lvl="0" marL="0">
              <a:spcBef>
                <a:spcPts val="1600"/>
              </a:spcBef>
              <a:spcAft>
                <a:spcPts val="0"/>
              </a:spcAft>
              <a:buNone/>
            </a:pPr>
            <a:r>
              <a:rPr lang="tr">
                <a:latin typeface="Times New Roman"/>
                <a:ea typeface="Times New Roman"/>
                <a:cs typeface="Times New Roman"/>
                <a:sym typeface="Times New Roman"/>
              </a:rPr>
              <a:t>Using a step size of unity, the method may not converge.</a:t>
            </a:r>
            <a:endParaRPr>
              <a:latin typeface="Times New Roman"/>
              <a:ea typeface="Times New Roman"/>
              <a:cs typeface="Times New Roman"/>
              <a:sym typeface="Times New Roman"/>
            </a:endParaRPr>
          </a:p>
          <a:p>
            <a:pPr indent="0" lvl="0" marL="0">
              <a:spcBef>
                <a:spcPts val="1600"/>
              </a:spcBef>
              <a:spcAft>
                <a:spcPts val="1600"/>
              </a:spcAft>
              <a:buNone/>
            </a:pPr>
            <a:r>
              <a:rPr lang="tr">
                <a:latin typeface="Times New Roman"/>
                <a:ea typeface="Times New Roman"/>
                <a:cs typeface="Times New Roman"/>
                <a:sym typeface="Times New Roman"/>
              </a:rPr>
              <a:t>We can use Quasi - Newton Method for to avoid calculating inverse of H.</a:t>
            </a:r>
            <a:endParaRPr>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tr">
                <a:latin typeface="Times New Roman"/>
                <a:ea typeface="Times New Roman"/>
                <a:cs typeface="Times New Roman"/>
                <a:sym typeface="Times New Roman"/>
              </a:rPr>
              <a:t>Quasi - Newton Method</a:t>
            </a:r>
            <a:endParaRPr>
              <a:latin typeface="Times New Roman"/>
              <a:ea typeface="Times New Roman"/>
              <a:cs typeface="Times New Roman"/>
              <a:sym typeface="Times New Roman"/>
            </a:endParaRPr>
          </a:p>
        </p:txBody>
      </p:sp>
      <p:sp>
        <p:nvSpPr>
          <p:cNvPr id="173" name="Shape 1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tr">
                <a:latin typeface="Times New Roman"/>
                <a:ea typeface="Times New Roman"/>
                <a:cs typeface="Times New Roman"/>
                <a:sym typeface="Times New Roman"/>
              </a:rPr>
              <a:t>Quasi-Newton, or variable metric, methods seek to estimate the direct path to the optimum in a manner similar to Newton’s method. However, notice that the Hessian matrix is composed of the second derivatives of f that vary from step to step. Quasi-Newton methods attempt to avoid these difficulties by approximating H with another matrix A using only first partial derivatives of f. The approach involves starting with an initial approximation of H−1 and updating and improving it with each iteration. The methods are called quasi-Newton because we do not use the true Hessian, rather an approximation. Further readings : DFP,BFGS </a:t>
            </a:r>
            <a:endParaRPr>
              <a:latin typeface="Times New Roman"/>
              <a:ea typeface="Times New Roman"/>
              <a:cs typeface="Times New Roman"/>
              <a:sym typeface="Times New Roman"/>
            </a:endParaRPr>
          </a:p>
          <a:p>
            <a:pPr indent="0" lvl="0" marL="0">
              <a:spcBef>
                <a:spcPts val="1600"/>
              </a:spcBef>
              <a:spcAft>
                <a:spcPts val="1600"/>
              </a:spcAft>
              <a:buNone/>
            </a:pPr>
            <a:r>
              <a:rPr lang="tr">
                <a:latin typeface="Times New Roman"/>
                <a:ea typeface="Times New Roman"/>
                <a:cs typeface="Times New Roman"/>
                <a:sym typeface="Times New Roman"/>
              </a:rPr>
              <a:t>DFP -&gt; Davidon-Fletcher-Powell</a:t>
            </a:r>
            <a:br>
              <a:rPr lang="tr">
                <a:latin typeface="Times New Roman"/>
                <a:ea typeface="Times New Roman"/>
                <a:cs typeface="Times New Roman"/>
                <a:sym typeface="Times New Roman"/>
              </a:rPr>
            </a:br>
            <a:r>
              <a:rPr lang="tr">
                <a:latin typeface="Times New Roman"/>
                <a:ea typeface="Times New Roman"/>
                <a:cs typeface="Times New Roman"/>
                <a:sym typeface="Times New Roman"/>
              </a:rPr>
              <a:t>BFGS -&gt; Broyden-Fletcher-Goldfarb-Shanno</a:t>
            </a:r>
            <a:endParaRPr>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tr" sz="1800">
                <a:latin typeface="Times New Roman"/>
                <a:ea typeface="Times New Roman"/>
                <a:cs typeface="Times New Roman"/>
                <a:sym typeface="Times New Roman"/>
              </a:rPr>
              <a:t>Comparison Newton’s Method to Quasi- Newton</a:t>
            </a:r>
            <a:endParaRPr b="1" sz="1800">
              <a:latin typeface="Times New Roman"/>
              <a:ea typeface="Times New Roman"/>
              <a:cs typeface="Times New Roman"/>
              <a:sym typeface="Times New Roman"/>
            </a:endParaRPr>
          </a:p>
        </p:txBody>
      </p:sp>
      <p:graphicFrame>
        <p:nvGraphicFramePr>
          <p:cNvPr id="179" name="Shape 179"/>
          <p:cNvGraphicFramePr/>
          <p:nvPr/>
        </p:nvGraphicFramePr>
        <p:xfrm>
          <a:off x="952500" y="1238250"/>
          <a:ext cx="3000000" cy="3000000"/>
        </p:xfrm>
        <a:graphic>
          <a:graphicData uri="http://schemas.openxmlformats.org/drawingml/2006/table">
            <a:tbl>
              <a:tblPr>
                <a:noFill/>
                <a:tableStyleId>{80648B84-5ED9-4B3C-8E12-69EE2AF0CA1F}</a:tableStyleId>
              </a:tblPr>
              <a:tblGrid>
                <a:gridCol w="3619500"/>
                <a:gridCol w="3619500"/>
              </a:tblGrid>
              <a:tr h="381000">
                <a:tc>
                  <a:txBody>
                    <a:bodyPr>
                      <a:noAutofit/>
                    </a:bodyPr>
                    <a:lstStyle/>
                    <a:p>
                      <a:pPr indent="0" lvl="0" marL="0">
                        <a:spcBef>
                          <a:spcPts val="0"/>
                        </a:spcBef>
                        <a:spcAft>
                          <a:spcPts val="0"/>
                        </a:spcAft>
                        <a:buNone/>
                      </a:pPr>
                      <a:r>
                        <a:rPr b="1" lang="tr">
                          <a:latin typeface="Times New Roman"/>
                          <a:ea typeface="Times New Roman"/>
                          <a:cs typeface="Times New Roman"/>
                          <a:sym typeface="Times New Roman"/>
                        </a:rPr>
                        <a:t>Newton’s Method</a:t>
                      </a:r>
                      <a:endParaRPr b="1">
                        <a:latin typeface="Times New Roman"/>
                        <a:ea typeface="Times New Roman"/>
                        <a:cs typeface="Times New Roman"/>
                        <a:sym typeface="Times New Roman"/>
                      </a:endParaRPr>
                    </a:p>
                  </a:txBody>
                  <a:tcPr marT="91425" marB="91425" marR="91425" marL="91425"/>
                </a:tc>
                <a:tc>
                  <a:txBody>
                    <a:bodyPr>
                      <a:noAutofit/>
                    </a:bodyPr>
                    <a:lstStyle/>
                    <a:p>
                      <a:pPr indent="0" lvl="0" marL="0">
                        <a:spcBef>
                          <a:spcPts val="0"/>
                        </a:spcBef>
                        <a:spcAft>
                          <a:spcPts val="0"/>
                        </a:spcAft>
                        <a:buNone/>
                      </a:pPr>
                      <a:r>
                        <a:rPr b="1" lang="tr">
                          <a:latin typeface="Times New Roman"/>
                          <a:ea typeface="Times New Roman"/>
                          <a:cs typeface="Times New Roman"/>
                          <a:sym typeface="Times New Roman"/>
                        </a:rPr>
                        <a:t>Quasi-Newton Method</a:t>
                      </a:r>
                      <a:endParaRPr b="1">
                        <a:latin typeface="Times New Roman"/>
                        <a:ea typeface="Times New Roman"/>
                        <a:cs typeface="Times New Roman"/>
                        <a:sym typeface="Times New Roman"/>
                      </a:endParaRPr>
                    </a:p>
                  </a:txBody>
                  <a:tcPr marT="91425" marB="91425" marR="91425" marL="91425"/>
                </a:tc>
              </a:tr>
              <a:tr h="381000">
                <a:tc>
                  <a:txBody>
                    <a:bodyPr>
                      <a:noAutofit/>
                    </a:bodyPr>
                    <a:lstStyle/>
                    <a:p>
                      <a:pPr indent="0" lvl="0" marL="0">
                        <a:spcBef>
                          <a:spcPts val="0"/>
                        </a:spcBef>
                        <a:spcAft>
                          <a:spcPts val="0"/>
                        </a:spcAft>
                        <a:buNone/>
                      </a:pPr>
                      <a:r>
                        <a:rPr lang="tr">
                          <a:latin typeface="Times New Roman"/>
                          <a:ea typeface="Times New Roman"/>
                          <a:cs typeface="Times New Roman"/>
                          <a:sym typeface="Times New Roman"/>
                        </a:rPr>
                        <a:t>Computationally expensive</a:t>
                      </a:r>
                      <a:endParaRPr>
                        <a:latin typeface="Times New Roman"/>
                        <a:ea typeface="Times New Roman"/>
                        <a:cs typeface="Times New Roman"/>
                        <a:sym typeface="Times New Roman"/>
                      </a:endParaRPr>
                    </a:p>
                  </a:txBody>
                  <a:tcPr marT="91425" marB="91425" marR="91425" marL="91425"/>
                </a:tc>
                <a:tc>
                  <a:txBody>
                    <a:bodyPr>
                      <a:noAutofit/>
                    </a:bodyPr>
                    <a:lstStyle/>
                    <a:p>
                      <a:pPr indent="0" lvl="0" marL="0">
                        <a:spcBef>
                          <a:spcPts val="0"/>
                        </a:spcBef>
                        <a:spcAft>
                          <a:spcPts val="0"/>
                        </a:spcAft>
                        <a:buNone/>
                      </a:pPr>
                      <a:r>
                        <a:rPr lang="tr">
                          <a:latin typeface="Times New Roman"/>
                          <a:ea typeface="Times New Roman"/>
                          <a:cs typeface="Times New Roman"/>
                          <a:sym typeface="Times New Roman"/>
                        </a:rPr>
                        <a:t>Computationally cheap</a:t>
                      </a:r>
                      <a:endParaRPr>
                        <a:latin typeface="Times New Roman"/>
                        <a:ea typeface="Times New Roman"/>
                        <a:cs typeface="Times New Roman"/>
                        <a:sym typeface="Times New Roman"/>
                      </a:endParaRPr>
                    </a:p>
                  </a:txBody>
                  <a:tcPr marT="91425" marB="91425" marR="91425" marL="91425"/>
                </a:tc>
              </a:tr>
              <a:tr h="381000">
                <a:tc>
                  <a:txBody>
                    <a:bodyPr>
                      <a:noAutofit/>
                    </a:bodyPr>
                    <a:lstStyle/>
                    <a:p>
                      <a:pPr indent="0" lvl="0" marL="0">
                        <a:spcBef>
                          <a:spcPts val="0"/>
                        </a:spcBef>
                        <a:spcAft>
                          <a:spcPts val="0"/>
                        </a:spcAft>
                        <a:buNone/>
                      </a:pPr>
                      <a:r>
                        <a:rPr lang="tr">
                          <a:latin typeface="Times New Roman"/>
                          <a:ea typeface="Times New Roman"/>
                          <a:cs typeface="Times New Roman"/>
                          <a:sym typeface="Times New Roman"/>
                        </a:rPr>
                        <a:t>Slow computation</a:t>
                      </a:r>
                      <a:endParaRPr>
                        <a:latin typeface="Times New Roman"/>
                        <a:ea typeface="Times New Roman"/>
                        <a:cs typeface="Times New Roman"/>
                        <a:sym typeface="Times New Roman"/>
                      </a:endParaRPr>
                    </a:p>
                  </a:txBody>
                  <a:tcPr marT="91425" marB="91425" marR="91425" marL="91425"/>
                </a:tc>
                <a:tc>
                  <a:txBody>
                    <a:bodyPr>
                      <a:noAutofit/>
                    </a:bodyPr>
                    <a:lstStyle/>
                    <a:p>
                      <a:pPr indent="0" lvl="0" marL="0">
                        <a:spcBef>
                          <a:spcPts val="0"/>
                        </a:spcBef>
                        <a:spcAft>
                          <a:spcPts val="0"/>
                        </a:spcAft>
                        <a:buNone/>
                      </a:pPr>
                      <a:r>
                        <a:rPr lang="tr">
                          <a:latin typeface="Times New Roman"/>
                          <a:ea typeface="Times New Roman"/>
                          <a:cs typeface="Times New Roman"/>
                          <a:sym typeface="Times New Roman"/>
                        </a:rPr>
                        <a:t>Fast(er) computation</a:t>
                      </a:r>
                      <a:endParaRPr>
                        <a:latin typeface="Times New Roman"/>
                        <a:ea typeface="Times New Roman"/>
                        <a:cs typeface="Times New Roman"/>
                        <a:sym typeface="Times New Roman"/>
                      </a:endParaRPr>
                    </a:p>
                  </a:txBody>
                  <a:tcPr marT="91425" marB="91425" marR="91425" marL="91425"/>
                </a:tc>
              </a:tr>
              <a:tr h="381000">
                <a:tc>
                  <a:txBody>
                    <a:bodyPr>
                      <a:noAutofit/>
                    </a:bodyPr>
                    <a:lstStyle/>
                    <a:p>
                      <a:pPr indent="0" lvl="0" marL="0">
                        <a:spcBef>
                          <a:spcPts val="0"/>
                        </a:spcBef>
                        <a:spcAft>
                          <a:spcPts val="0"/>
                        </a:spcAft>
                        <a:buNone/>
                      </a:pPr>
                      <a:r>
                        <a:rPr lang="tr">
                          <a:latin typeface="Times New Roman"/>
                          <a:ea typeface="Times New Roman"/>
                          <a:cs typeface="Times New Roman"/>
                          <a:sym typeface="Times New Roman"/>
                        </a:rPr>
                        <a:t>Need to iteratively calculate second derivative </a:t>
                      </a:r>
                      <a:endParaRPr>
                        <a:latin typeface="Times New Roman"/>
                        <a:ea typeface="Times New Roman"/>
                        <a:cs typeface="Times New Roman"/>
                        <a:sym typeface="Times New Roman"/>
                      </a:endParaRPr>
                    </a:p>
                  </a:txBody>
                  <a:tcPr marT="91425" marB="91425" marR="91425" marL="91425"/>
                </a:tc>
                <a:tc>
                  <a:txBody>
                    <a:bodyPr>
                      <a:noAutofit/>
                    </a:bodyPr>
                    <a:lstStyle/>
                    <a:p>
                      <a:pPr indent="0" lvl="0" marL="0">
                        <a:spcBef>
                          <a:spcPts val="0"/>
                        </a:spcBef>
                        <a:spcAft>
                          <a:spcPts val="0"/>
                        </a:spcAft>
                        <a:buNone/>
                      </a:pPr>
                      <a:r>
                        <a:rPr lang="tr">
                          <a:latin typeface="Times New Roman"/>
                          <a:ea typeface="Times New Roman"/>
                          <a:cs typeface="Times New Roman"/>
                          <a:sym typeface="Times New Roman"/>
                        </a:rPr>
                        <a:t>No need for second derivative</a:t>
                      </a:r>
                      <a:endParaRPr>
                        <a:latin typeface="Times New Roman"/>
                        <a:ea typeface="Times New Roman"/>
                        <a:cs typeface="Times New Roman"/>
                        <a:sym typeface="Times New Roman"/>
                      </a:endParaRPr>
                    </a:p>
                  </a:txBody>
                  <a:tcPr marT="91425" marB="91425" marR="91425" marL="91425"/>
                </a:tc>
              </a:tr>
              <a:tr h="381000">
                <a:tc>
                  <a:txBody>
                    <a:bodyPr>
                      <a:noAutofit/>
                    </a:bodyPr>
                    <a:lstStyle/>
                    <a:p>
                      <a:pPr indent="0" lvl="0" marL="0">
                        <a:spcBef>
                          <a:spcPts val="0"/>
                        </a:spcBef>
                        <a:spcAft>
                          <a:spcPts val="0"/>
                        </a:spcAft>
                        <a:buNone/>
                      </a:pPr>
                      <a:r>
                        <a:rPr lang="tr">
                          <a:latin typeface="Times New Roman"/>
                          <a:ea typeface="Times New Roman"/>
                          <a:cs typeface="Times New Roman"/>
                          <a:sym typeface="Times New Roman"/>
                        </a:rPr>
                        <a:t>Need to iteratively solve linear system of equations </a:t>
                      </a:r>
                      <a:endParaRPr>
                        <a:latin typeface="Times New Roman"/>
                        <a:ea typeface="Times New Roman"/>
                        <a:cs typeface="Times New Roman"/>
                        <a:sym typeface="Times New Roman"/>
                      </a:endParaRPr>
                    </a:p>
                  </a:txBody>
                  <a:tcPr marT="91425" marB="91425" marR="91425" marL="91425"/>
                </a:tc>
                <a:tc>
                  <a:txBody>
                    <a:bodyPr>
                      <a:noAutofit/>
                    </a:bodyPr>
                    <a:lstStyle/>
                    <a:p>
                      <a:pPr indent="0" lvl="0" marL="0">
                        <a:spcBef>
                          <a:spcPts val="0"/>
                        </a:spcBef>
                        <a:spcAft>
                          <a:spcPts val="0"/>
                        </a:spcAft>
                        <a:buNone/>
                      </a:pPr>
                      <a:r>
                        <a:rPr lang="tr">
                          <a:latin typeface="Times New Roman"/>
                          <a:ea typeface="Times New Roman"/>
                          <a:cs typeface="Times New Roman"/>
                          <a:sym typeface="Times New Roman"/>
                        </a:rPr>
                        <a:t>No need to solve linear system of equations</a:t>
                      </a:r>
                      <a:endParaRPr>
                        <a:latin typeface="Times New Roman"/>
                        <a:ea typeface="Times New Roman"/>
                        <a:cs typeface="Times New Roman"/>
                        <a:sym typeface="Times New Roman"/>
                      </a:endParaRPr>
                    </a:p>
                  </a:txBody>
                  <a:tcPr marT="91425" marB="91425" marR="91425" marL="91425"/>
                </a:tc>
              </a:tr>
              <a:tr h="381000">
                <a:tc>
                  <a:txBody>
                    <a:bodyPr>
                      <a:noAutofit/>
                    </a:bodyPr>
                    <a:lstStyle/>
                    <a:p>
                      <a:pPr indent="0" lvl="0" marL="0">
                        <a:spcBef>
                          <a:spcPts val="0"/>
                        </a:spcBef>
                        <a:spcAft>
                          <a:spcPts val="0"/>
                        </a:spcAft>
                        <a:buNone/>
                      </a:pPr>
                      <a:r>
                        <a:rPr lang="tr">
                          <a:latin typeface="Times New Roman"/>
                          <a:ea typeface="Times New Roman"/>
                          <a:cs typeface="Times New Roman"/>
                          <a:sym typeface="Times New Roman"/>
                        </a:rPr>
                        <a:t>Less convergence steps </a:t>
                      </a:r>
                      <a:endParaRPr>
                        <a:latin typeface="Times New Roman"/>
                        <a:ea typeface="Times New Roman"/>
                        <a:cs typeface="Times New Roman"/>
                        <a:sym typeface="Times New Roman"/>
                      </a:endParaRPr>
                    </a:p>
                  </a:txBody>
                  <a:tcPr marT="91425" marB="91425" marR="91425" marL="91425"/>
                </a:tc>
                <a:tc>
                  <a:txBody>
                    <a:bodyPr>
                      <a:noAutofit/>
                    </a:bodyPr>
                    <a:lstStyle/>
                    <a:p>
                      <a:pPr indent="0" lvl="0" marL="0">
                        <a:spcBef>
                          <a:spcPts val="0"/>
                        </a:spcBef>
                        <a:spcAft>
                          <a:spcPts val="0"/>
                        </a:spcAft>
                        <a:buNone/>
                      </a:pPr>
                      <a:r>
                        <a:rPr lang="tr">
                          <a:latin typeface="Times New Roman"/>
                          <a:ea typeface="Times New Roman"/>
                          <a:cs typeface="Times New Roman"/>
                          <a:sym typeface="Times New Roman"/>
                        </a:rPr>
                        <a:t>More convergence steps</a:t>
                      </a:r>
                      <a:endParaRPr>
                        <a:latin typeface="Times New Roman"/>
                        <a:ea typeface="Times New Roman"/>
                        <a:cs typeface="Times New Roman"/>
                        <a:sym typeface="Times New Roman"/>
                      </a:endParaRPr>
                    </a:p>
                  </a:txBody>
                  <a:tcPr marT="91425" marB="91425" marR="91425" marL="91425"/>
                </a:tc>
              </a:tr>
              <a:tr h="381000">
                <a:tc>
                  <a:txBody>
                    <a:bodyPr>
                      <a:noAutofit/>
                    </a:bodyPr>
                    <a:lstStyle/>
                    <a:p>
                      <a:pPr indent="0" lvl="0" marL="0">
                        <a:spcBef>
                          <a:spcPts val="0"/>
                        </a:spcBef>
                        <a:spcAft>
                          <a:spcPts val="0"/>
                        </a:spcAft>
                        <a:buNone/>
                      </a:pPr>
                      <a:r>
                        <a:rPr lang="tr">
                          <a:latin typeface="Times New Roman"/>
                          <a:ea typeface="Times New Roman"/>
                          <a:cs typeface="Times New Roman"/>
                          <a:sym typeface="Times New Roman"/>
                        </a:rPr>
                        <a:t>More precise convergence path</a:t>
                      </a:r>
                      <a:endParaRPr>
                        <a:latin typeface="Times New Roman"/>
                        <a:ea typeface="Times New Roman"/>
                        <a:cs typeface="Times New Roman"/>
                        <a:sym typeface="Times New Roman"/>
                      </a:endParaRPr>
                    </a:p>
                  </a:txBody>
                  <a:tcPr marT="91425" marB="91425" marR="91425" marL="91425"/>
                </a:tc>
                <a:tc>
                  <a:txBody>
                    <a:bodyPr>
                      <a:noAutofit/>
                    </a:bodyPr>
                    <a:lstStyle/>
                    <a:p>
                      <a:pPr indent="0" lvl="0" marL="0">
                        <a:spcBef>
                          <a:spcPts val="0"/>
                        </a:spcBef>
                        <a:spcAft>
                          <a:spcPts val="0"/>
                        </a:spcAft>
                        <a:buNone/>
                      </a:pPr>
                      <a:r>
                        <a:rPr lang="tr">
                          <a:latin typeface="Times New Roman"/>
                          <a:ea typeface="Times New Roman"/>
                          <a:cs typeface="Times New Roman"/>
                          <a:sym typeface="Times New Roman"/>
                        </a:rPr>
                        <a:t>Less precise convergence path</a:t>
                      </a:r>
                      <a:endParaRPr>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tr">
                <a:latin typeface="Times New Roman"/>
                <a:ea typeface="Times New Roman"/>
                <a:cs typeface="Times New Roman"/>
                <a:sym typeface="Times New Roman"/>
              </a:rPr>
              <a:t>What is Newton-type Method?</a:t>
            </a:r>
            <a:endParaRPr>
              <a:latin typeface="Times New Roman"/>
              <a:ea typeface="Times New Roman"/>
              <a:cs typeface="Times New Roman"/>
              <a:sym typeface="Times New Roman"/>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Times New Roman"/>
              <a:buChar char="●"/>
            </a:pPr>
            <a:r>
              <a:rPr lang="tr">
                <a:latin typeface="Times New Roman"/>
                <a:ea typeface="Times New Roman"/>
                <a:cs typeface="Times New Roman"/>
                <a:sym typeface="Times New Roman"/>
              </a:rPr>
              <a:t>One of the most famous numerical methods.</a:t>
            </a:r>
            <a:endParaRPr>
              <a:latin typeface="Times New Roman"/>
              <a:ea typeface="Times New Roman"/>
              <a:cs typeface="Times New Roman"/>
              <a:sym typeface="Times New Roman"/>
            </a:endParaRPr>
          </a:p>
          <a:p>
            <a:pPr indent="-342900" lvl="0" marL="457200" rtl="0">
              <a:spcBef>
                <a:spcPts val="0"/>
              </a:spcBef>
              <a:spcAft>
                <a:spcPts val="0"/>
              </a:spcAft>
              <a:buSzPts val="1800"/>
              <a:buFont typeface="Times New Roman"/>
              <a:buChar char="●"/>
            </a:pPr>
            <a:r>
              <a:rPr lang="tr">
                <a:latin typeface="Times New Roman"/>
                <a:ea typeface="Times New Roman"/>
                <a:cs typeface="Times New Roman"/>
                <a:sym typeface="Times New Roman"/>
              </a:rPr>
              <a:t>An approach for solving nonlinear equations.</a:t>
            </a:r>
            <a:endParaRPr>
              <a:latin typeface="Times New Roman"/>
              <a:ea typeface="Times New Roman"/>
              <a:cs typeface="Times New Roman"/>
              <a:sym typeface="Times New Roman"/>
            </a:endParaRPr>
          </a:p>
          <a:p>
            <a:pPr indent="-342900" lvl="0" marL="457200" rtl="0">
              <a:spcBef>
                <a:spcPts val="0"/>
              </a:spcBef>
              <a:spcAft>
                <a:spcPts val="0"/>
              </a:spcAft>
              <a:buSzPts val="1800"/>
              <a:buFont typeface="Times New Roman"/>
              <a:buChar char="●"/>
            </a:pPr>
            <a:r>
              <a:rPr lang="tr">
                <a:latin typeface="Times New Roman"/>
                <a:ea typeface="Times New Roman"/>
                <a:cs typeface="Times New Roman"/>
                <a:sym typeface="Times New Roman"/>
              </a:rPr>
              <a:t>An o</a:t>
            </a:r>
            <a:r>
              <a:rPr lang="tr">
                <a:latin typeface="Times New Roman"/>
                <a:ea typeface="Times New Roman"/>
                <a:cs typeface="Times New Roman"/>
                <a:sym typeface="Times New Roman"/>
              </a:rPr>
              <a:t>ptimization method.</a:t>
            </a:r>
            <a:endParaRPr>
              <a:latin typeface="Times New Roman"/>
              <a:ea typeface="Times New Roman"/>
              <a:cs typeface="Times New Roman"/>
              <a:sym typeface="Times New Roman"/>
            </a:endParaRPr>
          </a:p>
          <a:p>
            <a:pPr indent="0" lvl="0" marL="0">
              <a:spcBef>
                <a:spcPts val="1600"/>
              </a:spcBef>
              <a:spcAft>
                <a:spcPts val="0"/>
              </a:spcAft>
              <a:buNone/>
            </a:pPr>
            <a:r>
              <a:rPr b="1" lang="tr">
                <a:latin typeface="Times New Roman"/>
                <a:ea typeface="Times New Roman"/>
                <a:cs typeface="Times New Roman"/>
                <a:sym typeface="Times New Roman"/>
              </a:rPr>
              <a:t>Application areas:</a:t>
            </a:r>
            <a:endParaRPr b="1">
              <a:latin typeface="Times New Roman"/>
              <a:ea typeface="Times New Roman"/>
              <a:cs typeface="Times New Roman"/>
              <a:sym typeface="Times New Roman"/>
            </a:endParaRPr>
          </a:p>
          <a:p>
            <a:pPr indent="0" lvl="0" marL="0" rtl="0">
              <a:spcBef>
                <a:spcPts val="1600"/>
              </a:spcBef>
              <a:spcAft>
                <a:spcPts val="0"/>
              </a:spcAft>
              <a:buNone/>
            </a:pPr>
            <a:r>
              <a:rPr lang="tr">
                <a:latin typeface="Times New Roman"/>
                <a:ea typeface="Times New Roman"/>
                <a:cs typeface="Times New Roman"/>
                <a:sym typeface="Times New Roman"/>
              </a:rPr>
              <a:t>Relevance in machine learning, signal and image processing, computer networks, computer vision, and high dimensional statistics can be used.</a:t>
            </a:r>
            <a:endParaRPr>
              <a:latin typeface="Times New Roman"/>
              <a:ea typeface="Times New Roman"/>
              <a:cs typeface="Times New Roman"/>
              <a:sym typeface="Times New Roman"/>
            </a:endParaRPr>
          </a:p>
          <a:p>
            <a:pPr indent="0" lvl="0" marL="0" rtl="0">
              <a:spcBef>
                <a:spcPts val="1600"/>
              </a:spcBef>
              <a:spcAft>
                <a:spcPts val="1600"/>
              </a:spcAft>
              <a:buNone/>
            </a:pPr>
            <a:br>
              <a:rPr lang="tr"/>
            </a:b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Clr>
                <a:schemeClr val="dk1"/>
              </a:buClr>
              <a:buSzPts val="1100"/>
              <a:buFont typeface="Arial"/>
              <a:buNone/>
            </a:pPr>
            <a:r>
              <a:rPr b="1" lang="tr" sz="1800">
                <a:solidFill>
                  <a:schemeClr val="dk2"/>
                </a:solidFill>
                <a:latin typeface="Times New Roman"/>
                <a:ea typeface="Times New Roman"/>
                <a:cs typeface="Times New Roman"/>
                <a:sym typeface="Times New Roman"/>
              </a:rPr>
              <a:t>Conclusions </a:t>
            </a:r>
            <a:endParaRPr b="1">
              <a:latin typeface="Times New Roman"/>
              <a:ea typeface="Times New Roman"/>
              <a:cs typeface="Times New Roman"/>
              <a:sym typeface="Times New Roman"/>
            </a:endParaRPr>
          </a:p>
        </p:txBody>
      </p:sp>
      <p:sp>
        <p:nvSpPr>
          <p:cNvPr id="185" name="Shape 1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tr">
                <a:latin typeface="Times New Roman"/>
                <a:ea typeface="Times New Roman"/>
                <a:cs typeface="Times New Roman"/>
                <a:sym typeface="Times New Roman"/>
              </a:rPr>
              <a:t>W</a:t>
            </a:r>
            <a:r>
              <a:rPr lang="tr">
                <a:latin typeface="Times New Roman"/>
                <a:ea typeface="Times New Roman"/>
                <a:cs typeface="Times New Roman"/>
                <a:sym typeface="Times New Roman"/>
              </a:rPr>
              <a:t>e deal with newton type methods algorithms, its advantages and pitfalls. </a:t>
            </a:r>
            <a:endParaRPr>
              <a:latin typeface="Times New Roman"/>
              <a:ea typeface="Times New Roman"/>
              <a:cs typeface="Times New Roman"/>
              <a:sym typeface="Times New Roman"/>
            </a:endParaRPr>
          </a:p>
          <a:p>
            <a:pPr indent="0" lvl="0" marL="0">
              <a:spcBef>
                <a:spcPts val="1600"/>
              </a:spcBef>
              <a:spcAft>
                <a:spcPts val="0"/>
              </a:spcAft>
              <a:buNone/>
            </a:pPr>
            <a:r>
              <a:rPr lang="tr">
                <a:latin typeface="Times New Roman"/>
                <a:ea typeface="Times New Roman"/>
                <a:cs typeface="Times New Roman"/>
                <a:sym typeface="Times New Roman"/>
              </a:rPr>
              <a:t>We proposed to use this approach if we can calculate derivatives easily. </a:t>
            </a:r>
            <a:endParaRPr>
              <a:latin typeface="Times New Roman"/>
              <a:ea typeface="Times New Roman"/>
              <a:cs typeface="Times New Roman"/>
              <a:sym typeface="Times New Roman"/>
            </a:endParaRPr>
          </a:p>
          <a:p>
            <a:pPr indent="0" lvl="0" marL="0">
              <a:spcBef>
                <a:spcPts val="1600"/>
              </a:spcBef>
              <a:spcAft>
                <a:spcPts val="1600"/>
              </a:spcAft>
              <a:buNone/>
            </a:pPr>
            <a:r>
              <a:rPr lang="tr">
                <a:latin typeface="Times New Roman"/>
                <a:ea typeface="Times New Roman"/>
                <a:cs typeface="Times New Roman"/>
                <a:sym typeface="Times New Roman"/>
              </a:rPr>
              <a:t>If we have second derivatives we can compute local minimum or maximum of given function. (1-D,2-D) The disadvantages of using this method are numerous. First of all, it is not guaranteed that Newton’s method will converge if we select an initial root which that is too far from the exact root. Likewise, if our tangent line becomes parallel or almost parallel to the x-axis, we are not guaranteed convergence with the use of this method. Another disadvantage is that we must have a functional representation of the derivative of our function, which is not always possible if we working only from given data.</a:t>
            </a:r>
            <a:endParaRPr>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idx="1" type="body"/>
          </p:nvPr>
        </p:nvSpPr>
        <p:spPr>
          <a:xfrm>
            <a:off x="311700" y="162350"/>
            <a:ext cx="8520600" cy="4406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tr" sz="2800">
                <a:solidFill>
                  <a:schemeClr val="dk1"/>
                </a:solidFill>
                <a:latin typeface="Times New Roman"/>
                <a:ea typeface="Times New Roman"/>
                <a:cs typeface="Times New Roman"/>
                <a:sym typeface="Times New Roman"/>
              </a:rPr>
              <a:t>Questions?</a:t>
            </a: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idx="1" type="body"/>
          </p:nvPr>
        </p:nvSpPr>
        <p:spPr>
          <a:xfrm>
            <a:off x="311700" y="177100"/>
            <a:ext cx="8520600" cy="4708200"/>
          </a:xfrm>
          <a:prstGeom prst="rect">
            <a:avLst/>
          </a:prstGeom>
        </p:spPr>
        <p:txBody>
          <a:bodyPr anchorCtr="0" anchor="ctr" bIns="91425" lIns="91425" spcFirstLastPara="1" rIns="91425" wrap="square" tIns="91425">
            <a:noAutofit/>
          </a:bodyPr>
          <a:lstStyle/>
          <a:p>
            <a:pPr indent="0" lvl="0" marL="0" algn="ctr">
              <a:spcBef>
                <a:spcPts val="0"/>
              </a:spcBef>
              <a:spcAft>
                <a:spcPts val="1600"/>
              </a:spcAft>
              <a:buNone/>
            </a:pPr>
            <a:r>
              <a:rPr lang="tr" sz="3000">
                <a:latin typeface="Times New Roman"/>
                <a:ea typeface="Times New Roman"/>
                <a:cs typeface="Times New Roman"/>
                <a:sym typeface="Times New Roman"/>
              </a:rPr>
              <a:t>Thanks :)</a:t>
            </a:r>
            <a:endParaRPr sz="3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tr">
                <a:latin typeface="Times New Roman"/>
                <a:ea typeface="Times New Roman"/>
                <a:cs typeface="Times New Roman"/>
                <a:sym typeface="Times New Roman"/>
              </a:rPr>
              <a:t>What is Newton-type Method?</a:t>
            </a:r>
            <a:endParaRPr>
              <a:latin typeface="Times New Roman"/>
              <a:ea typeface="Times New Roman"/>
              <a:cs typeface="Times New Roman"/>
              <a:sym typeface="Times New Roman"/>
            </a:endParaRPr>
          </a:p>
        </p:txBody>
      </p:sp>
      <p:sp>
        <p:nvSpPr>
          <p:cNvPr id="67" name="Shape 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68" name="Shape 68"/>
          <p:cNvPicPr preferRelativeResize="0"/>
          <p:nvPr/>
        </p:nvPicPr>
        <p:blipFill>
          <a:blip r:embed="rId3">
            <a:alphaModFix/>
          </a:blip>
          <a:stretch>
            <a:fillRect/>
          </a:stretch>
        </p:blipFill>
        <p:spPr>
          <a:xfrm>
            <a:off x="4563725" y="1598475"/>
            <a:ext cx="4176900" cy="2635675"/>
          </a:xfrm>
          <a:prstGeom prst="rect">
            <a:avLst/>
          </a:prstGeom>
          <a:noFill/>
          <a:ln>
            <a:noFill/>
          </a:ln>
        </p:spPr>
      </p:pic>
      <p:pic>
        <p:nvPicPr>
          <p:cNvPr id="69" name="Shape 69"/>
          <p:cNvPicPr preferRelativeResize="0"/>
          <p:nvPr/>
        </p:nvPicPr>
        <p:blipFill>
          <a:blip r:embed="rId4">
            <a:alphaModFix/>
          </a:blip>
          <a:stretch>
            <a:fillRect/>
          </a:stretch>
        </p:blipFill>
        <p:spPr>
          <a:xfrm>
            <a:off x="382750" y="1269325"/>
            <a:ext cx="4252025" cy="3182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tr">
                <a:latin typeface="Times New Roman"/>
                <a:ea typeface="Times New Roman"/>
                <a:cs typeface="Times New Roman"/>
                <a:sym typeface="Times New Roman"/>
              </a:rPr>
              <a:t>Several Topics</a:t>
            </a:r>
            <a:endParaRPr>
              <a:latin typeface="Times New Roman"/>
              <a:ea typeface="Times New Roman"/>
              <a:cs typeface="Times New Roman"/>
              <a:sym typeface="Times New Roman"/>
            </a:endParaRPr>
          </a:p>
        </p:txBody>
      </p:sp>
      <p:sp>
        <p:nvSpPr>
          <p:cNvPr id="75" name="Shape 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tr">
                <a:latin typeface="Times New Roman"/>
                <a:ea typeface="Times New Roman"/>
                <a:cs typeface="Times New Roman"/>
                <a:sym typeface="Times New Roman"/>
              </a:rPr>
              <a:t>• Estimating root of f(x) function: Newton Raphson Method </a:t>
            </a:r>
            <a:endParaRPr>
              <a:latin typeface="Times New Roman"/>
              <a:ea typeface="Times New Roman"/>
              <a:cs typeface="Times New Roman"/>
              <a:sym typeface="Times New Roman"/>
            </a:endParaRPr>
          </a:p>
          <a:p>
            <a:pPr indent="0" lvl="0" marL="0" rtl="0">
              <a:spcBef>
                <a:spcPts val="1600"/>
              </a:spcBef>
              <a:spcAft>
                <a:spcPts val="0"/>
              </a:spcAft>
              <a:buNone/>
            </a:pPr>
            <a:r>
              <a:rPr lang="tr">
                <a:latin typeface="Times New Roman"/>
                <a:ea typeface="Times New Roman"/>
                <a:cs typeface="Times New Roman"/>
                <a:sym typeface="Times New Roman"/>
              </a:rPr>
              <a:t>• One Dimensional Unconstr</a:t>
            </a:r>
            <a:r>
              <a:rPr lang="tr">
                <a:latin typeface="Times New Roman"/>
                <a:ea typeface="Times New Roman"/>
                <a:cs typeface="Times New Roman"/>
                <a:sym typeface="Times New Roman"/>
              </a:rPr>
              <a:t>ained Optimization</a:t>
            </a:r>
            <a:endParaRPr>
              <a:latin typeface="Times New Roman"/>
              <a:ea typeface="Times New Roman"/>
              <a:cs typeface="Times New Roman"/>
              <a:sym typeface="Times New Roman"/>
            </a:endParaRPr>
          </a:p>
          <a:p>
            <a:pPr indent="0" lvl="0" marL="0" rtl="0">
              <a:spcBef>
                <a:spcPts val="1600"/>
              </a:spcBef>
              <a:spcAft>
                <a:spcPts val="1600"/>
              </a:spcAft>
              <a:buNone/>
            </a:pPr>
            <a:r>
              <a:rPr lang="tr">
                <a:latin typeface="Times New Roman"/>
                <a:ea typeface="Times New Roman"/>
                <a:cs typeface="Times New Roman"/>
                <a:sym typeface="Times New Roman"/>
              </a:rPr>
              <a:t>• </a:t>
            </a:r>
            <a:r>
              <a:rPr lang="tr">
                <a:latin typeface="Times New Roman"/>
                <a:ea typeface="Times New Roman"/>
                <a:cs typeface="Times New Roman"/>
                <a:sym typeface="Times New Roman"/>
              </a:rPr>
              <a:t>Multi Dimensional Unconstrained Optimization</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Clr>
                <a:schemeClr val="dk1"/>
              </a:buClr>
              <a:buSzPts val="1100"/>
              <a:buFont typeface="Arial"/>
              <a:buNone/>
            </a:pPr>
            <a:r>
              <a:rPr b="1" lang="tr" sz="1800">
                <a:solidFill>
                  <a:schemeClr val="dk2"/>
                </a:solidFill>
                <a:latin typeface="Times New Roman"/>
                <a:ea typeface="Times New Roman"/>
                <a:cs typeface="Times New Roman"/>
                <a:sym typeface="Times New Roman"/>
              </a:rPr>
              <a:t>Newton Raphson Method - Algorithm</a:t>
            </a:r>
            <a:endParaRPr b="1">
              <a:latin typeface="Times New Roman"/>
              <a:ea typeface="Times New Roman"/>
              <a:cs typeface="Times New Roman"/>
              <a:sym typeface="Times New Roman"/>
            </a:endParaRPr>
          </a:p>
        </p:txBody>
      </p:sp>
      <p:sp>
        <p:nvSpPr>
          <p:cNvPr id="81" name="Shape 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82" name="Shape 82"/>
          <p:cNvPicPr preferRelativeResize="0"/>
          <p:nvPr/>
        </p:nvPicPr>
        <p:blipFill>
          <a:blip r:embed="rId3">
            <a:alphaModFix/>
          </a:blip>
          <a:stretch>
            <a:fillRect/>
          </a:stretch>
        </p:blipFill>
        <p:spPr>
          <a:xfrm>
            <a:off x="401800" y="1378850"/>
            <a:ext cx="5466325" cy="2963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tr">
                <a:latin typeface="Times New Roman"/>
                <a:ea typeface="Times New Roman"/>
                <a:cs typeface="Times New Roman"/>
                <a:sym typeface="Times New Roman"/>
              </a:rPr>
              <a:t>An Example</a:t>
            </a:r>
            <a:endParaRPr>
              <a:latin typeface="Times New Roman"/>
              <a:ea typeface="Times New Roman"/>
              <a:cs typeface="Times New Roman"/>
              <a:sym typeface="Times New Roman"/>
            </a:endParaRPr>
          </a:p>
        </p:txBody>
      </p:sp>
      <p:sp>
        <p:nvSpPr>
          <p:cNvPr id="88" name="Shape 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89" name="Shape 89"/>
          <p:cNvPicPr preferRelativeResize="0"/>
          <p:nvPr/>
        </p:nvPicPr>
        <p:blipFill>
          <a:blip r:embed="rId3">
            <a:alphaModFix/>
          </a:blip>
          <a:stretch>
            <a:fillRect/>
          </a:stretch>
        </p:blipFill>
        <p:spPr>
          <a:xfrm>
            <a:off x="123925" y="1805750"/>
            <a:ext cx="8708375" cy="20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tr">
                <a:latin typeface="Times New Roman"/>
                <a:ea typeface="Times New Roman"/>
                <a:cs typeface="Times New Roman"/>
                <a:sym typeface="Times New Roman"/>
              </a:rPr>
              <a:t>An Example</a:t>
            </a:r>
            <a:endParaRPr>
              <a:latin typeface="Times New Roman"/>
              <a:ea typeface="Times New Roman"/>
              <a:cs typeface="Times New Roman"/>
              <a:sym typeface="Times New Roman"/>
            </a:endParaRPr>
          </a:p>
          <a:p>
            <a:pPr indent="0" lvl="0" marL="0">
              <a:spcBef>
                <a:spcPts val="0"/>
              </a:spcBef>
              <a:spcAft>
                <a:spcPts val="0"/>
              </a:spcAft>
              <a:buNone/>
            </a:pPr>
            <a:r>
              <a:t/>
            </a:r>
            <a:endParaRPr/>
          </a:p>
        </p:txBody>
      </p:sp>
      <p:sp>
        <p:nvSpPr>
          <p:cNvPr id="95" name="Shape 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96" name="Shape 96"/>
          <p:cNvPicPr preferRelativeResize="0"/>
          <p:nvPr/>
        </p:nvPicPr>
        <p:blipFill>
          <a:blip r:embed="rId3">
            <a:alphaModFix/>
          </a:blip>
          <a:stretch>
            <a:fillRect/>
          </a:stretch>
        </p:blipFill>
        <p:spPr>
          <a:xfrm>
            <a:off x="383763" y="1261088"/>
            <a:ext cx="3381375" cy="2962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Clr>
                <a:schemeClr val="dk1"/>
              </a:buClr>
              <a:buSzPts val="1100"/>
              <a:buFont typeface="Arial"/>
              <a:buNone/>
            </a:pPr>
            <a:r>
              <a:rPr b="1" lang="tr" sz="1800">
                <a:solidFill>
                  <a:schemeClr val="dk2"/>
                </a:solidFill>
                <a:latin typeface="Times New Roman"/>
                <a:ea typeface="Times New Roman"/>
                <a:cs typeface="Times New Roman"/>
                <a:sym typeface="Times New Roman"/>
              </a:rPr>
              <a:t>Complexity</a:t>
            </a:r>
            <a:r>
              <a:rPr lang="tr" sz="1800">
                <a:solidFill>
                  <a:schemeClr val="dk2"/>
                </a:solidFill>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
        <p:nvSpPr>
          <p:cNvPr id="102" name="Shape 1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tr">
                <a:latin typeface="Times New Roman"/>
                <a:ea typeface="Times New Roman"/>
                <a:cs typeface="Times New Roman"/>
                <a:sym typeface="Times New Roman"/>
              </a:rPr>
              <a:t>O((logn)F(n)) </a:t>
            </a:r>
            <a:endParaRPr>
              <a:latin typeface="Times New Roman"/>
              <a:ea typeface="Times New Roman"/>
              <a:cs typeface="Times New Roman"/>
              <a:sym typeface="Times New Roman"/>
            </a:endParaRPr>
          </a:p>
          <a:p>
            <a:pPr indent="0" lvl="0" marL="0">
              <a:spcBef>
                <a:spcPts val="1600"/>
              </a:spcBef>
              <a:spcAft>
                <a:spcPts val="1600"/>
              </a:spcAft>
              <a:buNone/>
            </a:pPr>
            <a:r>
              <a:rPr lang="tr">
                <a:latin typeface="Times New Roman"/>
                <a:ea typeface="Times New Roman"/>
                <a:cs typeface="Times New Roman"/>
                <a:sym typeface="Times New Roman"/>
              </a:rPr>
              <a:t>where F(n) is the cost of calculating f(x)/f’(x) with n-digit precision.</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Clr>
                <a:schemeClr val="dk1"/>
              </a:buClr>
              <a:buSzPts val="1100"/>
              <a:buFont typeface="Arial"/>
              <a:buNone/>
            </a:pPr>
            <a:r>
              <a:rPr b="1" lang="tr" sz="1800">
                <a:solidFill>
                  <a:schemeClr val="dk2"/>
                </a:solidFill>
                <a:latin typeface="Times New Roman"/>
                <a:ea typeface="Times New Roman"/>
                <a:cs typeface="Times New Roman"/>
                <a:sym typeface="Times New Roman"/>
              </a:rPr>
              <a:t> One Dimensional Unconstrained Optimization</a:t>
            </a:r>
            <a:endParaRPr b="1">
              <a:latin typeface="Times New Roman"/>
              <a:ea typeface="Times New Roman"/>
              <a:cs typeface="Times New Roman"/>
              <a:sym typeface="Times New Roman"/>
            </a:endParaRPr>
          </a:p>
        </p:txBody>
      </p:sp>
      <p:sp>
        <p:nvSpPr>
          <p:cNvPr id="108" name="Shape 1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09" name="Shape 109"/>
          <p:cNvPicPr preferRelativeResize="0"/>
          <p:nvPr/>
        </p:nvPicPr>
        <p:blipFill>
          <a:blip r:embed="rId3">
            <a:alphaModFix/>
          </a:blip>
          <a:stretch>
            <a:fillRect/>
          </a:stretch>
        </p:blipFill>
        <p:spPr>
          <a:xfrm>
            <a:off x="397850" y="1278375"/>
            <a:ext cx="7429724" cy="3247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