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3"/>
    <p:sldId id="259" r:id="rId4"/>
    <p:sldId id="258" r:id="rId5"/>
    <p:sldId id="257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5" r:id="rId3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000" y="394405"/>
            <a:ext cx="10800000" cy="792000"/>
          </a:xfrm>
        </p:spPr>
        <p:txBody>
          <a:bodyPr/>
          <a:lstStyle>
            <a:lvl1pPr algn="ctr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797" y="191135"/>
            <a:ext cx="10943167" cy="1082675"/>
          </a:xfrm>
        </p:spPr>
        <p:txBody>
          <a:bodyPr/>
          <a:lstStyle/>
          <a:p>
            <a:r>
              <a:rPr lang="ru-RU" altLang="en-US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</a:rPr>
              <a:t>Курсовая работа</a:t>
            </a:r>
            <a:endParaRPr lang="ru-RU" altLang="en-US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26533" y="1273810"/>
            <a:ext cx="10949517" cy="1752600"/>
          </a:xfrm>
        </p:spPr>
        <p:txBody>
          <a:bodyPr/>
          <a:lstStyle/>
          <a:p>
            <a:r>
              <a:rPr lang="ru-RU" altLang="en-US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</a:rPr>
              <a:t>«</a:t>
            </a:r>
            <a:r>
              <a:rPr lang="en-US" altLang="en-US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</a:rPr>
              <a:t>Разработка</a:t>
            </a:r>
            <a:r>
              <a:rPr lang="en-US" altLang="ru-RU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</a:rPr>
              <a:t>онлайн</a:t>
            </a:r>
            <a:r>
              <a:rPr lang="en-US" altLang="ru-RU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</a:rPr>
              <a:t>-</a:t>
            </a:r>
            <a:r>
              <a:rPr lang="en-US" altLang="en-US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</a:rPr>
              <a:t>системы</a:t>
            </a:r>
            <a:r>
              <a:rPr lang="en-US" altLang="ru-RU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</a:rPr>
              <a:t>калькулятора</a:t>
            </a:r>
            <a:r>
              <a:rPr lang="en-US" altLang="ru-RU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</a:rPr>
              <a:t>обменных</a:t>
            </a:r>
            <a:r>
              <a:rPr lang="en-US" altLang="ru-RU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</a:rPr>
              <a:t>курсов</a:t>
            </a:r>
            <a:r>
              <a:rPr lang="ru-RU" altLang="en-US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</a:rPr>
              <a:t>»</a:t>
            </a:r>
            <a:endParaRPr lang="ru-RU" altLang="en-US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7181850" y="3361690"/>
            <a:ext cx="4041775" cy="2966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l">
              <a:buFont typeface="Courier New" panose="02070309020205020404" pitchFamily="49" charset="0"/>
              <a:buNone/>
            </a:pPr>
            <a:r>
              <a:rPr lang="ru-RU" dirty="0">
                <a:latin typeface="Bahnschrift" panose="020B0502040204020203" charset="0"/>
                <a:cs typeface="Bahnschrift" panose="020B0502040204020203" charset="0"/>
                <a:sym typeface="+mn-ea"/>
              </a:rPr>
              <a:t>Предмет: Веб-системы и технологии</a:t>
            </a:r>
            <a:endParaRPr lang="ru-RU" dirty="0">
              <a:latin typeface="Bahnschrift" panose="020B0502040204020203" charset="0"/>
              <a:cs typeface="Bahnschrift" panose="020B0502040204020203" charset="0"/>
            </a:endParaRPr>
          </a:p>
          <a:p>
            <a:pPr indent="0" algn="l">
              <a:buFont typeface="Courier New" panose="02070309020205020404" pitchFamily="49" charset="0"/>
              <a:buNone/>
            </a:pPr>
            <a:r>
              <a:rPr lang="ru-RU" dirty="0">
                <a:latin typeface="Bahnschrift" panose="020B0502040204020203" charset="0"/>
                <a:cs typeface="Bahnschrift" panose="020B0502040204020203" charset="0"/>
                <a:sym typeface="+mn-ea"/>
              </a:rPr>
              <a:t>Специальность: Информационные технологии</a:t>
            </a:r>
            <a:endParaRPr lang="ru-RU" dirty="0">
              <a:latin typeface="Bahnschrift" panose="020B0502040204020203" charset="0"/>
              <a:cs typeface="Bahnschrift" panose="020B0502040204020203" charset="0"/>
            </a:endParaRPr>
          </a:p>
          <a:p>
            <a:pPr indent="0" algn="l">
              <a:buFont typeface="Courier New" panose="02070309020205020404" pitchFamily="49" charset="0"/>
              <a:buNone/>
            </a:pPr>
            <a:r>
              <a:rPr lang="ru-RU" dirty="0">
                <a:latin typeface="Bahnschrift" panose="020B0502040204020203" charset="0"/>
                <a:cs typeface="Bahnschrift" panose="020B0502040204020203" charset="0"/>
                <a:sym typeface="+mn-ea"/>
              </a:rPr>
              <a:t>Группа: 680.22</a:t>
            </a:r>
            <a:endParaRPr lang="ru-RU" dirty="0">
              <a:latin typeface="Bahnschrift" panose="020B0502040204020203" charset="0"/>
              <a:cs typeface="Bahnschrift" panose="020B0502040204020203" charset="0"/>
            </a:endParaRPr>
          </a:p>
          <a:p>
            <a:pPr indent="0" algn="l">
              <a:buFont typeface="Courier New" panose="02070309020205020404" pitchFamily="49" charset="0"/>
              <a:buNone/>
            </a:pPr>
            <a:r>
              <a:rPr lang="ru-RU" dirty="0">
                <a:latin typeface="Bahnschrift" panose="020B0502040204020203" charset="0"/>
                <a:cs typeface="Bahnschrift" panose="020B0502040204020203" charset="0"/>
                <a:sym typeface="+mn-ea"/>
              </a:rPr>
              <a:t>Студент: Гадирова Эльвина</a:t>
            </a:r>
            <a:endParaRPr lang="ru-RU" dirty="0">
              <a:latin typeface="Bahnschrift" panose="020B0502040204020203" charset="0"/>
              <a:cs typeface="Bahnschrift" panose="020B0502040204020203" charset="0"/>
            </a:endParaRPr>
          </a:p>
          <a:p>
            <a:pPr indent="0" algn="l">
              <a:buFont typeface="Courier New" panose="02070309020205020404" pitchFamily="49" charset="0"/>
              <a:buNone/>
            </a:pPr>
            <a:r>
              <a:rPr lang="ru-RU" dirty="0">
                <a:latin typeface="Bahnschrift" panose="020B0502040204020203" charset="0"/>
                <a:cs typeface="Bahnschrift" panose="020B0502040204020203" charset="0"/>
                <a:sym typeface="+mn-ea"/>
              </a:rPr>
              <a:t>Руководитель: препод. Халилов М.Э.</a:t>
            </a:r>
            <a:endParaRPr lang="ru-RU" dirty="0">
              <a:latin typeface="Bahnschrift" panose="020B0502040204020203" charset="0"/>
              <a:cs typeface="Bahnschrift" panose="020B0502040204020203" charset="0"/>
            </a:endParaRPr>
          </a:p>
          <a:p>
            <a:pPr indent="0" algn="l">
              <a:buFont typeface="Courier New" panose="02070309020205020404" pitchFamily="49" charset="0"/>
              <a:buNone/>
            </a:pPr>
            <a:r>
              <a:rPr lang="ru-RU" dirty="0">
                <a:latin typeface="Bahnschrift" panose="020B0502040204020203" charset="0"/>
                <a:cs typeface="Bahnschrift" panose="020B0502040204020203" charset="0"/>
                <a:sym typeface="+mn-ea"/>
              </a:rPr>
              <a:t>Зав. Кафедрой: доц. Рагимова Н.А.</a:t>
            </a:r>
            <a:endParaRPr dirty="0">
              <a:latin typeface="Bahnschrift" panose="020B0502040204020203" charset="0"/>
              <a:cs typeface="Bahnschrift" panose="020B0502040204020203" charset="0"/>
            </a:endParaRPr>
          </a:p>
          <a:p>
            <a:endParaRPr lang="ru-RU" altLang="en-US"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4" name="Изображение 3"/>
          <p:cNvPicPr/>
          <p:nvPr/>
        </p:nvPicPr>
        <p:blipFill>
          <a:blip r:embed="rId1"/>
          <a:stretch>
            <a:fillRect/>
          </a:stretch>
        </p:blipFill>
        <p:spPr>
          <a:xfrm>
            <a:off x="1158875" y="3361690"/>
            <a:ext cx="4732655" cy="24218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82270"/>
            <a:ext cx="10972800" cy="582613"/>
          </a:xfrm>
        </p:spPr>
        <p:txBody>
          <a:bodyPr/>
          <a:p>
            <a:r>
              <a:rPr lang="en-US" altLang="en-US" sz="3200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ПРАКТИЧЕСКАЯ</a:t>
            </a:r>
            <a:r>
              <a:rPr lang="en-US" altLang="ru-RU" sz="3200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3200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ЧАСТЬ</a:t>
            </a:r>
            <a:r>
              <a:rPr lang="ru-RU" altLang="en-US" sz="3200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.</a:t>
            </a:r>
            <a:br>
              <a:rPr lang="ru-RU" altLang="en-US" sz="3200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</a:br>
            <a:r>
              <a:rPr lang="ru-RU" altLang="en-US" sz="3200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Предметная область и архитектура системы</a:t>
            </a:r>
            <a:endParaRPr lang="ru-RU" altLang="en-US" sz="3200">
              <a:solidFill>
                <a:schemeClr val="accent1">
                  <a:lumMod val="60000"/>
                  <a:lumOff val="40000"/>
                </a:schemeClr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293370" y="1165860"/>
            <a:ext cx="10972800" cy="1247140"/>
          </a:xfrm>
        </p:spPr>
        <p:txBody>
          <a:bodyPr/>
          <a:p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Предметной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областью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данной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курсовой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работы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является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онлайн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-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информационная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система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для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расчёта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валютных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операций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,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предоставляющая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пользователям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удобный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инструмент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для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пересчёта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денежных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сумм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по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актуальным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обменным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курсам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.</a:t>
            </a:r>
            <a:endParaRPr lang="en-US" altLang="ru-RU" sz="2000"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609600" y="2142490"/>
            <a:ext cx="8767445" cy="4523105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266700">
              <a:lnSpc>
                <a:spcPct val="150000"/>
              </a:lnSpc>
            </a:pPr>
            <a:r>
              <a:rPr lang="en-US" altLang="zh-CN">
                <a:latin typeface="Bahnschrift" panose="020B0502040204020203" charset="0"/>
                <a:ea typeface="MS Mincho"/>
                <a:cs typeface="Bahnschrift" panose="020B0502040204020203" charset="0"/>
              </a:rPr>
              <a:t>Архитектура онлайн-системы — это систематизация информации, логики работы и взаимодействия элементов, позволяющая пользователю эффективно пользоваться функционалом сервиса.</a:t>
            </a:r>
            <a:endParaRPr lang="en-US" altLang="zh-CN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algn="l" defTabSz="266700">
              <a:lnSpc>
                <a:spcPct val="100000"/>
              </a:lnSpc>
            </a:pPr>
            <a:endParaRPr lang="en-US" altLang="zh-CN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algn="l" defTabSz="266700">
              <a:lnSpc>
                <a:spcPct val="150000"/>
              </a:lnSpc>
            </a:pPr>
            <a:r>
              <a:rPr lang="en-US" altLang="zh-CN">
                <a:latin typeface="Bahnschrift" panose="020B0502040204020203" charset="0"/>
                <a:ea typeface="MS Mincho"/>
                <a:cs typeface="Bahnschrift" panose="020B0502040204020203" charset="0"/>
              </a:rPr>
              <a:t>Грамотно спроектированная архитектура сайта обеспечивает:</a:t>
            </a:r>
            <a:endParaRPr lang="en-US" altLang="zh-CN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algn="l" defTabSz="266700">
              <a:lnSpc>
                <a:spcPct val="150000"/>
              </a:lnSpc>
            </a:pPr>
            <a:r>
              <a:rPr lang="en-US" altLang="zh-CN">
                <a:latin typeface="Bahnschrift" panose="020B0502040204020203" charset="0"/>
                <a:ea typeface="MS Mincho"/>
                <a:cs typeface="Bahnschrift" panose="020B0502040204020203" charset="0"/>
              </a:rPr>
              <a:t>‒ удобную навигацию по разделам;</a:t>
            </a:r>
            <a:endParaRPr lang="en-US" altLang="zh-CN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algn="l" defTabSz="266700">
              <a:lnSpc>
                <a:spcPct val="150000"/>
              </a:lnSpc>
            </a:pPr>
            <a:r>
              <a:rPr lang="en-US" altLang="zh-CN">
                <a:latin typeface="Bahnschrift" panose="020B0502040204020203" charset="0"/>
                <a:ea typeface="MS Mincho"/>
                <a:cs typeface="Bahnschrift" panose="020B0502040204020203" charset="0"/>
              </a:rPr>
              <a:t>‒ быстрый доступ к основным функциям (ввод суммы, выбор валют, получение результатов);</a:t>
            </a:r>
            <a:endParaRPr lang="en-US" altLang="zh-CN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algn="l" defTabSz="266700">
              <a:lnSpc>
                <a:spcPct val="150000"/>
              </a:lnSpc>
            </a:pPr>
            <a:r>
              <a:rPr lang="en-US" altLang="zh-CN">
                <a:latin typeface="Bahnschrift" panose="020B0502040204020203" charset="0"/>
                <a:ea typeface="MS Mincho"/>
                <a:cs typeface="Bahnschrift" panose="020B0502040204020203" charset="0"/>
              </a:rPr>
              <a:t>‒ минимизацию времени на поиск нужных данных;</a:t>
            </a:r>
            <a:endParaRPr lang="en-US" altLang="zh-CN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algn="l" defTabSz="266700">
              <a:lnSpc>
                <a:spcPct val="150000"/>
              </a:lnSpc>
            </a:pPr>
            <a:r>
              <a:rPr lang="en-US" altLang="zh-CN">
                <a:latin typeface="Bahnschrift" panose="020B0502040204020203" charset="0"/>
                <a:ea typeface="MS Mincho"/>
                <a:cs typeface="Bahnschrift" panose="020B0502040204020203" charset="0"/>
              </a:rPr>
              <a:t>‒ высокую доступность и понятность даже для неподготовленного пользователя.</a:t>
            </a:r>
            <a:endParaRPr lang="en-US" altLang="zh-CN">
              <a:latin typeface="Bahnschrift" panose="020B0502040204020203" charset="0"/>
              <a:ea typeface="MS Mincho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Текстовое поле 3"/>
          <p:cNvSpPr txBox="1"/>
          <p:nvPr/>
        </p:nvSpPr>
        <p:spPr>
          <a:xfrm>
            <a:off x="538480" y="1262380"/>
            <a:ext cx="5184775" cy="4368800"/>
          </a:xfrm>
          <a:prstGeom prst="rect">
            <a:avLst/>
          </a:prstGeom>
        </p:spPr>
        <p:txBody>
          <a:bodyPr>
            <a:noAutofit/>
          </a:bodyPr>
          <a:p>
            <a:pPr algn="l" defTabSz="266700">
              <a:lnSpc>
                <a:spcPct val="150000"/>
              </a:lnSpc>
            </a:pPr>
            <a:r>
              <a:rPr lang="en-US" altLang="zh-CN" sz="1600">
                <a:latin typeface="Bahnschrift" panose="020B0502040204020203" charset="0"/>
                <a:ea typeface="SimSun" panose="02010600030101010101" pitchFamily="2" charset="-122"/>
                <a:cs typeface="Bahnschrift" panose="020B0502040204020203" charset="0"/>
              </a:rPr>
              <a:t>Создаем папку “kursovaya” и добавим все файлы проекта. Сайт будет состоять из 7 страниц. Создадим для главной страницы файл index.html. И для этой главной страницы создаем “style.css”и “script.js” файлы. </a:t>
            </a:r>
            <a:endParaRPr lang="en-US" altLang="zh-CN" sz="1600">
              <a:latin typeface="Bahnschrift" panose="020B0502040204020203" charset="0"/>
              <a:ea typeface="SimSun" panose="02010600030101010101" pitchFamily="2" charset="-122"/>
              <a:cs typeface="Bahnschrift" panose="020B0502040204020203" charset="0"/>
            </a:endParaRPr>
          </a:p>
          <a:p>
            <a:pPr algn="l" defTabSz="266700">
              <a:lnSpc>
                <a:spcPct val="150000"/>
              </a:lnSpc>
            </a:pPr>
            <a:r>
              <a:rPr lang="en-US" altLang="zh-CN" sz="1600">
                <a:latin typeface="Bahnschrift" panose="020B0502040204020203" charset="0"/>
                <a:ea typeface="SimSun" panose="02010600030101010101" pitchFamily="2" charset="-122"/>
                <a:cs typeface="Bahnschrift" panose="020B0502040204020203" charset="0"/>
              </a:rPr>
              <a:t>Для остальных дополнительных 6 страниц, стили для этих страниц уже будут в их файле , соответственно “ azerbaijan.hmtl”, “china.html”, “europe.html”, “japan.html”, “russia.html”, “usa.html”. </a:t>
            </a:r>
            <a:endParaRPr lang="en-US" altLang="zh-CN" sz="1600">
              <a:latin typeface="Bahnschrift" panose="020B0502040204020203" charset="0"/>
              <a:ea typeface="SimSun" panose="02010600030101010101" pitchFamily="2" charset="-122"/>
              <a:cs typeface="Bahnschrift" panose="020B0502040204020203" charset="0"/>
            </a:endParaRPr>
          </a:p>
        </p:txBody>
      </p:sp>
      <p:pic>
        <p:nvPicPr>
          <p:cNvPr id="11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4085" y="1645285"/>
            <a:ext cx="352425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Изначальный</a:t>
            </a:r>
            <a:r>
              <a:rPr lang="en-US" altLang="ru-RU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вид</a:t>
            </a:r>
            <a:r>
              <a:rPr lang="en-US" altLang="ru-RU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 HTML5 </a:t>
            </a:r>
            <a:r>
              <a:rPr lang="en-US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страницы</a:t>
            </a:r>
            <a:endParaRPr lang="en-US" altLang="en-US">
              <a:solidFill>
                <a:schemeClr val="accent1">
                  <a:lumMod val="60000"/>
                  <a:lumOff val="40000"/>
                </a:schemeClr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12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283" y="932180"/>
            <a:ext cx="5939155" cy="22771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Текстовое поле 4"/>
          <p:cNvSpPr txBox="1"/>
          <p:nvPr/>
        </p:nvSpPr>
        <p:spPr>
          <a:xfrm>
            <a:off x="609600" y="3209290"/>
            <a:ext cx="9878695" cy="3169285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266700">
              <a:lnSpc>
                <a:spcPct val="150000"/>
              </a:lnSpc>
            </a:pPr>
            <a:r>
              <a:rPr lang="en-US" altLang="zh-CN" sz="1600">
                <a:latin typeface="Bahnschrift" panose="020B0502040204020203" charset="0"/>
                <a:ea typeface="SimSun" panose="02010600030101010101" pitchFamily="2" charset="-122"/>
                <a:cs typeface="Bahnschrift" panose="020B0502040204020203" charset="0"/>
              </a:rPr>
              <a:t>  </a:t>
            </a:r>
            <a:r>
              <a:rPr lang="en-US" altLang="zh-CN" sz="1600">
                <a:latin typeface="Bahnschrift" panose="020B0502040204020203" charset="0"/>
                <a:ea typeface="Times New Roman" panose="02020603050405020304"/>
                <a:cs typeface="Bahnschrift" panose="020B0502040204020203" charset="0"/>
              </a:rPr>
              <a:t>&lt;meta charset="UTF-8"&gt;</a:t>
            </a:r>
            <a:r>
              <a:rPr lang="en-US" altLang="zh-CN" sz="1600">
                <a:latin typeface="Bahnschrift" panose="020B0502040204020203" charset="0"/>
                <a:ea typeface="MS Mincho"/>
                <a:cs typeface="Bahnschrift" panose="020B0502040204020203" charset="0"/>
              </a:rPr>
              <a:t> — кодировка документа, поддерживает кириллицу.</a:t>
            </a:r>
            <a:endParaRPr lang="en-US" altLang="zh-CN" sz="1600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algn="l" defTabSz="266700">
              <a:lnSpc>
                <a:spcPct val="150000"/>
              </a:lnSpc>
            </a:pPr>
            <a:r>
              <a:rPr lang="en-US" altLang="zh-CN" sz="1600">
                <a:latin typeface="Bahnschrift" panose="020B0502040204020203" charset="0"/>
                <a:ea typeface="SimSun" panose="02010600030101010101" pitchFamily="2" charset="-122"/>
                <a:cs typeface="Bahnschrift" panose="020B0502040204020203" charset="0"/>
              </a:rPr>
              <a:t>   </a:t>
            </a:r>
            <a:r>
              <a:rPr lang="en-US" altLang="zh-CN" sz="1600">
                <a:latin typeface="Bahnschrift" panose="020B0502040204020203" charset="0"/>
                <a:ea typeface="Times New Roman" panose="02020603050405020304"/>
                <a:cs typeface="Bahnschrift" panose="020B0502040204020203" charset="0"/>
              </a:rPr>
              <a:t>&lt;meta name="viewport" …&gt;</a:t>
            </a:r>
            <a:r>
              <a:rPr lang="en-US" altLang="zh-CN" sz="1600">
                <a:latin typeface="Bahnschrift" panose="020B0502040204020203" charset="0"/>
                <a:ea typeface="MS Mincho"/>
                <a:cs typeface="Bahnschrift" panose="020B0502040204020203" charset="0"/>
              </a:rPr>
              <a:t> — задаёт адаптивность на мобильных устройствах (масштабирование, ширина экрана).</a:t>
            </a:r>
            <a:endParaRPr lang="en-US" altLang="zh-CN" sz="1600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algn="l" defTabSz="266700">
              <a:lnSpc>
                <a:spcPct val="150000"/>
              </a:lnSpc>
            </a:pPr>
            <a:r>
              <a:rPr lang="en-US" altLang="zh-CN" sz="1600">
                <a:latin typeface="Bahnschrift" panose="020B0502040204020203" charset="0"/>
                <a:ea typeface="SimSun" panose="02010600030101010101" pitchFamily="2" charset="-122"/>
                <a:cs typeface="Bahnschrift" panose="020B0502040204020203" charset="0"/>
              </a:rPr>
              <a:t>  </a:t>
            </a:r>
            <a:r>
              <a:rPr lang="en-US" altLang="zh-CN" sz="1600">
                <a:latin typeface="Bahnschrift" panose="020B0502040204020203" charset="0"/>
                <a:ea typeface="Times New Roman" panose="02020603050405020304"/>
                <a:cs typeface="Bahnschrift" panose="020B0502040204020203" charset="0"/>
              </a:rPr>
              <a:t>&lt;title&gt;</a:t>
            </a:r>
            <a:r>
              <a:rPr lang="en-US" altLang="zh-CN" sz="1600">
                <a:latin typeface="Bahnschrift" panose="020B0502040204020203" charset="0"/>
                <a:ea typeface="MS Mincho"/>
                <a:cs typeface="Bahnschrift" panose="020B0502040204020203" charset="0"/>
              </a:rPr>
              <a:t> — заголовок вкладки браузера.</a:t>
            </a:r>
            <a:endParaRPr lang="en-US" altLang="zh-CN" sz="1600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algn="l" defTabSz="266700">
              <a:lnSpc>
                <a:spcPct val="150000"/>
              </a:lnSpc>
            </a:pPr>
            <a:r>
              <a:rPr lang="en-US" altLang="zh-CN" sz="1600">
                <a:latin typeface="Bahnschrift" panose="020B0502040204020203" charset="0"/>
                <a:ea typeface="SimSun" panose="02010600030101010101" pitchFamily="2" charset="-122"/>
                <a:cs typeface="Bahnschrift" panose="020B0502040204020203" charset="0"/>
              </a:rPr>
              <a:t>  </a:t>
            </a:r>
            <a:r>
              <a:rPr lang="en-US" altLang="zh-CN" sz="1600">
                <a:latin typeface="Bahnschrift" panose="020B0502040204020203" charset="0"/>
                <a:ea typeface="Times New Roman" panose="02020603050405020304"/>
                <a:cs typeface="Bahnschrift" panose="020B0502040204020203" charset="0"/>
              </a:rPr>
              <a:t>&lt;link rel="stylesheet" href="styles.css"&gt;</a:t>
            </a:r>
            <a:r>
              <a:rPr lang="en-US" altLang="zh-CN" sz="1600">
                <a:latin typeface="Bahnschrift" panose="020B0502040204020203" charset="0"/>
                <a:ea typeface="MS Mincho"/>
                <a:cs typeface="Bahnschrift" panose="020B0502040204020203" charset="0"/>
              </a:rPr>
              <a:t> — подключение внешнего CSS-файла для стилей.</a:t>
            </a:r>
            <a:endParaRPr lang="en-US" altLang="zh-CN" sz="1600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algn="l" defTabSz="266700"/>
            <a:r>
              <a:rPr lang="en-US" altLang="zh-CN" sz="1600">
                <a:latin typeface="Bahnschrift" panose="020B0502040204020203" charset="0"/>
                <a:ea typeface="MS Mincho"/>
                <a:cs typeface="Bahnschrift" panose="020B0502040204020203" charset="0"/>
              </a:rPr>
              <a:t> </a:t>
            </a:r>
            <a:endParaRPr lang="en-US" altLang="zh-CN" sz="1600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algn="l" defTabSz="266700"/>
            <a:r>
              <a:rPr lang="en-US" altLang="zh-CN" sz="1600">
                <a:latin typeface="Bahnschrift" panose="020B0502040204020203" charset="0"/>
                <a:ea typeface="MS Mincho"/>
                <a:cs typeface="Bahnschrift" panose="020B0502040204020203" charset="0"/>
              </a:rPr>
              <a:t> </a:t>
            </a:r>
            <a:endParaRPr lang="en-US" altLang="zh-CN" sz="1600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algn="l" defTabSz="266700">
              <a:lnSpc>
                <a:spcPct val="150000"/>
              </a:lnSpc>
            </a:pPr>
            <a:r>
              <a:rPr lang="en-US" altLang="zh-CN" sz="1600" i="0">
                <a:latin typeface="Bahnschrift" panose="020B0502040204020203" charset="0"/>
                <a:ea typeface="Consolas" panose="020B0609020204030204"/>
                <a:cs typeface="Bahnschrift" panose="020B0502040204020203" charset="0"/>
              </a:rPr>
              <a:t>&lt;title&gt; </a:t>
            </a:r>
            <a:r>
              <a:rPr lang="en-US" altLang="zh-CN" sz="1600" i="0">
                <a:solidFill>
                  <a:srgbClr val="000000"/>
                </a:solidFill>
                <a:latin typeface="Bahnschrift" panose="020B0502040204020203" charset="0"/>
                <a:ea typeface="sans-serif"/>
                <a:cs typeface="Bahnschrift" panose="020B0502040204020203" charset="0"/>
              </a:rPr>
              <a:t>- используется для задания заголовка страницы, который отображается на вкладке браузера. Он должен находиться внутри тега </a:t>
            </a:r>
            <a:r>
              <a:rPr lang="en-US" altLang="zh-CN" sz="1600" i="0">
                <a:latin typeface="Bahnschrift" panose="020B0502040204020203" charset="0"/>
                <a:ea typeface="Consolas" panose="020B0609020204030204"/>
                <a:cs typeface="Bahnschrift" panose="020B0502040204020203" charset="0"/>
              </a:rPr>
              <a:t>&lt;head&gt; .</a:t>
            </a:r>
            <a:endParaRPr lang="en-US" altLang="zh-CN" sz="1600" i="0">
              <a:latin typeface="Bahnschrift" panose="020B0502040204020203" charset="0"/>
              <a:ea typeface="Consolas" panose="020B0609020204030204"/>
              <a:cs typeface="Bahnschrift" panose="020B0502040204020203" charset="0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6697345" y="869950"/>
            <a:ext cx="5321300" cy="20720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 defTabSz="266700">
              <a:lnSpc>
                <a:spcPct val="150000"/>
              </a:lnSpc>
            </a:pPr>
            <a:r>
              <a:rPr lang="en-US" altLang="zh-CN" sz="1600">
                <a:latin typeface="Bahnschrift" panose="020B0502040204020203" charset="0"/>
                <a:ea typeface="Times New Roman" panose="02020603050405020304"/>
                <a:cs typeface="Bahnschrift" panose="020B0502040204020203" charset="0"/>
                <a:sym typeface="+mn-ea"/>
              </a:rPr>
              <a:t> &lt;!DOCTYPE html&gt;</a:t>
            </a:r>
            <a:r>
              <a:rPr lang="en-US" altLang="zh-CN" sz="1600">
                <a:latin typeface="Bahnschrift" panose="020B0502040204020203" charset="0"/>
                <a:ea typeface="MS Mincho"/>
                <a:cs typeface="Bahnschrift" panose="020B0502040204020203" charset="0"/>
                <a:sym typeface="+mn-ea"/>
              </a:rPr>
              <a:t> — объявление HTML5, гарантирует современную вёрстку.</a:t>
            </a:r>
            <a:endParaRPr lang="en-US" altLang="zh-CN" sz="1600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algn="l" defTabSz="266700">
              <a:lnSpc>
                <a:spcPct val="150000"/>
              </a:lnSpc>
            </a:pPr>
            <a:r>
              <a:rPr lang="en-US" altLang="zh-CN" sz="1600">
                <a:latin typeface="Bahnschrift" panose="020B0502040204020203" charset="0"/>
                <a:ea typeface="SimSun" panose="02010600030101010101" pitchFamily="2" charset="-122"/>
                <a:cs typeface="Bahnschrift" panose="020B0502040204020203" charset="0"/>
                <a:sym typeface="+mn-ea"/>
              </a:rPr>
              <a:t>   </a:t>
            </a:r>
            <a:r>
              <a:rPr lang="en-US" altLang="zh-CN" sz="1600">
                <a:latin typeface="Bahnschrift" panose="020B0502040204020203" charset="0"/>
                <a:ea typeface="Times New Roman" panose="02020603050405020304"/>
                <a:cs typeface="Bahnschrift" panose="020B0502040204020203" charset="0"/>
                <a:sym typeface="+mn-ea"/>
              </a:rPr>
              <a:t>&lt;html lang="ru"&gt;</a:t>
            </a:r>
            <a:r>
              <a:rPr lang="en-US" altLang="zh-CN" sz="1600">
                <a:latin typeface="Bahnschrift" panose="020B0502040204020203" charset="0"/>
                <a:ea typeface="MS Mincho"/>
                <a:cs typeface="Bahnschrift" panose="020B0502040204020203" charset="0"/>
                <a:sym typeface="+mn-ea"/>
              </a:rPr>
              <a:t> — корневой элемент, атрибут </a:t>
            </a:r>
            <a:r>
              <a:rPr lang="en-US" altLang="zh-CN" sz="1600">
                <a:latin typeface="Bahnschrift" panose="020B0502040204020203" charset="0"/>
                <a:ea typeface="Times New Roman" panose="02020603050405020304"/>
                <a:cs typeface="Bahnschrift" panose="020B0502040204020203" charset="0"/>
                <a:sym typeface="+mn-ea"/>
              </a:rPr>
              <a:t>lang="ru"</a:t>
            </a:r>
            <a:r>
              <a:rPr lang="en-US" altLang="zh-CN" sz="1600">
                <a:latin typeface="Bahnschrift" panose="020B0502040204020203" charset="0"/>
                <a:ea typeface="MS Mincho"/>
                <a:cs typeface="Bahnschrift" panose="020B0502040204020203" charset="0"/>
                <a:sym typeface="+mn-ea"/>
              </a:rPr>
              <a:t> помогает браузеру и поисковикам определить язык страницы.</a:t>
            </a:r>
            <a:endParaRPr lang="en-US" altLang="zh-CN" sz="1600">
              <a:latin typeface="Bahnschrift" panose="020B0502040204020203" charset="0"/>
              <a:ea typeface="MS Mincho"/>
              <a:cs typeface="Bahnschrift" panose="020B0502040204020203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Контент в </a:t>
            </a:r>
            <a:r>
              <a:rPr lang="en-US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&lt;body&gt;</a:t>
            </a:r>
            <a:r>
              <a:rPr lang="ru-RU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. С</a:t>
            </a:r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ea typeface="MS Mincho"/>
                <a:cs typeface="Bahnschrift" panose="020B0502040204020203" charset="0"/>
                <a:sym typeface="+mn-ea"/>
              </a:rPr>
              <a:t>емантический блок шапки</a:t>
            </a:r>
            <a:r>
              <a:rPr lang="ru-RU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 </a:t>
            </a:r>
            <a:endParaRPr lang="ru-RU" altLang="en-US">
              <a:solidFill>
                <a:schemeClr val="accent1">
                  <a:lumMod val="60000"/>
                  <a:lumOff val="40000"/>
                </a:schemeClr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15" name="Изображение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6320" y="773113"/>
            <a:ext cx="5933440" cy="229806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Текстовое поле 3"/>
          <p:cNvSpPr txBox="1"/>
          <p:nvPr/>
        </p:nvSpPr>
        <p:spPr>
          <a:xfrm>
            <a:off x="405130" y="900430"/>
            <a:ext cx="5080000" cy="3415030"/>
          </a:xfrm>
          <a:prstGeom prst="rect">
            <a:avLst/>
          </a:prstGeom>
        </p:spPr>
        <p:txBody>
          <a:bodyPr>
            <a:spAutoFit/>
          </a:bodyPr>
          <a:p>
            <a:pPr algn="l" defTabSz="266700">
              <a:lnSpc>
                <a:spcPct val="150000"/>
              </a:lnSpc>
            </a:pPr>
            <a:r>
              <a:rPr lang="en-US" altLang="zh-CN" sz="1600">
                <a:latin typeface="Bahnschrift" panose="020B0502040204020203" charset="0"/>
                <a:ea typeface="Times New Roman" panose="02020603050405020304"/>
                <a:cs typeface="Bahnschrift" panose="020B0502040204020203" charset="0"/>
              </a:rPr>
              <a:t>.container</a:t>
            </a:r>
            <a:r>
              <a:rPr lang="en-US" altLang="zh-CN" sz="1600">
                <a:latin typeface="Bahnschrift" panose="020B0502040204020203" charset="0"/>
                <a:ea typeface="MS Mincho"/>
                <a:cs typeface="Bahnschrift" panose="020B0502040204020203" charset="0"/>
              </a:rPr>
              <a:t> — общий «контейнер» для центрирования и ограничения ширины контента.</a:t>
            </a:r>
            <a:endParaRPr lang="en-US" altLang="zh-CN" sz="1600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algn="l" defTabSz="266700">
              <a:lnSpc>
                <a:spcPct val="150000"/>
              </a:lnSpc>
            </a:pPr>
            <a:r>
              <a:rPr lang="en-US" altLang="zh-CN" sz="1600">
                <a:latin typeface="Bahnschrift" panose="020B0502040204020203" charset="0"/>
                <a:ea typeface="Times New Roman" panose="02020603050405020304"/>
                <a:cs typeface="Bahnschrift" panose="020B0502040204020203" charset="0"/>
              </a:rPr>
              <a:t>&lt;header&gt;</a:t>
            </a:r>
            <a:r>
              <a:rPr lang="en-US" altLang="zh-CN" sz="1600">
                <a:latin typeface="Bahnschrift" panose="020B0502040204020203" charset="0"/>
                <a:ea typeface="MS Mincho"/>
                <a:cs typeface="Bahnschrift" panose="020B0502040204020203" charset="0"/>
              </a:rPr>
              <a:t> — семантический блок шапки:</a:t>
            </a:r>
            <a:endParaRPr lang="en-US" altLang="zh-CN" sz="1600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algn="l" defTabSz="266700">
              <a:lnSpc>
                <a:spcPct val="150000"/>
              </a:lnSpc>
            </a:pPr>
            <a:r>
              <a:rPr lang="en-US" altLang="zh-CN" sz="1600">
                <a:latin typeface="Bahnschrift" panose="020B0502040204020203" charset="0"/>
                <a:ea typeface="Times New Roman" panose="02020603050405020304"/>
                <a:cs typeface="Bahnschrift" panose="020B0502040204020203" charset="0"/>
              </a:rPr>
              <a:t>&lt;h1&gt;</a:t>
            </a:r>
            <a:r>
              <a:rPr lang="en-US" altLang="zh-CN" sz="1600">
                <a:latin typeface="Bahnschrift" panose="020B0502040204020203" charset="0"/>
                <a:ea typeface="MS Mincho"/>
                <a:cs typeface="Bahnschrift" panose="020B0502040204020203" charset="0"/>
              </a:rPr>
              <a:t> — главный заголовок.</a:t>
            </a:r>
            <a:endParaRPr lang="en-US" altLang="zh-CN" sz="1600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algn="l" defTabSz="266700">
              <a:lnSpc>
                <a:spcPct val="150000"/>
              </a:lnSpc>
            </a:pPr>
            <a:r>
              <a:rPr lang="en-US" altLang="zh-CN" sz="1600">
                <a:latin typeface="Bahnschrift" panose="020B0502040204020203" charset="0"/>
                <a:ea typeface="MS Mincho"/>
                <a:cs typeface="Bahnschrift" panose="020B0502040204020203" charset="0"/>
              </a:rPr>
              <a:t>Последующие </a:t>
            </a:r>
            <a:r>
              <a:rPr lang="en-US" altLang="zh-CN" sz="1600">
                <a:latin typeface="Bahnschrift" panose="020B0502040204020203" charset="0"/>
                <a:ea typeface="Times New Roman" panose="02020603050405020304"/>
                <a:cs typeface="Bahnschrift" panose="020B0502040204020203" charset="0"/>
              </a:rPr>
              <a:t>&lt;a&gt;&lt;img&gt;&lt;/a&gt;</a:t>
            </a:r>
            <a:r>
              <a:rPr lang="en-US" altLang="zh-CN" sz="1600">
                <a:latin typeface="Bahnschrift" panose="020B0502040204020203" charset="0"/>
                <a:ea typeface="MS Mincho"/>
                <a:cs typeface="Bahnschrift" panose="020B0502040204020203" charset="0"/>
              </a:rPr>
              <a:t> — навигация по флагам, ссылки открываются в новой вкладке (</a:t>
            </a:r>
            <a:r>
              <a:rPr lang="en-US" altLang="zh-CN" sz="1600">
                <a:latin typeface="Bahnschrift" panose="020B0502040204020203" charset="0"/>
                <a:ea typeface="Times New Roman" panose="02020603050405020304"/>
                <a:cs typeface="Bahnschrift" panose="020B0502040204020203" charset="0"/>
              </a:rPr>
              <a:t>target="_blank"</a:t>
            </a:r>
            <a:r>
              <a:rPr lang="en-US" altLang="zh-CN" sz="1600">
                <a:latin typeface="Bahnschrift" panose="020B0502040204020203" charset="0"/>
                <a:ea typeface="MS Mincho"/>
                <a:cs typeface="Bahnschrift" panose="020B0502040204020203" charset="0"/>
              </a:rPr>
              <a:t>).</a:t>
            </a:r>
            <a:endParaRPr lang="en-US" altLang="zh-CN" sz="1600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algn="l" defTabSz="266700">
              <a:lnSpc>
                <a:spcPct val="150000"/>
              </a:lnSpc>
            </a:pPr>
            <a:r>
              <a:rPr lang="en-US" altLang="zh-CN" sz="1600">
                <a:latin typeface="Bahnschrift" panose="020B0502040204020203" charset="0"/>
                <a:ea typeface="Times New Roman" panose="02020603050405020304"/>
                <a:cs typeface="Bahnschrift" panose="020B0502040204020203" charset="0"/>
              </a:rPr>
              <a:t>&lt;p class="subtitle"&gt;</a:t>
            </a:r>
            <a:r>
              <a:rPr lang="en-US" altLang="zh-CN" sz="1600">
                <a:latin typeface="Bahnschrift" panose="020B0502040204020203" charset="0"/>
                <a:ea typeface="MS Mincho"/>
                <a:cs typeface="Bahnschrift" panose="020B0502040204020203" charset="0"/>
              </a:rPr>
              <a:t> — подзаголовок с кратким описанием.</a:t>
            </a:r>
            <a:endParaRPr lang="en-US" altLang="zh-CN" sz="1600">
              <a:latin typeface="Bahnschrift" panose="020B0502040204020203" charset="0"/>
              <a:ea typeface="MS Mincho"/>
              <a:cs typeface="Bahnschrift" panose="020B0502040204020203" charset="0"/>
            </a:endParaRPr>
          </a:p>
        </p:txBody>
      </p:sp>
      <p:pic>
        <p:nvPicPr>
          <p:cNvPr id="2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3155633"/>
            <a:ext cx="4648200" cy="34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Изображение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83" y="4793615"/>
            <a:ext cx="5940425" cy="1159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Основная</a:t>
            </a:r>
            <a:r>
              <a:rPr lang="en-US" altLang="ru-RU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часть</a:t>
            </a:r>
            <a:r>
              <a:rPr lang="en-US" altLang="ru-RU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 &lt;main&gt;</a:t>
            </a:r>
            <a:endParaRPr lang="en-US" altLang="ru-RU">
              <a:solidFill>
                <a:schemeClr val="accent1">
                  <a:lumMod val="60000"/>
                  <a:lumOff val="40000"/>
                </a:schemeClr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16" name="Изображение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430" y="1391603"/>
            <a:ext cx="5165090" cy="1795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Изображение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315" y="592773"/>
            <a:ext cx="3519170" cy="550100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Текстовое поле 3"/>
          <p:cNvSpPr txBox="1"/>
          <p:nvPr/>
        </p:nvSpPr>
        <p:spPr>
          <a:xfrm>
            <a:off x="858520" y="3523298"/>
            <a:ext cx="5080000" cy="1753235"/>
          </a:xfrm>
          <a:prstGeom prst="rect">
            <a:avLst/>
          </a:prstGeom>
        </p:spPr>
        <p:txBody>
          <a:bodyPr>
            <a:spAutoFit/>
          </a:bodyPr>
          <a:p>
            <a:pPr algn="l" defTabSz="266700"/>
            <a:r>
              <a:rPr lang="en-US" altLang="zh-CN">
                <a:latin typeface="Bahnschrift" panose="020B0502040204020203" charset="0"/>
                <a:ea typeface="Times New Roman" panose="02020603050405020304"/>
                <a:cs typeface="Bahnschrift" panose="020B0502040204020203" charset="0"/>
              </a:rPr>
              <a:t>&lt;main&gt;</a:t>
            </a:r>
            <a:r>
              <a:rPr lang="en-US" altLang="zh-CN">
                <a:latin typeface="Bahnschrift" panose="020B0502040204020203" charset="0"/>
                <a:ea typeface="MS Mincho"/>
                <a:cs typeface="Bahnschrift" panose="020B0502040204020203" charset="0"/>
              </a:rPr>
              <a:t> — семантика основной части страницы.</a:t>
            </a:r>
            <a:endParaRPr lang="en-US" altLang="zh-CN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algn="l" defTabSz="266700"/>
            <a:r>
              <a:rPr lang="en-US" altLang="zh-CN">
                <a:latin typeface="Bahnschrift" panose="020B0502040204020203" charset="0"/>
                <a:ea typeface="Times New Roman" panose="02020603050405020304"/>
                <a:cs typeface="Bahnschrift" panose="020B0502040204020203" charset="0"/>
              </a:rPr>
              <a:t>grid-container</a:t>
            </a:r>
            <a:r>
              <a:rPr lang="en-US" altLang="zh-CN">
                <a:latin typeface="Bahnschrift" panose="020B0502040204020203" charset="0"/>
                <a:ea typeface="MS Mincho"/>
                <a:cs typeface="Bahnschrift" panose="020B0502040204020203" charset="0"/>
              </a:rPr>
              <a:t> — CSS-грид, делит экран на основную область и сайдбар.</a:t>
            </a:r>
            <a:endParaRPr lang="en-US" altLang="zh-CN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algn="l" defTabSz="266700"/>
            <a:r>
              <a:rPr lang="en-US" altLang="zh-CN">
                <a:latin typeface="Bahnschrift" panose="020B0502040204020203" charset="0"/>
                <a:ea typeface="Times New Roman" panose="02020603050405020304"/>
                <a:cs typeface="Bahnschrift" panose="020B0502040204020203" charset="0"/>
              </a:rPr>
              <a:t>.tabs</a:t>
            </a:r>
            <a:r>
              <a:rPr lang="en-US" altLang="zh-CN">
                <a:latin typeface="Bahnschrift" panose="020B0502040204020203" charset="0"/>
                <a:ea typeface="MS Mincho"/>
                <a:cs typeface="Bahnschrift" panose="020B0502040204020203" charset="0"/>
              </a:rPr>
              <a:t> + </a:t>
            </a:r>
            <a:r>
              <a:rPr lang="en-US" altLang="zh-CN">
                <a:latin typeface="Bahnschrift" panose="020B0502040204020203" charset="0"/>
                <a:ea typeface="Times New Roman" panose="02020603050405020304"/>
                <a:cs typeface="Bahnschrift" panose="020B0502040204020203" charset="0"/>
              </a:rPr>
              <a:t>.tab-list</a:t>
            </a:r>
            <a:r>
              <a:rPr lang="en-US" altLang="zh-CN">
                <a:latin typeface="Bahnschrift" panose="020B0502040204020203" charset="0"/>
                <a:ea typeface="MS Mincho"/>
                <a:cs typeface="Bahnschrift" panose="020B0502040204020203" charset="0"/>
              </a:rPr>
              <a:t> + </a:t>
            </a:r>
            <a:r>
              <a:rPr lang="en-US" altLang="zh-CN">
                <a:latin typeface="Bahnschrift" panose="020B0502040204020203" charset="0"/>
                <a:ea typeface="Times New Roman" panose="02020603050405020304"/>
                <a:cs typeface="Bahnschrift" panose="020B0502040204020203" charset="0"/>
              </a:rPr>
              <a:t>button[data-tab]</a:t>
            </a:r>
            <a:r>
              <a:rPr lang="en-US" altLang="zh-CN">
                <a:latin typeface="Bahnschrift" panose="020B0502040204020203" charset="0"/>
                <a:ea typeface="MS Mincho"/>
                <a:cs typeface="Bahnschrift" panose="020B0502040204020203" charset="0"/>
              </a:rPr>
              <a:t> — кнопки переключения вкладок </a:t>
            </a:r>
            <a:endParaRPr lang="en-US" altLang="zh-CN">
              <a:latin typeface="Bahnschrift" panose="020B0502040204020203" charset="0"/>
              <a:ea typeface="MS Mincho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" name="Изображение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855" y="1198880"/>
            <a:ext cx="5802630" cy="52038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Текстовое поле 3"/>
          <p:cNvSpPr txBox="1"/>
          <p:nvPr/>
        </p:nvSpPr>
        <p:spPr>
          <a:xfrm>
            <a:off x="140335" y="0"/>
            <a:ext cx="10491470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just" defTabSz="266700">
              <a:lnSpc>
                <a:spcPct val="150000"/>
              </a:lnSpc>
            </a:pPr>
            <a:r>
              <a:rPr lang="en-US" altLang="zh-CN" sz="1600">
                <a:latin typeface="Bahnschrift" panose="020B0502040204020203" charset="0"/>
                <a:ea typeface="Times New Roman" panose="02020603050405020304"/>
                <a:cs typeface="Bahnschrift" panose="020B0502040204020203" charset="0"/>
              </a:rPr>
              <a:t>.exchange-rate-info</a:t>
            </a:r>
            <a:r>
              <a:rPr lang="en-US" altLang="zh-CN" sz="1600">
                <a:latin typeface="Bahnschrift" panose="020B0502040204020203" charset="0"/>
                <a:ea typeface="MS Mincho"/>
                <a:cs typeface="Bahnschrift" panose="020B0502040204020203" charset="0"/>
              </a:rPr>
              <a:t> — блок с текущим курсом, процентным изменением и временем последнего обновления.</a:t>
            </a:r>
            <a:endParaRPr lang="en-US" altLang="zh-CN" sz="1600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algn="just" defTabSz="266700">
              <a:lnSpc>
                <a:spcPct val="150000"/>
              </a:lnSpc>
            </a:pPr>
            <a:r>
              <a:rPr lang="en-US" altLang="zh-CN" sz="1600">
                <a:latin typeface="Bahnschrift" panose="020B0502040204020203" charset="0"/>
                <a:ea typeface="MS Mincho"/>
                <a:cs typeface="Bahnschrift" panose="020B0502040204020203" charset="0"/>
              </a:rPr>
              <a:t>Классы </a:t>
            </a:r>
            <a:r>
              <a:rPr lang="en-US" altLang="zh-CN" sz="1600">
                <a:latin typeface="Bahnschrift" panose="020B0502040204020203" charset="0"/>
                <a:ea typeface="Times New Roman" panose="02020603050405020304"/>
                <a:cs typeface="Bahnschrift" panose="020B0502040204020203" charset="0"/>
              </a:rPr>
              <a:t>positive</a:t>
            </a:r>
            <a:r>
              <a:rPr lang="en-US" altLang="zh-CN" sz="1600">
                <a:latin typeface="Bahnschrift" panose="020B0502040204020203" charset="0"/>
                <a:ea typeface="MS Mincho"/>
                <a:cs typeface="Bahnschrift" panose="020B0502040204020203" charset="0"/>
              </a:rPr>
              <a:t>/</a:t>
            </a:r>
            <a:r>
              <a:rPr lang="en-US" altLang="zh-CN" sz="1600">
                <a:latin typeface="Bahnschrift" panose="020B0502040204020203" charset="0"/>
                <a:ea typeface="Times New Roman" panose="02020603050405020304"/>
                <a:cs typeface="Bahnschrift" panose="020B0502040204020203" charset="0"/>
              </a:rPr>
              <a:t>negative</a:t>
            </a:r>
            <a:r>
              <a:rPr lang="en-US" altLang="zh-CN" sz="1600">
                <a:latin typeface="Bahnschrift" panose="020B0502040204020203" charset="0"/>
                <a:ea typeface="MS Mincho"/>
                <a:cs typeface="Bahnschrift" panose="020B0502040204020203" charset="0"/>
              </a:rPr>
              <a:t> меняют цвет и иконку.</a:t>
            </a:r>
            <a:endParaRPr lang="en-US" altLang="zh-CN" sz="1600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algn="just" defTabSz="266700">
              <a:lnSpc>
                <a:spcPct val="150000"/>
              </a:lnSpc>
            </a:pPr>
            <a:r>
              <a:rPr lang="en-US" altLang="zh-CN" sz="1600">
                <a:latin typeface="Bahnschrift" panose="020B0502040204020203" charset="0"/>
                <a:ea typeface="Times New Roman" panose="02020603050405020304"/>
                <a:cs typeface="Bahnschrift" panose="020B0502040204020203" charset="0"/>
              </a:rPr>
              <a:t>#rateValue</a:t>
            </a:r>
            <a:r>
              <a:rPr lang="en-US" altLang="zh-CN" sz="1600">
                <a:latin typeface="Bahnschrift" panose="020B0502040204020203" charset="0"/>
                <a:ea typeface="MS Mincho"/>
                <a:cs typeface="Bahnschrift" panose="020B0502040204020203" charset="0"/>
              </a:rPr>
              <a:t> — туда подставляется обновлённое значение курса.</a:t>
            </a:r>
            <a:endParaRPr lang="en-US" altLang="zh-CN" sz="1600">
              <a:latin typeface="Bahnschrift" panose="020B0502040204020203" charset="0"/>
              <a:ea typeface="MS Mincho"/>
              <a:cs typeface="Bahnschrift" panose="020B0502040204020203" charset="0"/>
            </a:endParaRPr>
          </a:p>
        </p:txBody>
      </p:sp>
      <p:pic>
        <p:nvPicPr>
          <p:cNvPr id="29" name="Изображение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473" y="1404620"/>
            <a:ext cx="5930265" cy="4558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815" y="114300"/>
            <a:ext cx="10972800" cy="582613"/>
          </a:xfrm>
        </p:spPr>
        <p:txBody>
          <a:bodyPr/>
          <a:p>
            <a:r>
              <a:rPr lang="en-US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Таблица</a:t>
            </a:r>
            <a:r>
              <a:rPr lang="en-US" altLang="ru-RU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курсов</a:t>
            </a:r>
            <a:endParaRPr lang="en-US" altLang="en-US">
              <a:solidFill>
                <a:schemeClr val="accent1">
                  <a:lumMod val="60000"/>
                  <a:lumOff val="40000"/>
                </a:schemeClr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236220" y="773430"/>
            <a:ext cx="6856095" cy="6033770"/>
          </a:xfrm>
          <a:prstGeom prst="rect">
            <a:avLst/>
          </a:prstGeom>
        </p:spPr>
        <p:txBody>
          <a:bodyPr>
            <a:noAutofit/>
          </a:bodyPr>
          <a:p>
            <a:pPr algn="l" defTabSz="266700"/>
            <a:r>
              <a:rPr lang="en-US" altLang="zh-CN" sz="1200">
                <a:latin typeface="Times New Roman" panose="02020603050405020304"/>
                <a:ea typeface="MS Mincho"/>
              </a:rPr>
              <a:t>&lt;div class="rates-table-container"&gt;</a:t>
            </a:r>
            <a:endParaRPr lang="en-US" altLang="zh-CN" sz="1200">
              <a:latin typeface="Times New Roman" panose="02020603050405020304"/>
              <a:ea typeface="MS Mincho"/>
            </a:endParaRPr>
          </a:p>
          <a:p>
            <a:pPr algn="l" defTabSz="266700"/>
            <a:r>
              <a:rPr lang="en-US" altLang="zh-CN" sz="1200">
                <a:latin typeface="Times New Roman" panose="02020603050405020304"/>
                <a:ea typeface="MS Mincho"/>
              </a:rPr>
              <a:t>  &lt;h2&gt;Курсы валют к манату (AZN)&lt;/h2&gt;</a:t>
            </a:r>
            <a:endParaRPr lang="en-US" altLang="zh-CN" sz="1200">
              <a:latin typeface="Times New Roman" panose="02020603050405020304"/>
              <a:ea typeface="MS Mincho"/>
            </a:endParaRPr>
          </a:p>
          <a:p>
            <a:pPr algn="l" defTabSz="266700"/>
            <a:r>
              <a:rPr lang="en-US" altLang="zh-CN" sz="1200">
                <a:latin typeface="Times New Roman" panose="02020603050405020304"/>
                <a:ea typeface="MS Mincho"/>
              </a:rPr>
              <a:t>  &lt;table&gt;</a:t>
            </a:r>
            <a:endParaRPr lang="en-US" altLang="zh-CN" sz="1200">
              <a:latin typeface="Times New Roman" panose="02020603050405020304"/>
              <a:ea typeface="MS Mincho"/>
            </a:endParaRPr>
          </a:p>
          <a:p>
            <a:pPr algn="l" defTabSz="266700"/>
            <a:r>
              <a:rPr lang="en-US" altLang="zh-CN" sz="1200">
                <a:latin typeface="Times New Roman" panose="02020603050405020304"/>
                <a:ea typeface="MS Mincho"/>
              </a:rPr>
              <a:t>    &lt;thead&gt;</a:t>
            </a:r>
            <a:endParaRPr lang="en-US" altLang="zh-CN" sz="1200">
              <a:latin typeface="Times New Roman" panose="02020603050405020304"/>
              <a:ea typeface="MS Mincho"/>
            </a:endParaRPr>
          </a:p>
          <a:p>
            <a:pPr algn="l" defTabSz="266700"/>
            <a:r>
              <a:rPr lang="en-US" altLang="zh-CN" sz="1200">
                <a:latin typeface="Times New Roman" panose="02020603050405020304"/>
                <a:ea typeface="MS Mincho"/>
              </a:rPr>
              <a:t>      &lt;tr&gt;  &lt;th&gt;Валюта&lt;/th&gt;&lt;th&gt;Покупка&lt;/th&gt;&lt;th&gt;Продажа&lt;/th&gt;&lt;th&gt;НБА&lt;/th&gt;&lt;th&gt;Изменение&lt;/th&gt;</a:t>
            </a:r>
            <a:endParaRPr lang="en-US" altLang="zh-CN" sz="1200">
              <a:latin typeface="Times New Roman" panose="02020603050405020304"/>
              <a:ea typeface="MS Mincho"/>
            </a:endParaRPr>
          </a:p>
          <a:p>
            <a:pPr algn="l" defTabSz="266700"/>
            <a:r>
              <a:rPr lang="en-US" altLang="zh-CN" sz="1200">
                <a:latin typeface="Times New Roman" panose="02020603050405020304"/>
                <a:ea typeface="MS Mincho"/>
              </a:rPr>
              <a:t>      &lt;/tr&gt;</a:t>
            </a:r>
            <a:endParaRPr lang="en-US" altLang="zh-CN" sz="1200">
              <a:latin typeface="Times New Roman" panose="02020603050405020304"/>
              <a:ea typeface="MS Mincho"/>
            </a:endParaRPr>
          </a:p>
          <a:p>
            <a:pPr algn="l" defTabSz="266700"/>
            <a:r>
              <a:rPr lang="en-US" altLang="zh-CN" sz="1200">
                <a:latin typeface="Times New Roman" panose="02020603050405020304"/>
                <a:ea typeface="MS Mincho"/>
              </a:rPr>
              <a:t>    &lt;/thead&gt;</a:t>
            </a:r>
            <a:endParaRPr lang="en-US" altLang="zh-CN" sz="1200">
              <a:latin typeface="Times New Roman" panose="02020603050405020304"/>
              <a:ea typeface="MS Mincho"/>
            </a:endParaRPr>
          </a:p>
          <a:p>
            <a:pPr algn="l" defTabSz="266700"/>
            <a:r>
              <a:rPr lang="en-US" altLang="zh-CN" sz="1200">
                <a:latin typeface="Times New Roman" panose="02020603050405020304"/>
                <a:ea typeface="MS Mincho"/>
              </a:rPr>
              <a:t>    &lt;tbody&gt;</a:t>
            </a:r>
            <a:endParaRPr lang="en-US" altLang="zh-CN" sz="1200">
              <a:latin typeface="Times New Roman" panose="02020603050405020304"/>
              <a:ea typeface="MS Mincho"/>
            </a:endParaRPr>
          </a:p>
          <a:p>
            <a:pPr algn="l" defTabSz="266700"/>
            <a:r>
              <a:rPr lang="en-US" altLang="zh-CN" sz="1200">
                <a:latin typeface="Times New Roman" panose="02020603050405020304"/>
                <a:ea typeface="MS Mincho"/>
              </a:rPr>
              <a:t>      &lt;tr&gt;</a:t>
            </a:r>
            <a:endParaRPr lang="en-US" altLang="zh-CN" sz="1200">
              <a:latin typeface="Times New Roman" panose="02020603050405020304"/>
              <a:ea typeface="MS Mincho"/>
            </a:endParaRPr>
          </a:p>
          <a:p>
            <a:pPr algn="l" defTabSz="266700"/>
            <a:r>
              <a:rPr lang="en-US" altLang="zh-CN" sz="1200">
                <a:latin typeface="Times New Roman" panose="02020603050405020304"/>
                <a:ea typeface="MS Mincho"/>
              </a:rPr>
              <a:t>        &lt;td&gt;</a:t>
            </a:r>
            <a:endParaRPr lang="en-US" altLang="zh-CN" sz="1200">
              <a:latin typeface="Times New Roman" panose="02020603050405020304"/>
              <a:ea typeface="MS Mincho"/>
            </a:endParaRPr>
          </a:p>
          <a:p>
            <a:pPr algn="l" defTabSz="266700"/>
            <a:r>
              <a:rPr lang="en-US" altLang="zh-CN" sz="1200">
                <a:latin typeface="Times New Roman" panose="02020603050405020304"/>
                <a:ea typeface="MS Mincho"/>
              </a:rPr>
              <a:t>          &lt;div class="currency-info"&gt;</a:t>
            </a:r>
            <a:endParaRPr lang="en-US" altLang="zh-CN" sz="1200">
              <a:latin typeface="Times New Roman" panose="02020603050405020304"/>
              <a:ea typeface="MS Mincho"/>
            </a:endParaRPr>
          </a:p>
          <a:p>
            <a:pPr algn="l" defTabSz="266700"/>
            <a:r>
              <a:rPr lang="en-US" altLang="zh-CN" sz="1200">
                <a:latin typeface="Times New Roman" panose="02020603050405020304"/>
                <a:ea typeface="MS Mincho"/>
              </a:rPr>
              <a:t>            &lt;div class="currency-flag flag-us"&gt;&lt;/div&gt;</a:t>
            </a:r>
            <a:endParaRPr lang="en-US" altLang="zh-CN" sz="1200">
              <a:latin typeface="Times New Roman" panose="02020603050405020304"/>
              <a:ea typeface="MS Mincho"/>
            </a:endParaRPr>
          </a:p>
          <a:p>
            <a:pPr algn="l" defTabSz="266700"/>
            <a:r>
              <a:rPr lang="en-US" altLang="zh-CN" sz="1200">
                <a:latin typeface="Times New Roman" panose="02020603050405020304"/>
                <a:ea typeface="MS Mincho"/>
              </a:rPr>
              <a:t>            &lt;div&gt;</a:t>
            </a:r>
            <a:endParaRPr lang="en-US" altLang="zh-CN" sz="1200">
              <a:latin typeface="Times New Roman" panose="02020603050405020304"/>
              <a:ea typeface="MS Mincho"/>
            </a:endParaRPr>
          </a:p>
          <a:p>
            <a:pPr algn="l" defTabSz="266700"/>
            <a:r>
              <a:rPr lang="en-US" altLang="zh-CN" sz="1200">
                <a:latin typeface="Times New Roman" panose="02020603050405020304"/>
                <a:ea typeface="MS Mincho"/>
              </a:rPr>
              <a:t>              &lt;div class="currency-code"&gt;USD&lt;/div&gt;</a:t>
            </a:r>
            <a:endParaRPr lang="en-US" altLang="zh-CN" sz="1200">
              <a:latin typeface="Times New Roman" panose="02020603050405020304"/>
              <a:ea typeface="MS Mincho"/>
            </a:endParaRPr>
          </a:p>
          <a:p>
            <a:pPr algn="l" defTabSz="266700"/>
            <a:r>
              <a:rPr lang="en-US" altLang="zh-CN" sz="1200">
                <a:latin typeface="Times New Roman" panose="02020603050405020304"/>
                <a:ea typeface="MS Mincho"/>
              </a:rPr>
              <a:t>              &lt;div class="currency-name"&gt;Доллар США&lt;/div&gt;</a:t>
            </a:r>
            <a:endParaRPr lang="en-US" altLang="zh-CN" sz="1200">
              <a:latin typeface="Times New Roman" panose="02020603050405020304"/>
              <a:ea typeface="MS Mincho"/>
            </a:endParaRPr>
          </a:p>
          <a:p>
            <a:pPr algn="l" defTabSz="266700"/>
            <a:r>
              <a:rPr lang="en-US" altLang="zh-CN" sz="1200">
                <a:latin typeface="Times New Roman" panose="02020603050405020304"/>
                <a:ea typeface="MS Mincho"/>
              </a:rPr>
              <a:t>            &lt;/div&gt;</a:t>
            </a:r>
            <a:endParaRPr lang="en-US" altLang="zh-CN" sz="1200">
              <a:latin typeface="Times New Roman" panose="02020603050405020304"/>
              <a:ea typeface="MS Mincho"/>
            </a:endParaRPr>
          </a:p>
          <a:p>
            <a:pPr algn="l" defTabSz="266700"/>
            <a:r>
              <a:rPr lang="en-US" altLang="zh-CN" sz="1200">
                <a:latin typeface="Times New Roman" panose="02020603050405020304"/>
                <a:ea typeface="MS Mincho"/>
              </a:rPr>
              <a:t>          &lt;/div&gt;</a:t>
            </a:r>
            <a:endParaRPr lang="en-US" altLang="zh-CN" sz="1200">
              <a:latin typeface="Times New Roman" panose="02020603050405020304"/>
              <a:ea typeface="MS Mincho"/>
            </a:endParaRPr>
          </a:p>
          <a:p>
            <a:pPr algn="l" defTabSz="266700"/>
            <a:r>
              <a:rPr lang="en-US" altLang="zh-CN" sz="1200">
                <a:latin typeface="Times New Roman" panose="02020603050405020304"/>
                <a:ea typeface="MS Mincho"/>
              </a:rPr>
              <a:t>        &lt;/td&gt;</a:t>
            </a:r>
            <a:endParaRPr lang="en-US" altLang="zh-CN" sz="1200">
              <a:latin typeface="Times New Roman" panose="02020603050405020304"/>
              <a:ea typeface="MS Mincho"/>
            </a:endParaRPr>
          </a:p>
          <a:p>
            <a:pPr algn="l" defTabSz="266700"/>
            <a:r>
              <a:rPr lang="en-US" altLang="zh-CN" sz="1200">
                <a:latin typeface="Times New Roman" panose="02020603050405020304"/>
                <a:ea typeface="MS Mincho"/>
              </a:rPr>
              <a:t>        &lt;td&gt;1.6950&lt;/td&gt;&lt;td&gt;1.7050&lt;/td&gt;&lt;td&gt;1.7000&lt;/td&gt;</a:t>
            </a:r>
            <a:endParaRPr lang="en-US" altLang="zh-CN" sz="1200">
              <a:latin typeface="Times New Roman" panose="02020603050405020304"/>
              <a:ea typeface="MS Mincho"/>
            </a:endParaRPr>
          </a:p>
          <a:p>
            <a:pPr algn="l" defTabSz="266700"/>
            <a:r>
              <a:rPr lang="en-US" altLang="zh-CN" sz="1200">
                <a:latin typeface="Times New Roman" panose="02020603050405020304"/>
                <a:ea typeface="MS Mincho"/>
              </a:rPr>
              <a:t>        &lt;td&gt;</a:t>
            </a:r>
            <a:endParaRPr lang="en-US" altLang="zh-CN" sz="1200">
              <a:latin typeface="Times New Roman" panose="02020603050405020304"/>
              <a:ea typeface="MS Mincho"/>
            </a:endParaRPr>
          </a:p>
          <a:p>
            <a:pPr algn="l" defTabSz="266700"/>
            <a:r>
              <a:rPr lang="en-US" altLang="zh-CN" sz="1200">
                <a:latin typeface="Times New Roman" panose="02020603050405020304"/>
                <a:ea typeface="MS Mincho"/>
              </a:rPr>
              <a:t>          &lt;div class="change-info positive"&gt;</a:t>
            </a:r>
            <a:endParaRPr lang="en-US" altLang="zh-CN" sz="1200">
              <a:latin typeface="Times New Roman" panose="02020603050405020304"/>
              <a:ea typeface="MS Mincho"/>
            </a:endParaRPr>
          </a:p>
          <a:p>
            <a:pPr algn="l" defTabSz="266700"/>
            <a:r>
              <a:rPr lang="en-US" altLang="zh-CN" sz="1200">
                <a:latin typeface="Times New Roman" panose="02020603050405020304"/>
                <a:ea typeface="MS Mincho"/>
              </a:rPr>
              <a:t>            &lt;i class="fas fa-chart-line"&gt;&lt;/i&gt;</a:t>
            </a:r>
            <a:endParaRPr lang="en-US" altLang="zh-CN" sz="1200">
              <a:latin typeface="Times New Roman" panose="02020603050405020304"/>
              <a:ea typeface="MS Mincho"/>
            </a:endParaRPr>
          </a:p>
          <a:p>
            <a:pPr algn="l" defTabSz="266700"/>
            <a:r>
              <a:rPr lang="en-US" altLang="zh-CN" sz="1200">
                <a:latin typeface="Times New Roman" panose="02020603050405020304"/>
                <a:ea typeface="MS Mincho"/>
              </a:rPr>
              <a:t>            &lt;span&gt;+0.0020 (+0.12%)&lt;/span&gt;</a:t>
            </a:r>
            <a:endParaRPr lang="en-US" altLang="zh-CN" sz="1200">
              <a:latin typeface="Times New Roman" panose="02020603050405020304"/>
              <a:ea typeface="MS Mincho"/>
            </a:endParaRPr>
          </a:p>
          <a:p>
            <a:pPr algn="l" defTabSz="266700"/>
            <a:r>
              <a:rPr lang="en-US" altLang="zh-CN" sz="1200">
                <a:latin typeface="Times New Roman" panose="02020603050405020304"/>
                <a:ea typeface="MS Mincho"/>
              </a:rPr>
              <a:t>          &lt;/div&gt;</a:t>
            </a:r>
            <a:endParaRPr lang="en-US" altLang="zh-CN" sz="1200">
              <a:latin typeface="Times New Roman" panose="02020603050405020304"/>
              <a:ea typeface="MS Mincho"/>
            </a:endParaRPr>
          </a:p>
          <a:p>
            <a:pPr algn="l" defTabSz="266700"/>
            <a:r>
              <a:rPr lang="en-US" altLang="zh-CN" sz="1200">
                <a:latin typeface="Times New Roman" panose="02020603050405020304"/>
                <a:ea typeface="MS Mincho"/>
              </a:rPr>
              <a:t>        &lt;/td&gt;</a:t>
            </a:r>
            <a:endParaRPr lang="en-US" altLang="zh-CN" sz="1200">
              <a:latin typeface="Times New Roman" panose="02020603050405020304"/>
              <a:ea typeface="MS Mincho"/>
            </a:endParaRPr>
          </a:p>
          <a:p>
            <a:pPr algn="l" defTabSz="266700"/>
            <a:r>
              <a:rPr lang="en-US" altLang="zh-CN" sz="1200">
                <a:latin typeface="Times New Roman" panose="02020603050405020304"/>
                <a:ea typeface="MS Mincho"/>
              </a:rPr>
              <a:t>      &lt;/tr&gt;</a:t>
            </a:r>
            <a:endParaRPr lang="en-US" altLang="zh-CN" sz="1200">
              <a:latin typeface="Times New Roman" panose="02020603050405020304"/>
              <a:ea typeface="MS Mincho"/>
            </a:endParaRPr>
          </a:p>
          <a:p>
            <a:pPr algn="l" defTabSz="266700"/>
            <a:r>
              <a:rPr lang="en-US" altLang="zh-CN" sz="1200">
                <a:latin typeface="Times New Roman" panose="02020603050405020304"/>
                <a:ea typeface="MS Mincho"/>
              </a:rPr>
              <a:t>      &lt;!-- Аналогичные строки для EUR, RUB, GBP --&gt;</a:t>
            </a:r>
            <a:endParaRPr lang="en-US" altLang="zh-CN" sz="1200">
              <a:latin typeface="Times New Roman" panose="02020603050405020304"/>
              <a:ea typeface="MS Mincho"/>
            </a:endParaRPr>
          </a:p>
          <a:p>
            <a:pPr algn="l" defTabSz="266700"/>
            <a:r>
              <a:rPr lang="en-US" altLang="zh-CN" sz="1200">
                <a:latin typeface="Times New Roman" panose="02020603050405020304"/>
                <a:ea typeface="MS Mincho"/>
              </a:rPr>
              <a:t>    &lt;/tbody&gt;</a:t>
            </a:r>
            <a:endParaRPr lang="en-US" altLang="zh-CN" sz="1200">
              <a:latin typeface="Times New Roman" panose="02020603050405020304"/>
              <a:ea typeface="MS Mincho"/>
            </a:endParaRPr>
          </a:p>
          <a:p>
            <a:pPr algn="l" defTabSz="266700"/>
            <a:r>
              <a:rPr lang="en-US" altLang="zh-CN" sz="1200">
                <a:latin typeface="Times New Roman" panose="02020603050405020304"/>
                <a:ea typeface="MS Mincho"/>
              </a:rPr>
              <a:t>  &lt;/table&gt;</a:t>
            </a:r>
            <a:endParaRPr lang="en-US" altLang="zh-CN" sz="1200">
              <a:latin typeface="Times New Roman" panose="02020603050405020304"/>
              <a:ea typeface="MS Mincho"/>
            </a:endParaRPr>
          </a:p>
          <a:p>
            <a:pPr algn="l" defTabSz="266700"/>
            <a:r>
              <a:rPr lang="en-US" altLang="zh-CN" sz="1200">
                <a:latin typeface="Times New Roman" panose="02020603050405020304"/>
                <a:ea typeface="MS Mincho"/>
              </a:rPr>
              <a:t>&lt;/div&gt;</a:t>
            </a:r>
            <a:endParaRPr lang="en-US" altLang="zh-CN" sz="1200">
              <a:latin typeface="Times New Roman" panose="02020603050405020304"/>
              <a:ea typeface="MS Mincho"/>
            </a:endParaRPr>
          </a:p>
        </p:txBody>
      </p:sp>
      <p:pic>
        <p:nvPicPr>
          <p:cNvPr id="28" name="Изображение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82978" y="114300"/>
            <a:ext cx="3410585" cy="5279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Изображение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633" y="4344670"/>
            <a:ext cx="5000625" cy="236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Вкладка</a:t>
            </a:r>
            <a:r>
              <a:rPr lang="en-US" altLang="ru-RU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«</a:t>
            </a:r>
            <a:r>
              <a:rPr lang="en-US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Графики</a:t>
            </a:r>
            <a:r>
              <a:rPr lang="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»</a:t>
            </a:r>
            <a:endParaRPr lang="" altLang="en-US">
              <a:solidFill>
                <a:schemeClr val="accent1">
                  <a:lumMod val="60000"/>
                  <a:lumOff val="40000"/>
                </a:schemeClr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19" name="Изображение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555" y="1025843"/>
            <a:ext cx="5935980" cy="33496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Текстовое поле 3"/>
          <p:cNvSpPr txBox="1"/>
          <p:nvPr/>
        </p:nvSpPr>
        <p:spPr>
          <a:xfrm>
            <a:off x="1278890" y="5392420"/>
            <a:ext cx="10184130" cy="706755"/>
          </a:xfrm>
          <a:prstGeom prst="rect">
            <a:avLst/>
          </a:prstGeom>
        </p:spPr>
        <p:txBody>
          <a:bodyPr wrap="square">
            <a:spAutoFit/>
          </a:bodyPr>
          <a:p>
            <a:pPr algn="just" defTabSz="266700"/>
            <a:r>
              <a:rPr lang="en-US" altLang="zh-CN" sz="2000">
                <a:latin typeface="Bahnschrift" panose="020B0502040204020203" charset="0"/>
                <a:ea typeface="Times New Roman" panose="02020603050405020304"/>
                <a:cs typeface="Bahnschrift" panose="020B0502040204020203" charset="0"/>
              </a:rPr>
              <a:t>#chartPeriod</a:t>
            </a:r>
            <a:r>
              <a:rPr lang="en-US" altLang="zh-CN" sz="2000">
                <a:latin typeface="Bahnschrift" panose="020B0502040204020203" charset="0"/>
                <a:ea typeface="MS Mincho"/>
                <a:cs typeface="Bahnschrift" panose="020B0502040204020203" charset="0"/>
              </a:rPr>
              <a:t> — выбор периода, нужен обработчик для перерисовки графика.</a:t>
            </a:r>
            <a:endParaRPr lang="en-US" altLang="zh-CN" sz="2000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algn="just" defTabSz="266700"/>
            <a:r>
              <a:rPr lang="en-US" altLang="zh-CN" sz="2000">
                <a:latin typeface="Bahnschrift" panose="020B0502040204020203" charset="0"/>
                <a:ea typeface="MS Mincho"/>
                <a:cs typeface="Bahnschrift" panose="020B0502040204020203" charset="0"/>
              </a:rPr>
              <a:t>Сам график статический </a:t>
            </a:r>
            <a:r>
              <a:rPr lang="en-US" altLang="zh-CN" sz="2000">
                <a:latin typeface="Bahnschrift" panose="020B0502040204020203" charset="0"/>
                <a:ea typeface="Times New Roman" panose="02020603050405020304"/>
                <a:cs typeface="Bahnschrift" panose="020B0502040204020203" charset="0"/>
              </a:rPr>
              <a:t>&lt;img&gt; в виде фотографии</a:t>
            </a:r>
            <a:r>
              <a:rPr lang="en-US" altLang="zh-CN" sz="2000">
                <a:latin typeface="Bahnschrift" panose="020B0502040204020203" charset="0"/>
                <a:ea typeface="MS Mincho"/>
                <a:cs typeface="Bahnschrift" panose="020B0502040204020203" charset="0"/>
              </a:rPr>
              <a:t> .</a:t>
            </a:r>
            <a:endParaRPr lang="en-US" altLang="zh-CN" sz="2000">
              <a:latin typeface="Bahnschrift" panose="020B0502040204020203" charset="0"/>
              <a:ea typeface="MS Mincho"/>
              <a:cs typeface="Bahnschrift" panose="020B0502040204020203" charset="0"/>
            </a:endParaRPr>
          </a:p>
        </p:txBody>
      </p:sp>
      <p:pic>
        <p:nvPicPr>
          <p:cNvPr id="39" name="Изображение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165" y="1026160"/>
            <a:ext cx="5063490" cy="37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Вкладка</a:t>
            </a:r>
            <a:r>
              <a:rPr lang="en-US" altLang="ru-RU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«</a:t>
            </a:r>
            <a:r>
              <a:rPr lang="en-US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Курсы</a:t>
            </a:r>
            <a:r>
              <a:rPr lang="en-US" altLang="ru-RU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банков</a:t>
            </a:r>
            <a:r>
              <a:rPr lang="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»</a:t>
            </a:r>
            <a:endParaRPr lang="" altLang="en-US">
              <a:solidFill>
                <a:schemeClr val="accent1">
                  <a:lumMod val="60000"/>
                  <a:lumOff val="40000"/>
                </a:schemeClr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20" name="Изображение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210" y="1173163"/>
            <a:ext cx="5935980" cy="4186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Изображение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268" y="311150"/>
            <a:ext cx="3904615" cy="30035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Текстовое поле 3"/>
          <p:cNvSpPr txBox="1"/>
          <p:nvPr/>
        </p:nvSpPr>
        <p:spPr>
          <a:xfrm>
            <a:off x="6640195" y="3657600"/>
            <a:ext cx="5060950" cy="1833245"/>
          </a:xfrm>
          <a:prstGeom prst="rect">
            <a:avLst/>
          </a:prstGeom>
        </p:spPr>
        <p:txBody>
          <a:bodyPr>
            <a:noAutofit/>
          </a:bodyPr>
          <a:p>
            <a:pPr defTabSz="266700"/>
            <a:r>
              <a:rPr lang="en-US" altLang="zh-CN" sz="2000">
                <a:latin typeface="Bahnschrift" panose="020B0502040204020203" charset="0"/>
                <a:ea typeface="Times New Roman" panose="02020603050405020304"/>
                <a:cs typeface="Bahnschrift" panose="020B0502040204020203" charset="0"/>
              </a:rPr>
              <a:t>#operationType</a:t>
            </a:r>
            <a:r>
              <a:rPr lang="en-US" altLang="zh-CN" sz="2000">
                <a:latin typeface="Bahnschrift" panose="020B0502040204020203" charset="0"/>
                <a:ea typeface="MS Mincho"/>
                <a:cs typeface="Bahnschrift" panose="020B0502040204020203" charset="0"/>
              </a:rPr>
              <a:t> переключает между покупкой и продажей (JS-логика фильтрации/перестройки таблицы).</a:t>
            </a:r>
            <a:endParaRPr lang="en-US" altLang="zh-CN" sz="2000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defTabSz="266700"/>
            <a:endParaRPr lang="en-US" altLang="zh-CN" sz="2000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defTabSz="266700"/>
            <a:r>
              <a:rPr lang="en-US" altLang="zh-CN" sz="2000">
                <a:latin typeface="Bahnschrift" panose="020B0502040204020203" charset="0"/>
                <a:ea typeface="MS Mincho"/>
                <a:cs typeface="Bahnschrift" panose="020B0502040204020203" charset="0"/>
              </a:rPr>
              <a:t>В строке с классом </a:t>
            </a:r>
            <a:r>
              <a:rPr lang="en-US" altLang="zh-CN" sz="2000">
                <a:latin typeface="Bahnschrift" panose="020B0502040204020203" charset="0"/>
                <a:ea typeface="Times New Roman" panose="02020603050405020304"/>
                <a:cs typeface="Bahnschrift" panose="020B0502040204020203" charset="0"/>
              </a:rPr>
              <a:t>best-rate</a:t>
            </a:r>
            <a:r>
              <a:rPr lang="en-US" altLang="zh-CN" sz="2000">
                <a:latin typeface="Bahnschrift" panose="020B0502040204020203" charset="0"/>
                <a:ea typeface="MS Mincho"/>
                <a:cs typeface="Bahnschrift" panose="020B0502040204020203" charset="0"/>
              </a:rPr>
              <a:t> отмечается лучшая цена.</a:t>
            </a:r>
            <a:endParaRPr lang="en-US" altLang="zh-CN" sz="2000">
              <a:latin typeface="Bahnschrift" panose="020B0502040204020203" charset="0"/>
              <a:ea typeface="MS Mincho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Сайдбар</a:t>
            </a:r>
            <a:r>
              <a:rPr lang="en-US" altLang="ru-RU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(</a:t>
            </a:r>
            <a:r>
              <a:rPr lang="en-US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боковая</a:t>
            </a:r>
            <a:r>
              <a:rPr lang="en-US" altLang="ru-RU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панель</a:t>
            </a:r>
            <a:r>
              <a:rPr lang="en-US" altLang="ru-RU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сайта</a:t>
            </a:r>
            <a:r>
              <a:rPr lang="en-US" altLang="ru-RU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)</a:t>
            </a:r>
            <a:endParaRPr lang="en-US" altLang="ru-RU">
              <a:solidFill>
                <a:schemeClr val="accent1">
                  <a:lumMod val="60000"/>
                  <a:lumOff val="40000"/>
                </a:schemeClr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21" name="Изображение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8318" y="2045018"/>
            <a:ext cx="5631815" cy="2480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Изображение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73" y="1108393"/>
            <a:ext cx="2517775" cy="4966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73430"/>
            <a:ext cx="10972800" cy="582613"/>
          </a:xfrm>
        </p:spPr>
        <p:txBody>
          <a:bodyPr/>
          <a:p>
            <a:r>
              <a:rPr lang="ru-RU" altLang="en-US" sz="4400">
                <a:latin typeface="Bahnschrift" panose="020B0502040204020203" charset="0"/>
                <a:cs typeface="Bahnschrift" panose="020B0502040204020203" charset="0"/>
              </a:rPr>
              <a:t>План</a:t>
            </a:r>
            <a:endParaRPr lang="ru-RU" altLang="en-US" sz="4400"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711835" y="1905000"/>
            <a:ext cx="69729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latin typeface="Bahnschrift" panose="020B0502040204020203" charset="0"/>
                <a:cs typeface="Bahnschrift" panose="020B0502040204020203" charset="0"/>
              </a:rPr>
              <a:t>Понятие</a:t>
            </a:r>
            <a:r>
              <a:rPr lang="en-US" altLang="ru-RU" sz="2400">
                <a:latin typeface="Bahnschrift" panose="020B0502040204020203" charset="0"/>
                <a:cs typeface="Bahnschrift" panose="020B0502040204020203" charset="0"/>
              </a:rPr>
              <a:t> Web-</a:t>
            </a:r>
            <a:r>
              <a:rPr lang="en-US" altLang="en-US" sz="2400">
                <a:latin typeface="Bahnschrift" panose="020B0502040204020203" charset="0"/>
                <a:cs typeface="Bahnschrift" panose="020B0502040204020203" charset="0"/>
              </a:rPr>
              <a:t>сайта</a:t>
            </a:r>
            <a:endParaRPr lang="en-US" altLang="en-US" sz="2400">
              <a:latin typeface="Bahnschrift" panose="020B0502040204020203" charset="0"/>
              <a:cs typeface="Bahnschrift" panose="020B0502040204020203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ru-RU" sz="2400">
                <a:latin typeface="Bahnschrift" panose="020B0502040204020203" charset="0"/>
                <a:cs typeface="Bahnschrift" panose="020B0502040204020203" charset="0"/>
              </a:rPr>
              <a:t>Web-</a:t>
            </a:r>
            <a:r>
              <a:rPr lang="en-US" altLang="en-US" sz="2400">
                <a:latin typeface="Bahnschrift" panose="020B0502040204020203" charset="0"/>
                <a:cs typeface="Bahnschrift" panose="020B0502040204020203" charset="0"/>
              </a:rPr>
              <a:t>программирование</a:t>
            </a:r>
            <a:endParaRPr lang="en-US" altLang="ru-RU" sz="2400">
              <a:latin typeface="Bahnschrift" panose="020B0502040204020203" charset="0"/>
              <a:cs typeface="Bahnschrift" panose="020B0502040204020203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latin typeface="Bahnschrift" panose="020B0502040204020203" charset="0"/>
                <a:cs typeface="Bahnschrift" panose="020B0502040204020203" charset="0"/>
              </a:rPr>
              <a:t>Основы</a:t>
            </a:r>
            <a:r>
              <a:rPr lang="en-US" altLang="ru-RU" sz="24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400">
                <a:latin typeface="Bahnschrift" panose="020B0502040204020203" charset="0"/>
                <a:cs typeface="Bahnschrift" panose="020B0502040204020203" charset="0"/>
              </a:rPr>
              <a:t>языка</a:t>
            </a:r>
            <a:r>
              <a:rPr lang="en-US" altLang="ru-RU" sz="2400">
                <a:latin typeface="Bahnschrift" panose="020B0502040204020203" charset="0"/>
                <a:cs typeface="Bahnschrift" panose="020B0502040204020203" charset="0"/>
              </a:rPr>
              <a:t> HTML</a:t>
            </a:r>
            <a:endParaRPr lang="en-US" altLang="ru-RU" sz="2400">
              <a:latin typeface="Bahnschrift" panose="020B0502040204020203" charset="0"/>
              <a:cs typeface="Bahnschrift" panose="020B0502040204020203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latin typeface="Bahnschrift" panose="020B0502040204020203" charset="0"/>
                <a:cs typeface="Bahnschrift" panose="020B0502040204020203" charset="0"/>
              </a:rPr>
              <a:t>Технология</a:t>
            </a:r>
            <a:r>
              <a:rPr lang="en-US" altLang="ru-RU" sz="24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400">
                <a:latin typeface="Bahnschrift" panose="020B0502040204020203" charset="0"/>
                <a:cs typeface="Bahnschrift" panose="020B0502040204020203" charset="0"/>
              </a:rPr>
              <a:t>каскадных</a:t>
            </a:r>
            <a:r>
              <a:rPr lang="en-US" altLang="ru-RU" sz="24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400">
                <a:latin typeface="Bahnschrift" panose="020B0502040204020203" charset="0"/>
                <a:cs typeface="Bahnschrift" panose="020B0502040204020203" charset="0"/>
              </a:rPr>
              <a:t>таблиц</a:t>
            </a:r>
            <a:r>
              <a:rPr lang="en-US" altLang="ru-RU" sz="24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400">
                <a:latin typeface="Bahnschrift" panose="020B0502040204020203" charset="0"/>
                <a:cs typeface="Bahnschrift" panose="020B0502040204020203" charset="0"/>
              </a:rPr>
              <a:t>стилей</a:t>
            </a:r>
            <a:r>
              <a:rPr lang="en-US" altLang="ru-RU" sz="2400">
                <a:latin typeface="Bahnschrift" panose="020B0502040204020203" charset="0"/>
                <a:cs typeface="Bahnschrift" panose="020B0502040204020203" charset="0"/>
              </a:rPr>
              <a:t> CSS</a:t>
            </a:r>
            <a:endParaRPr lang="en-US" altLang="ru-RU" sz="2400">
              <a:latin typeface="Bahnschrift" panose="020B0502040204020203" charset="0"/>
              <a:cs typeface="Bahnschrift" panose="020B0502040204020203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latin typeface="Bahnschrift" panose="020B0502040204020203" charset="0"/>
                <a:cs typeface="Bahnschrift" panose="020B0502040204020203" charset="0"/>
              </a:rPr>
              <a:t>Основы</a:t>
            </a:r>
            <a:r>
              <a:rPr lang="en-US" altLang="ru-RU" sz="2400">
                <a:latin typeface="Bahnschrift" panose="020B0502040204020203" charset="0"/>
                <a:cs typeface="Bahnschrift" panose="020B0502040204020203" charset="0"/>
              </a:rPr>
              <a:t> JavaScript</a:t>
            </a:r>
            <a:endParaRPr lang="en-US" altLang="ru-RU" sz="2400"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475615" y="647700"/>
            <a:ext cx="10972800" cy="4953000"/>
          </a:xfrm>
        </p:spPr>
        <p:txBody>
          <a:bodyPr/>
          <a:p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Сейчас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рассмотрим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остальные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ru-RU" b="1">
                <a:solidFill>
                  <a:srgbClr val="FF0000"/>
                </a:solidFill>
                <a:latin typeface="Bahnschrift" panose="020B0502040204020203" charset="0"/>
                <a:cs typeface="Bahnschrift" panose="020B0502040204020203" charset="0"/>
              </a:rPr>
              <a:t>6 </a:t>
            </a:r>
            <a:r>
              <a:rPr lang="en-US" altLang="en-US" b="1">
                <a:solidFill>
                  <a:srgbClr val="FF0000"/>
                </a:solidFill>
                <a:latin typeface="Bahnschrift" panose="020B0502040204020203" charset="0"/>
                <a:cs typeface="Bahnschrift" panose="020B0502040204020203" charset="0"/>
              </a:rPr>
              <a:t>идентичных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страниц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.</a:t>
            </a:r>
            <a:endParaRPr lang="en-US" altLang="ru-RU">
              <a:latin typeface="Bahnschrift" panose="020B0502040204020203" charset="0"/>
              <a:cs typeface="Bahnschrift" panose="020B0502040204020203" charset="0"/>
            </a:endParaRPr>
          </a:p>
          <a:p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Подробный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разбор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кода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страницы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" altLang="en-US">
                <a:latin typeface="Bahnschrift" panose="020B0502040204020203" charset="0"/>
                <a:cs typeface="Bahnschrift" panose="020B0502040204020203" charset="0"/>
              </a:rPr>
              <a:t>«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Валюта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Азербайджана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(AZN)</a:t>
            </a:r>
            <a:r>
              <a:rPr lang="" altLang="en-US">
                <a:latin typeface="Bahnschrift" panose="020B0502040204020203" charset="0"/>
                <a:cs typeface="Bahnschrift" panose="020B0502040204020203" charset="0"/>
              </a:rPr>
              <a:t>»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и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его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ключевых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блоков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.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Обратите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внимание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,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что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такая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же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структура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и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стили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(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с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соответствующей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заменой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флагов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,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заголовков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и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контента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)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применяются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и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к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другим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страницам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вашего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сайта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,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посвящённым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валютам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других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стран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.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Поэтому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рассмотрим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только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одну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из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них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.</a:t>
            </a:r>
            <a:endParaRPr lang="en-US" altLang="ru-RU"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Обёртка</a:t>
            </a:r>
            <a:r>
              <a:rPr lang="en-US" altLang="ru-RU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r>
              <a:rPr lang="en-US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и</a:t>
            </a:r>
            <a:r>
              <a:rPr lang="en-US" altLang="ru-RU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r>
              <a:rPr lang="en-US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общий</a:t>
            </a:r>
            <a:r>
              <a:rPr lang="en-US" altLang="ru-RU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r>
              <a:rPr lang="en-US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контейнер</a:t>
            </a:r>
            <a:endParaRPr lang="en-US" altLang="en-US">
              <a:solidFill>
                <a:schemeClr val="accent1">
                  <a:lumMod val="60000"/>
                  <a:lumOff val="40000"/>
                </a:schemeClr>
              </a:solidFill>
              <a:latin typeface="Bahnschrift" panose="020B0502040204020203" charset="0"/>
              <a:cs typeface="Bahnschrift" panose="020B0502040204020203" charset="0"/>
              <a:sym typeface="+mn-ea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4953000"/>
          </a:xfrm>
        </p:spPr>
        <p:txBody>
          <a:bodyPr/>
          <a:p>
            <a:pPr marL="0" indent="0">
              <a:buNone/>
            </a:pPr>
            <a:r>
              <a:rPr lang="en-US" altLang="ru-RU"/>
              <a:t>&lt;div class="currency-info-container"&gt;</a:t>
            </a:r>
            <a:endParaRPr lang="en-US" altLang="ru-RU"/>
          </a:p>
          <a:p>
            <a:pPr marL="0" indent="0">
              <a:buNone/>
            </a:pPr>
            <a:r>
              <a:rPr lang="en-US" altLang="ru-RU"/>
              <a:t>… </a:t>
            </a:r>
            <a:r>
              <a:rPr lang="en-US" altLang="en-US"/>
              <a:t>весь</a:t>
            </a:r>
            <a:r>
              <a:rPr lang="en-US" altLang="ru-RU"/>
              <a:t> </a:t>
            </a:r>
            <a:r>
              <a:rPr lang="en-US" altLang="en-US"/>
              <a:t>контент</a:t>
            </a:r>
            <a:r>
              <a:rPr lang="en-US" altLang="ru-RU"/>
              <a:t> </a:t>
            </a:r>
            <a:r>
              <a:rPr lang="en-US" altLang="en-US"/>
              <a:t>страницы</a:t>
            </a:r>
            <a:r>
              <a:rPr lang="en-US" altLang="ru-RU"/>
              <a:t> …</a:t>
            </a:r>
            <a:endParaRPr lang="en-US" altLang="ru-RU"/>
          </a:p>
          <a:p>
            <a:pPr marL="0" indent="0">
              <a:buNone/>
            </a:pPr>
            <a:r>
              <a:rPr lang="en-US" altLang="ru-RU"/>
              <a:t>&lt;/div&gt;</a:t>
            </a:r>
            <a:endParaRPr lang="en-US" altLang="ru-RU"/>
          </a:p>
          <a:p>
            <a:pPr marL="0" indent="0">
              <a:buNone/>
            </a:pPr>
            <a:r>
              <a:rPr lang="" altLang="en-US"/>
              <a:t>«</a:t>
            </a:r>
            <a:r>
              <a:rPr lang="en-US" altLang="ru-RU"/>
              <a:t>.currency-info-container</a:t>
            </a:r>
            <a:r>
              <a:rPr lang="" altLang="en-US"/>
              <a:t>»</a:t>
            </a:r>
            <a:endParaRPr lang="" altLang="en-US"/>
          </a:p>
          <a:p>
            <a:pPr marL="0" indent="0">
              <a:buNone/>
            </a:pPr>
            <a:r>
              <a:rPr lang="en-US" altLang="ru-RU"/>
              <a:t>‒</a:t>
            </a:r>
            <a:r>
              <a:rPr lang="en-US" altLang="en-US"/>
              <a:t>Ограничивает</a:t>
            </a:r>
            <a:r>
              <a:rPr lang="en-US" altLang="ru-RU"/>
              <a:t> </a:t>
            </a:r>
            <a:r>
              <a:rPr lang="en-US" altLang="en-US"/>
              <a:t>максимальную</a:t>
            </a:r>
            <a:r>
              <a:rPr lang="en-US" altLang="ru-RU"/>
              <a:t> </a:t>
            </a:r>
            <a:r>
              <a:rPr lang="en-US" altLang="en-US"/>
              <a:t>ширину</a:t>
            </a:r>
            <a:r>
              <a:rPr lang="en-US" altLang="ru-RU"/>
              <a:t> (max-width:1200px), </a:t>
            </a:r>
            <a:r>
              <a:rPr lang="en-US" altLang="en-US"/>
              <a:t>центрирует</a:t>
            </a:r>
            <a:r>
              <a:rPr lang="en-US" altLang="ru-RU"/>
              <a:t> </a:t>
            </a:r>
            <a:r>
              <a:rPr lang="en-US" altLang="en-US"/>
              <a:t>блок</a:t>
            </a:r>
            <a:r>
              <a:rPr lang="en-US" altLang="ru-RU"/>
              <a:t> </a:t>
            </a:r>
            <a:r>
              <a:rPr lang="en-US" altLang="en-US"/>
              <a:t>на</a:t>
            </a:r>
            <a:r>
              <a:rPr lang="en-US" altLang="ru-RU"/>
              <a:t> </a:t>
            </a:r>
            <a:r>
              <a:rPr lang="en-US" altLang="en-US"/>
              <a:t>странице</a:t>
            </a:r>
            <a:r>
              <a:rPr lang="en-US" altLang="ru-RU"/>
              <a:t> (margin:0 auto)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даёт</a:t>
            </a:r>
            <a:r>
              <a:rPr lang="en-US" altLang="ru-RU"/>
              <a:t> </a:t>
            </a:r>
            <a:r>
              <a:rPr lang="en-US" altLang="en-US"/>
              <a:t>внутренние</a:t>
            </a:r>
            <a:r>
              <a:rPr lang="en-US" altLang="ru-RU"/>
              <a:t> </a:t>
            </a:r>
            <a:r>
              <a:rPr lang="en-US" altLang="en-US"/>
              <a:t>отступы</a:t>
            </a:r>
            <a:r>
              <a:rPr lang="en-US" altLang="ru-RU"/>
              <a:t> (padding:20px).</a:t>
            </a:r>
            <a:endParaRPr lang="en-US" altLang="ru-RU"/>
          </a:p>
          <a:p>
            <a:pPr marL="0" indent="0">
              <a:buNone/>
            </a:pPr>
            <a:r>
              <a:rPr lang="en-US" altLang="ru-RU"/>
              <a:t>‒</a:t>
            </a:r>
            <a:r>
              <a:rPr lang="en-US" altLang="en-US"/>
              <a:t>Используется</a:t>
            </a:r>
            <a:r>
              <a:rPr lang="en-US" altLang="ru-RU"/>
              <a:t> </a:t>
            </a:r>
            <a:r>
              <a:rPr lang="en-US" altLang="en-US"/>
              <a:t>на</a:t>
            </a:r>
            <a:r>
              <a:rPr lang="en-US" altLang="ru-RU"/>
              <a:t> </a:t>
            </a:r>
            <a:r>
              <a:rPr lang="en-US" altLang="en-US"/>
              <a:t>каждой</a:t>
            </a:r>
            <a:r>
              <a:rPr lang="en-US" altLang="ru-RU"/>
              <a:t> </a:t>
            </a:r>
            <a:r>
              <a:rPr lang="" altLang="en-US"/>
              <a:t>«</a:t>
            </a:r>
            <a:r>
              <a:rPr lang="en-US" altLang="en-US"/>
              <a:t>странице</a:t>
            </a:r>
            <a:r>
              <a:rPr lang="en-US" altLang="ru-RU"/>
              <a:t> </a:t>
            </a:r>
            <a:r>
              <a:rPr lang="en-US" altLang="en-US"/>
              <a:t>страны</a:t>
            </a:r>
            <a:r>
              <a:rPr lang="" altLang="en-US"/>
              <a:t>»</a:t>
            </a:r>
            <a:r>
              <a:rPr lang="en-US" altLang="ru-RU"/>
              <a:t> </a:t>
            </a:r>
            <a:r>
              <a:rPr lang="en-US" altLang="en-US"/>
              <a:t>одинаково</a:t>
            </a:r>
            <a:r>
              <a:rPr lang="en-US" altLang="ru-RU"/>
              <a:t>, </a:t>
            </a:r>
            <a:r>
              <a:rPr lang="en-US" altLang="en-US"/>
              <a:t>меняются</a:t>
            </a:r>
            <a:r>
              <a:rPr lang="en-US" altLang="ru-RU"/>
              <a:t> </a:t>
            </a:r>
            <a:r>
              <a:rPr lang="en-US" altLang="en-US"/>
              <a:t>лишь</a:t>
            </a:r>
            <a:r>
              <a:rPr lang="en-US" altLang="ru-RU"/>
              <a:t> </a:t>
            </a:r>
            <a:r>
              <a:rPr lang="en-US" altLang="en-US"/>
              <a:t>вложенные</a:t>
            </a:r>
            <a:r>
              <a:rPr lang="en-US" altLang="ru-RU"/>
              <a:t> </a:t>
            </a:r>
            <a:r>
              <a:rPr lang="en-US" altLang="en-US"/>
              <a:t>данные</a:t>
            </a:r>
            <a:r>
              <a:rPr lang="en-US" altLang="ru-RU"/>
              <a:t>.</a:t>
            </a:r>
            <a:endParaRPr lang="en-US" alt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8220" y="633095"/>
            <a:ext cx="10972800" cy="582613"/>
          </a:xfrm>
        </p:spPr>
        <p:txBody>
          <a:bodyPr/>
          <a:p>
            <a:r>
              <a:rPr lang="en-US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Навигационная</a:t>
            </a:r>
            <a:r>
              <a:rPr lang="en-US" altLang="ru-RU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кнопка</a:t>
            </a:r>
            <a:r>
              <a:rPr lang="en-US" altLang="ru-RU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«</a:t>
            </a:r>
            <a:r>
              <a:rPr lang="en-US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Назад</a:t>
            </a:r>
            <a:r>
              <a:rPr lang="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»</a:t>
            </a:r>
            <a:endParaRPr lang="" altLang="en-US">
              <a:solidFill>
                <a:schemeClr val="accent1">
                  <a:lumMod val="60000"/>
                  <a:lumOff val="40000"/>
                </a:schemeClr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998220" y="1514475"/>
            <a:ext cx="9907270" cy="1682750"/>
          </a:xfrm>
          <a:prstGeom prst="rect">
            <a:avLst/>
          </a:prstGeom>
        </p:spPr>
        <p:txBody>
          <a:bodyPr>
            <a:noAutofit/>
          </a:bodyPr>
          <a:p>
            <a:pPr algn="just" defTabSz="266700"/>
            <a:r>
              <a:rPr lang="en-US" altLang="zh-CN" sz="2000" b="1" i="0">
                <a:latin typeface="Bahnschrift" panose="020B0502040204020203" charset="0"/>
                <a:ea typeface="MS Mincho"/>
                <a:cs typeface="Bahnschrift" panose="020B0502040204020203" charset="0"/>
              </a:rPr>
              <a:t>&lt;a </a:t>
            </a:r>
            <a:r>
              <a:rPr lang="en-US" altLang="zh-CN" sz="2000" b="1" i="0">
                <a:solidFill>
                  <a:srgbClr val="FF000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href</a:t>
            </a:r>
            <a:r>
              <a:rPr lang="en-US" altLang="zh-CN" sz="2000" b="1" i="0">
                <a:latin typeface="Bahnschrift" panose="020B0502040204020203" charset="0"/>
                <a:ea typeface="MS Mincho"/>
                <a:cs typeface="Bahnschrift" panose="020B0502040204020203" charset="0"/>
              </a:rPr>
              <a:t>="</a:t>
            </a:r>
            <a:r>
              <a:rPr lang="en-US" altLang="zh-CN" sz="2000" b="1" i="0">
                <a:solidFill>
                  <a:srgbClr val="00B05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index.html</a:t>
            </a:r>
            <a:r>
              <a:rPr lang="en-US" altLang="zh-CN" sz="2000" b="1" i="0">
                <a:latin typeface="Bahnschrift" panose="020B0502040204020203" charset="0"/>
                <a:ea typeface="MS Mincho"/>
                <a:cs typeface="Bahnschrift" panose="020B0502040204020203" charset="0"/>
              </a:rPr>
              <a:t>" </a:t>
            </a:r>
            <a:r>
              <a:rPr lang="en-US" altLang="zh-CN" sz="2000" b="1" i="0">
                <a:solidFill>
                  <a:srgbClr val="FF000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class</a:t>
            </a:r>
            <a:r>
              <a:rPr lang="en-US" altLang="zh-CN" sz="2000" b="1" i="0">
                <a:latin typeface="Bahnschrift" panose="020B0502040204020203" charset="0"/>
                <a:ea typeface="MS Mincho"/>
                <a:cs typeface="Bahnschrift" panose="020B0502040204020203" charset="0"/>
              </a:rPr>
              <a:t>="</a:t>
            </a:r>
            <a:r>
              <a:rPr lang="en-US" altLang="zh-CN" sz="2000" b="1" i="0">
                <a:solidFill>
                  <a:srgbClr val="00B05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back-link</a:t>
            </a:r>
            <a:r>
              <a:rPr lang="en-US" altLang="zh-CN" sz="2000" b="1" i="0">
                <a:latin typeface="Bahnschrift" panose="020B0502040204020203" charset="0"/>
                <a:ea typeface="MS Mincho"/>
                <a:cs typeface="Bahnschrift" panose="020B0502040204020203" charset="0"/>
              </a:rPr>
              <a:t>"&gt;← Вернуться на главную&lt;/a&gt;</a:t>
            </a:r>
            <a:endParaRPr lang="en-US" altLang="zh-CN" sz="2000" b="1" i="0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algn="just" defTabSz="266700"/>
            <a:r>
              <a:rPr lang="en-US" altLang="zh-CN" sz="2000" b="1">
                <a:latin typeface="Bahnschrift" panose="020B0502040204020203" charset="0"/>
                <a:ea typeface="Arial" panose="020B0604020202020204"/>
                <a:cs typeface="Bahnschrift" panose="020B0502040204020203" charset="0"/>
              </a:rPr>
              <a:t>‒ </a:t>
            </a:r>
            <a:r>
              <a:rPr lang="en-US" altLang="zh-CN" sz="2000" b="1">
                <a:latin typeface="Bahnschrift" panose="020B0502040204020203" charset="0"/>
                <a:ea typeface="MS Mincho"/>
                <a:cs typeface="Bahnschrift" panose="020B0502040204020203" charset="0"/>
              </a:rPr>
              <a:t>Класс </a:t>
            </a:r>
            <a:r>
              <a:rPr lang="en-US" altLang="zh-CN" sz="2000">
                <a:latin typeface="Bahnschrift" panose="020B0502040204020203" charset="0"/>
                <a:ea typeface="Times New Roman" panose="02020603050405020304"/>
                <a:cs typeface="Bahnschrift" panose="020B0502040204020203" charset="0"/>
              </a:rPr>
              <a:t>.back-link</a:t>
            </a:r>
            <a:r>
              <a:rPr lang="en-US" altLang="zh-CN" sz="2000">
                <a:latin typeface="Bahnschrift" panose="020B0502040204020203" charset="0"/>
                <a:ea typeface="MS Mincho"/>
                <a:cs typeface="Bahnschrift" panose="020B0502040204020203" charset="0"/>
              </a:rPr>
              <a:t> задаёт стили кнопки:</a:t>
            </a:r>
            <a:endParaRPr lang="en-US" altLang="zh-CN" sz="2000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algn="just" defTabSz="266700"/>
            <a:r>
              <a:rPr lang="en-US" altLang="zh-CN" sz="2000">
                <a:latin typeface="Bahnschrift" panose="020B0502040204020203" charset="0"/>
                <a:ea typeface="MS Mincho"/>
                <a:cs typeface="Bahnschrift" panose="020B0502040204020203" charset="0"/>
              </a:rPr>
              <a:t>n Синий фон, белый текст, скруглённые углы и эффект при наведении.</a:t>
            </a:r>
            <a:endParaRPr lang="en-US" altLang="zh-CN" sz="2000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algn="just" defTabSz="266700"/>
            <a:r>
              <a:rPr lang="en-US" altLang="zh-CN" sz="2000">
                <a:latin typeface="Bahnschrift" panose="020B0502040204020203" charset="0"/>
                <a:ea typeface="MS Mincho"/>
                <a:cs typeface="Bahnschrift" panose="020B0502040204020203" charset="0"/>
              </a:rPr>
              <a:t>‒ В конце страницы дублируется такая же ссылка.</a:t>
            </a:r>
            <a:endParaRPr lang="en-US" altLang="zh-CN" sz="2000">
              <a:latin typeface="Bahnschrift" panose="020B0502040204020203" charset="0"/>
              <a:ea typeface="MS Mincho"/>
              <a:cs typeface="Bahnschrift" panose="020B0502040204020203" charset="0"/>
            </a:endParaRPr>
          </a:p>
        </p:txBody>
      </p:sp>
      <p:pic>
        <p:nvPicPr>
          <p:cNvPr id="45" name="Изображение 15"/>
          <p:cNvPicPr>
            <a:picLocks noChangeAspect="1"/>
          </p:cNvPicPr>
          <p:nvPr/>
        </p:nvPicPr>
        <p:blipFill>
          <a:blip r:embed="rId1"/>
          <a:srcRect b="54971"/>
          <a:stretch>
            <a:fillRect/>
          </a:stretch>
        </p:blipFill>
        <p:spPr>
          <a:xfrm>
            <a:off x="3253105" y="3495358"/>
            <a:ext cx="5935980" cy="690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Заголовок</a:t>
            </a:r>
            <a:endParaRPr lang="ru-RU" altLang="en-US">
              <a:solidFill>
                <a:schemeClr val="accent1">
                  <a:lumMod val="60000"/>
                  <a:lumOff val="40000"/>
                </a:schemeClr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836295" y="1556703"/>
            <a:ext cx="5080000" cy="3476625"/>
          </a:xfrm>
          <a:prstGeom prst="rect">
            <a:avLst/>
          </a:prstGeom>
        </p:spPr>
        <p:txBody>
          <a:bodyPr>
            <a:spAutoFit/>
          </a:bodyPr>
          <a:p>
            <a:pPr algn="l" defTabSz="266700"/>
            <a:r>
              <a:rPr lang="en-US" altLang="zh-CN" sz="2000" b="1" i="0">
                <a:latin typeface="Bahnschrift" panose="020B0502040204020203" charset="0"/>
                <a:ea typeface="MS Mincho"/>
                <a:cs typeface="Bahnschrift" panose="020B0502040204020203" charset="0"/>
              </a:rPr>
              <a:t>&lt;div </a:t>
            </a:r>
            <a:r>
              <a:rPr lang="en-US" altLang="zh-CN" sz="2000" b="1" i="0">
                <a:solidFill>
                  <a:srgbClr val="FF000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class</a:t>
            </a:r>
            <a:r>
              <a:rPr lang="en-US" altLang="zh-CN" sz="2000" b="1" i="0">
                <a:latin typeface="Bahnschrift" panose="020B0502040204020203" charset="0"/>
                <a:ea typeface="MS Mincho"/>
                <a:cs typeface="Bahnschrift" panose="020B0502040204020203" charset="0"/>
              </a:rPr>
              <a:t>="</a:t>
            </a:r>
            <a:r>
              <a:rPr lang="en-US" altLang="zh-CN" sz="2000" b="1" i="0">
                <a:solidFill>
                  <a:srgbClr val="00B05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currency-header</a:t>
            </a:r>
            <a:r>
              <a:rPr lang="en-US" altLang="zh-CN" sz="2000" b="1" i="0">
                <a:latin typeface="Bahnschrift" panose="020B0502040204020203" charset="0"/>
                <a:ea typeface="MS Mincho"/>
                <a:cs typeface="Bahnschrift" panose="020B0502040204020203" charset="0"/>
              </a:rPr>
              <a:t>"&gt;</a:t>
            </a:r>
            <a:endParaRPr lang="en-US" altLang="zh-CN" sz="2000" b="1" i="0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algn="l" defTabSz="266700"/>
            <a:r>
              <a:rPr lang="en-US" altLang="zh-CN" sz="2000" b="1" i="0">
                <a:latin typeface="Bahnschrift" panose="020B0502040204020203" charset="0"/>
                <a:ea typeface="MS Mincho"/>
                <a:cs typeface="Bahnschrift" panose="020B0502040204020203" charset="0"/>
              </a:rPr>
              <a:t>  &lt;img</a:t>
            </a:r>
            <a:r>
              <a:rPr lang="en-US" altLang="zh-CN" sz="2000" b="1" i="0">
                <a:solidFill>
                  <a:srgbClr val="FF000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 src</a:t>
            </a:r>
            <a:r>
              <a:rPr lang="en-US" altLang="zh-CN" sz="2000" b="1" i="0">
                <a:latin typeface="Bahnschrift" panose="020B0502040204020203" charset="0"/>
                <a:ea typeface="MS Mincho"/>
                <a:cs typeface="Bahnschrift" panose="020B0502040204020203" charset="0"/>
              </a:rPr>
              <a:t>="</a:t>
            </a:r>
            <a:r>
              <a:rPr lang="en-US" altLang="zh-CN" sz="2000" b="1" i="0">
                <a:solidFill>
                  <a:srgbClr val="00B05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…Flag_of_Azerbaijan.svg</a:t>
            </a:r>
            <a:r>
              <a:rPr lang="en-US" altLang="zh-CN" sz="2000" b="1" i="0">
                <a:latin typeface="Bahnschrift" panose="020B0502040204020203" charset="0"/>
                <a:ea typeface="MS Mincho"/>
                <a:cs typeface="Bahnschrift" panose="020B0502040204020203" charset="0"/>
              </a:rPr>
              <a:t>" alt="</a:t>
            </a:r>
            <a:r>
              <a:rPr lang="en-US" altLang="zh-CN" sz="2000" b="1" i="0">
                <a:solidFill>
                  <a:srgbClr val="00B05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Флаг Азербайджана</a:t>
            </a:r>
            <a:r>
              <a:rPr lang="en-US" altLang="zh-CN" sz="2000" b="1" i="0">
                <a:latin typeface="Bahnschrift" panose="020B0502040204020203" charset="0"/>
                <a:ea typeface="MS Mincho"/>
                <a:cs typeface="Bahnschrift" panose="020B0502040204020203" charset="0"/>
              </a:rPr>
              <a:t>" </a:t>
            </a:r>
            <a:r>
              <a:rPr lang="en-US" altLang="zh-CN" sz="2000" b="1" i="0">
                <a:solidFill>
                  <a:srgbClr val="FF000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class</a:t>
            </a:r>
            <a:r>
              <a:rPr lang="en-US" altLang="zh-CN" sz="2000" b="1" i="0">
                <a:latin typeface="Bahnschrift" panose="020B0502040204020203" charset="0"/>
                <a:ea typeface="MS Mincho"/>
                <a:cs typeface="Bahnschrift" panose="020B0502040204020203" charset="0"/>
              </a:rPr>
              <a:t>="</a:t>
            </a:r>
            <a:r>
              <a:rPr lang="en-US" altLang="zh-CN" sz="2000" b="1" i="0">
                <a:solidFill>
                  <a:srgbClr val="00B05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currency-flag</a:t>
            </a:r>
            <a:r>
              <a:rPr lang="en-US" altLang="zh-CN" sz="2000" b="1" i="0">
                <a:latin typeface="Bahnschrift" panose="020B0502040204020203" charset="0"/>
                <a:ea typeface="MS Mincho"/>
                <a:cs typeface="Bahnschrift" panose="020B0502040204020203" charset="0"/>
              </a:rPr>
              <a:t>"&gt;</a:t>
            </a:r>
            <a:endParaRPr lang="en-US" altLang="zh-CN" sz="2000" b="1" i="0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algn="l" defTabSz="266700"/>
            <a:r>
              <a:rPr lang="en-US" altLang="zh-CN" sz="2000" b="1" i="0">
                <a:latin typeface="Bahnschrift" panose="020B0502040204020203" charset="0"/>
                <a:ea typeface="MS Mincho"/>
                <a:cs typeface="Bahnschrift" panose="020B0502040204020203" charset="0"/>
              </a:rPr>
              <a:t>  &lt;div </a:t>
            </a:r>
            <a:r>
              <a:rPr lang="en-US" altLang="zh-CN" sz="2000" b="1" i="0">
                <a:solidFill>
                  <a:srgbClr val="FF000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class</a:t>
            </a:r>
            <a:r>
              <a:rPr lang="en-US" altLang="zh-CN" sz="2000" b="1" i="0">
                <a:latin typeface="Bahnschrift" panose="020B0502040204020203" charset="0"/>
                <a:ea typeface="MS Mincho"/>
                <a:cs typeface="Bahnschrift" panose="020B0502040204020203" charset="0"/>
              </a:rPr>
              <a:t>="</a:t>
            </a:r>
            <a:r>
              <a:rPr lang="en-US" altLang="zh-CN" sz="2000" b="1" i="0">
                <a:solidFill>
                  <a:srgbClr val="00B05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currency-title</a:t>
            </a:r>
            <a:r>
              <a:rPr lang="en-US" altLang="zh-CN" sz="2000" b="1" i="0">
                <a:latin typeface="Bahnschrift" panose="020B0502040204020203" charset="0"/>
                <a:ea typeface="MS Mincho"/>
                <a:cs typeface="Bahnschrift" panose="020B0502040204020203" charset="0"/>
              </a:rPr>
              <a:t>"&gt;</a:t>
            </a:r>
            <a:endParaRPr lang="en-US" altLang="zh-CN" sz="2000" b="1" i="0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algn="l" defTabSz="266700"/>
            <a:r>
              <a:rPr lang="en-US" altLang="zh-CN" sz="2000" b="1" i="0">
                <a:latin typeface="Bahnschrift" panose="020B0502040204020203" charset="0"/>
                <a:ea typeface="MS Mincho"/>
                <a:cs typeface="Bahnschrift" panose="020B0502040204020203" charset="0"/>
              </a:rPr>
              <a:t>    &lt;h1&gt;Азербайджанский манат (AZN)&lt;/h1&gt;</a:t>
            </a:r>
            <a:endParaRPr lang="en-US" altLang="zh-CN" sz="2000" b="1" i="0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algn="l" defTabSz="266700"/>
            <a:r>
              <a:rPr lang="en-US" altLang="zh-CN" sz="2000" b="1" i="0">
                <a:latin typeface="Bahnschrift" panose="020B0502040204020203" charset="0"/>
                <a:ea typeface="MS Mincho"/>
                <a:cs typeface="Bahnschrift" panose="020B0502040204020203" charset="0"/>
              </a:rPr>
              <a:t>    &lt;p&gt;Официальная валюта Азербайджанской Республики&lt;/p&gt;</a:t>
            </a:r>
            <a:endParaRPr lang="en-US" altLang="zh-CN" sz="2000" b="1" i="0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algn="l" defTabSz="266700"/>
            <a:r>
              <a:rPr lang="en-US" altLang="zh-CN" sz="2000" b="1" i="0">
                <a:latin typeface="Bahnschrift" panose="020B0502040204020203" charset="0"/>
                <a:ea typeface="MS Mincho"/>
                <a:cs typeface="Bahnschrift" panose="020B0502040204020203" charset="0"/>
              </a:rPr>
              <a:t>  &lt;/div&gt;</a:t>
            </a:r>
            <a:endParaRPr lang="en-US" altLang="zh-CN" sz="2000" b="1" i="0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algn="l" defTabSz="266700"/>
            <a:r>
              <a:rPr lang="en-US" altLang="zh-CN" sz="2000" b="1" i="0">
                <a:latin typeface="Bahnschrift" panose="020B0502040204020203" charset="0"/>
                <a:ea typeface="MS Mincho"/>
                <a:cs typeface="Bahnschrift" panose="020B0502040204020203" charset="0"/>
              </a:rPr>
              <a:t>&lt;/div&gt;</a:t>
            </a:r>
            <a:endParaRPr lang="en-US" altLang="zh-CN" sz="2000" b="1" i="0">
              <a:latin typeface="Bahnschrift" panose="020B0502040204020203" charset="0"/>
              <a:ea typeface="MS Mincho"/>
              <a:cs typeface="Bahnschrift" panose="020B0502040204020203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6094095" y="1556703"/>
            <a:ext cx="5080000" cy="2553335"/>
          </a:xfrm>
          <a:prstGeom prst="rect">
            <a:avLst/>
          </a:prstGeom>
        </p:spPr>
        <p:txBody>
          <a:bodyPr>
            <a:spAutoFit/>
          </a:bodyPr>
          <a:p>
            <a:pPr algn="just" defTabSz="266700"/>
            <a:r>
              <a:rPr lang="en-US" altLang="zh-CN" sz="1600">
                <a:latin typeface="Bahnschrift" panose="020B0502040204020203" charset="0"/>
                <a:ea typeface="Times New Roman" panose="02020603050405020304"/>
                <a:cs typeface="Bahnschrift" panose="020B0502040204020203" charset="0"/>
              </a:rPr>
              <a:t>‒ currency-header</a:t>
            </a:r>
            <a:r>
              <a:rPr lang="en-US" altLang="zh-CN" sz="1600">
                <a:latin typeface="Bahnschrift" panose="020B0502040204020203" charset="0"/>
                <a:ea typeface="MS Mincho"/>
                <a:cs typeface="Bahnschrift" panose="020B0502040204020203" charset="0"/>
              </a:rPr>
              <a:t> — горизонтальный флекс-контейнер, выравнивает флаг и заголовок по центру.</a:t>
            </a:r>
            <a:endParaRPr lang="en-US" altLang="zh-CN" sz="1600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algn="just" defTabSz="266700"/>
            <a:r>
              <a:rPr lang="en-US" altLang="zh-CN" sz="1600">
                <a:latin typeface="Bahnschrift" panose="020B0502040204020203" charset="0"/>
                <a:ea typeface="Times New Roman" panose="02020603050405020304"/>
                <a:cs typeface="Bahnschrift" panose="020B0502040204020203" charset="0"/>
              </a:rPr>
              <a:t>‒ .currency-flag</a:t>
            </a:r>
            <a:r>
              <a:rPr lang="en-US" altLang="zh-CN" sz="1600">
                <a:latin typeface="Bahnschrift" panose="020B0502040204020203" charset="0"/>
                <a:ea typeface="MS Mincho"/>
                <a:cs typeface="Bahnschrift" panose="020B0502040204020203" charset="0"/>
              </a:rPr>
              <a:t> — фиксированная ширина 120 px, обводка и скруглённые углы.</a:t>
            </a:r>
            <a:endParaRPr lang="en-US" altLang="zh-CN" sz="1600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algn="just" defTabSz="266700"/>
            <a:r>
              <a:rPr lang="en-US" altLang="zh-CN" sz="1600">
                <a:latin typeface="Bahnschrift" panose="020B0502040204020203" charset="0"/>
                <a:ea typeface="Times New Roman" panose="02020603050405020304"/>
                <a:cs typeface="Bahnschrift" panose="020B0502040204020203" charset="0"/>
              </a:rPr>
              <a:t>‒ .currency-title</a:t>
            </a:r>
            <a:r>
              <a:rPr lang="en-US" altLang="zh-CN" sz="1600">
                <a:latin typeface="Bahnschrift" panose="020B0502040204020203" charset="0"/>
                <a:ea typeface="MS Mincho"/>
                <a:cs typeface="Bahnschrift" panose="020B0502040204020203" charset="0"/>
              </a:rPr>
              <a:t> содержит основной заголовок </a:t>
            </a:r>
            <a:r>
              <a:rPr lang="en-US" altLang="zh-CN" sz="1600">
                <a:latin typeface="Bahnschrift" panose="020B0502040204020203" charset="0"/>
                <a:ea typeface="Times New Roman" panose="02020603050405020304"/>
                <a:cs typeface="Bahnschrift" panose="020B0502040204020203" charset="0"/>
              </a:rPr>
              <a:t>&lt;h1&gt;</a:t>
            </a:r>
            <a:r>
              <a:rPr lang="en-US" altLang="zh-CN" sz="1600">
                <a:latin typeface="Bahnschrift" panose="020B0502040204020203" charset="0"/>
                <a:ea typeface="MS Mincho"/>
                <a:cs typeface="Bahnschrift" panose="020B0502040204020203" charset="0"/>
              </a:rPr>
              <a:t> и подпись </a:t>
            </a:r>
            <a:r>
              <a:rPr lang="en-US" altLang="zh-CN" sz="1600">
                <a:latin typeface="Bahnschrift" panose="020B0502040204020203" charset="0"/>
                <a:ea typeface="Times New Roman" panose="02020603050405020304"/>
                <a:cs typeface="Bahnschrift" panose="020B0502040204020203" charset="0"/>
              </a:rPr>
              <a:t>&lt;p&gt;</a:t>
            </a:r>
            <a:r>
              <a:rPr lang="en-US" altLang="zh-CN" sz="1600">
                <a:latin typeface="Bahnschrift" panose="020B0502040204020203" charset="0"/>
                <a:ea typeface="MS Mincho"/>
                <a:cs typeface="Bahnschrift" panose="020B0502040204020203" charset="0"/>
              </a:rPr>
              <a:t>.</a:t>
            </a:r>
            <a:endParaRPr lang="en-US" altLang="zh-CN" sz="1600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defTabSz="266700"/>
            <a:r>
              <a:rPr lang="en-US" altLang="zh-CN" sz="1600">
                <a:latin typeface="Bahnschrift" panose="020B0502040204020203" charset="0"/>
                <a:ea typeface="MS Mincho"/>
                <a:cs typeface="Bahnschrift" panose="020B0502040204020203" charset="0"/>
              </a:rPr>
              <a:t> </a:t>
            </a:r>
            <a:endParaRPr lang="en-US" altLang="zh-CN" sz="1600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algn="just" defTabSz="266700"/>
            <a:r>
              <a:rPr lang="en-US" altLang="zh-CN" sz="1600">
                <a:latin typeface="Bahnschrift" panose="020B0502040204020203" charset="0"/>
                <a:ea typeface="SimSun" panose="02010600030101010101" pitchFamily="2" charset="-122"/>
                <a:cs typeface="Bahnschrift" panose="020B0502040204020203" charset="0"/>
              </a:rPr>
              <a:t>Для других стран просто замените URL флага, текст в &lt;h1&gt; и описание в &lt;p&gt;.</a:t>
            </a:r>
            <a:endParaRPr lang="en-US" altLang="zh-CN" sz="1600">
              <a:latin typeface="Bahnschrift" panose="020B0502040204020203" charset="0"/>
              <a:ea typeface="SimSun" panose="02010600030101010101" pitchFamily="2" charset="-122"/>
              <a:cs typeface="Bahnschrift" panose="020B0502040204020203" charset="0"/>
            </a:endParaRPr>
          </a:p>
        </p:txBody>
      </p:sp>
      <p:pic>
        <p:nvPicPr>
          <p:cNvPr id="46" name="Изображение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6563" y="4657725"/>
            <a:ext cx="5931535" cy="1412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Секции</a:t>
            </a:r>
            <a:r>
              <a:rPr lang="en-US" altLang="ru-RU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с</a:t>
            </a:r>
            <a:r>
              <a:rPr lang="en-US" altLang="ru-RU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информацией</a:t>
            </a:r>
            <a:endParaRPr lang="en-US" altLang="en-US">
              <a:solidFill>
                <a:schemeClr val="accent1">
                  <a:lumMod val="60000"/>
                  <a:lumOff val="40000"/>
                </a:schemeClr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609600" y="978535"/>
            <a:ext cx="5080000" cy="1938020"/>
          </a:xfrm>
          <a:prstGeom prst="rect">
            <a:avLst/>
          </a:prstGeom>
        </p:spPr>
        <p:txBody>
          <a:bodyPr>
            <a:spAutoFit/>
          </a:bodyPr>
          <a:p>
            <a:pPr defTabSz="266700"/>
            <a:r>
              <a:rPr lang="en-US" altLang="zh-CN" sz="2000" b="1" i="0">
                <a:latin typeface="Bahnschrift" panose="020B0502040204020203" charset="0"/>
                <a:ea typeface="MS Mincho"/>
                <a:cs typeface="Bahnschrift" panose="020B0502040204020203" charset="0"/>
              </a:rPr>
              <a:t>&lt;div </a:t>
            </a:r>
            <a:r>
              <a:rPr lang="en-US" altLang="zh-CN" sz="2000" b="1" i="0">
                <a:solidFill>
                  <a:srgbClr val="FF000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class</a:t>
            </a:r>
            <a:r>
              <a:rPr lang="en-US" altLang="zh-CN" sz="2000" b="1" i="0">
                <a:latin typeface="Bahnschrift" panose="020B0502040204020203" charset="0"/>
                <a:ea typeface="MS Mincho"/>
                <a:cs typeface="Bahnschrift" panose="020B0502040204020203" charset="0"/>
              </a:rPr>
              <a:t>="</a:t>
            </a:r>
            <a:r>
              <a:rPr lang="en-US" altLang="zh-CN" sz="2000" b="1" i="0">
                <a:solidFill>
                  <a:srgbClr val="00B05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currency-sections</a:t>
            </a:r>
            <a:r>
              <a:rPr lang="en-US" altLang="zh-CN" sz="2000" b="1" i="0">
                <a:latin typeface="Bahnschrift" panose="020B0502040204020203" charset="0"/>
                <a:ea typeface="MS Mincho"/>
                <a:cs typeface="Bahnschrift" panose="020B0502040204020203" charset="0"/>
              </a:rPr>
              <a:t>"&gt;</a:t>
            </a:r>
            <a:endParaRPr lang="en-US" altLang="zh-CN" sz="2000" b="1" i="0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defTabSz="266700"/>
            <a:r>
              <a:rPr lang="en-US" altLang="zh-CN" sz="2000" b="1" i="0">
                <a:latin typeface="Bahnschrift" panose="020B0502040204020203" charset="0"/>
                <a:ea typeface="MS Mincho"/>
                <a:cs typeface="Bahnschrift" panose="020B0502040204020203" charset="0"/>
              </a:rPr>
              <a:t>  &lt;div </a:t>
            </a:r>
            <a:r>
              <a:rPr lang="en-US" altLang="zh-CN" sz="2000" b="1" i="0">
                <a:solidFill>
                  <a:srgbClr val="FF000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class</a:t>
            </a:r>
            <a:r>
              <a:rPr lang="en-US" altLang="zh-CN" sz="2000" b="1" i="0">
                <a:latin typeface="Bahnschrift" panose="020B0502040204020203" charset="0"/>
                <a:ea typeface="MS Mincho"/>
                <a:cs typeface="Bahnschrift" panose="020B0502040204020203" charset="0"/>
              </a:rPr>
              <a:t>="</a:t>
            </a:r>
            <a:r>
              <a:rPr lang="en-US" altLang="zh-CN" sz="2000" b="1" i="0">
                <a:solidFill>
                  <a:srgbClr val="00B05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currency-section</a:t>
            </a:r>
            <a:r>
              <a:rPr lang="en-US" altLang="zh-CN" sz="2000" b="1" i="0">
                <a:latin typeface="Bahnschrift" panose="020B0502040204020203" charset="0"/>
                <a:ea typeface="MS Mincho"/>
                <a:cs typeface="Bahnschrift" panose="020B0502040204020203" charset="0"/>
              </a:rPr>
              <a:t>"&gt;…&lt;/div&gt;</a:t>
            </a:r>
            <a:endParaRPr lang="en-US" altLang="zh-CN" sz="2000" b="1" i="0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defTabSz="266700"/>
            <a:r>
              <a:rPr lang="en-US" altLang="zh-CN" sz="2000" b="1" i="0">
                <a:latin typeface="Bahnschrift" panose="020B0502040204020203" charset="0"/>
                <a:ea typeface="MS Mincho"/>
                <a:cs typeface="Bahnschrift" panose="020B0502040204020203" charset="0"/>
              </a:rPr>
              <a:t>  &lt;div </a:t>
            </a:r>
            <a:r>
              <a:rPr lang="en-US" altLang="zh-CN" sz="2000" b="1" i="0">
                <a:solidFill>
                  <a:srgbClr val="FF000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class</a:t>
            </a:r>
            <a:r>
              <a:rPr lang="en-US" altLang="zh-CN" sz="2000" b="1" i="0">
                <a:latin typeface="Bahnschrift" panose="020B0502040204020203" charset="0"/>
                <a:ea typeface="MS Mincho"/>
                <a:cs typeface="Bahnschrift" panose="020B0502040204020203" charset="0"/>
              </a:rPr>
              <a:t>="</a:t>
            </a:r>
            <a:r>
              <a:rPr lang="en-US" altLang="zh-CN" sz="2000" b="1" i="0">
                <a:solidFill>
                  <a:srgbClr val="00B05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currency-section</a:t>
            </a:r>
            <a:r>
              <a:rPr lang="en-US" altLang="zh-CN" sz="2000" b="1" i="0">
                <a:latin typeface="Bahnschrift" panose="020B0502040204020203" charset="0"/>
                <a:ea typeface="MS Mincho"/>
                <a:cs typeface="Bahnschrift" panose="020B0502040204020203" charset="0"/>
              </a:rPr>
              <a:t>"&gt;…&lt;/div&gt;</a:t>
            </a:r>
            <a:endParaRPr lang="en-US" altLang="zh-CN" sz="2000" b="1" i="0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defTabSz="266700"/>
            <a:r>
              <a:rPr lang="en-US" altLang="zh-CN" sz="2000" b="1" i="0">
                <a:latin typeface="Bahnschrift" panose="020B0502040204020203" charset="0"/>
                <a:ea typeface="MS Mincho"/>
                <a:cs typeface="Bahnschrift" panose="020B0502040204020203" charset="0"/>
              </a:rPr>
              <a:t>  &lt;div </a:t>
            </a:r>
            <a:r>
              <a:rPr lang="en-US" altLang="zh-CN" sz="2000" b="1" i="0">
                <a:solidFill>
                  <a:srgbClr val="FF000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class</a:t>
            </a:r>
            <a:r>
              <a:rPr lang="en-US" altLang="zh-CN" sz="2000" b="1" i="0">
                <a:latin typeface="Bahnschrift" panose="020B0502040204020203" charset="0"/>
                <a:ea typeface="MS Mincho"/>
                <a:cs typeface="Bahnschrift" panose="020B0502040204020203" charset="0"/>
              </a:rPr>
              <a:t>="</a:t>
            </a:r>
            <a:r>
              <a:rPr lang="en-US" altLang="zh-CN" sz="2000" b="1" i="0">
                <a:solidFill>
                  <a:srgbClr val="00B05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currency-section</a:t>
            </a:r>
            <a:r>
              <a:rPr lang="en-US" altLang="zh-CN" sz="2000" b="1" i="0">
                <a:latin typeface="Bahnschrift" panose="020B0502040204020203" charset="0"/>
                <a:ea typeface="MS Mincho"/>
                <a:cs typeface="Bahnschrift" panose="020B0502040204020203" charset="0"/>
              </a:rPr>
              <a:t>"&gt;…&lt;/div&gt;</a:t>
            </a:r>
            <a:endParaRPr lang="en-US" altLang="zh-CN" sz="2000" b="1" i="0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defTabSz="266700"/>
            <a:r>
              <a:rPr lang="en-US" altLang="zh-CN" sz="2000" b="1" i="0">
                <a:latin typeface="Bahnschrift" panose="020B0502040204020203" charset="0"/>
                <a:ea typeface="MS Mincho"/>
                <a:cs typeface="Bahnschrift" panose="020B0502040204020203" charset="0"/>
              </a:rPr>
              <a:t>  &lt;div </a:t>
            </a:r>
            <a:r>
              <a:rPr lang="en-US" altLang="zh-CN" sz="2000" b="1" i="0">
                <a:solidFill>
                  <a:srgbClr val="FF000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class</a:t>
            </a:r>
            <a:r>
              <a:rPr lang="en-US" altLang="zh-CN" sz="2000" b="1" i="0">
                <a:latin typeface="Bahnschrift" panose="020B0502040204020203" charset="0"/>
                <a:ea typeface="MS Mincho"/>
                <a:cs typeface="Bahnschrift" panose="020B0502040204020203" charset="0"/>
              </a:rPr>
              <a:t>="</a:t>
            </a:r>
            <a:r>
              <a:rPr lang="en-US" altLang="zh-CN" sz="2000" b="1" i="0">
                <a:solidFill>
                  <a:srgbClr val="00B05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currency-section</a:t>
            </a:r>
            <a:r>
              <a:rPr lang="en-US" altLang="zh-CN" sz="2000" b="1" i="0">
                <a:latin typeface="Bahnschrift" panose="020B0502040204020203" charset="0"/>
                <a:ea typeface="MS Mincho"/>
                <a:cs typeface="Bahnschrift" panose="020B0502040204020203" charset="0"/>
              </a:rPr>
              <a:t>"&gt;…&lt;/div&gt;</a:t>
            </a:r>
            <a:endParaRPr lang="en-US" altLang="zh-CN" sz="2000" b="1" i="0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defTabSz="266700"/>
            <a:r>
              <a:rPr lang="en-US" altLang="zh-CN" sz="2000" b="1" i="0">
                <a:latin typeface="Bahnschrift" panose="020B0502040204020203" charset="0"/>
                <a:ea typeface="MS Mincho"/>
                <a:cs typeface="Bahnschrift" panose="020B0502040204020203" charset="0"/>
              </a:rPr>
              <a:t>&lt;/div&gt;</a:t>
            </a:r>
            <a:endParaRPr lang="en-US" altLang="zh-CN" sz="2000" b="1" i="0">
              <a:latin typeface="Bahnschrift" panose="020B0502040204020203" charset="0"/>
              <a:ea typeface="MS Mincho"/>
              <a:cs typeface="Bahnschrift" panose="020B0502040204020203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6640195" y="322898"/>
            <a:ext cx="5080000" cy="6062345"/>
          </a:xfrm>
          <a:prstGeom prst="rect">
            <a:avLst/>
          </a:prstGeom>
        </p:spPr>
        <p:txBody>
          <a:bodyPr>
            <a:spAutoFit/>
          </a:bodyPr>
          <a:p>
            <a:pPr defTabSz="266700"/>
            <a:r>
              <a:rPr lang="ru-RU" altLang="en-US" sz="2800" b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Применяемые стили</a:t>
            </a:r>
            <a:endParaRPr lang="ru-RU" altLang="en-US" sz="2800" b="1">
              <a:solidFill>
                <a:schemeClr val="accent1">
                  <a:lumMod val="60000"/>
                  <a:lumOff val="40000"/>
                </a:schemeClr>
              </a:solidFill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defTabSz="266700"/>
            <a:endParaRPr lang="en-US" altLang="zh-CN" b="1">
              <a:solidFill>
                <a:schemeClr val="accent1">
                  <a:lumMod val="60000"/>
                  <a:lumOff val="40000"/>
                </a:schemeClr>
              </a:solidFill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defTabSz="266700"/>
            <a:r>
              <a:rPr lang="en-US" altLang="zh-CN" b="1">
                <a:solidFill>
                  <a:srgbClr val="FF000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.currency-section</a:t>
            </a:r>
            <a:r>
              <a:rPr lang="en-US" altLang="zh-CN" b="1">
                <a:latin typeface="Bahnschrift" panose="020B0502040204020203" charset="0"/>
                <a:ea typeface="MS Mincho"/>
                <a:cs typeface="Bahnschrift" panose="020B0502040204020203" charset="0"/>
              </a:rPr>
              <a:t> {</a:t>
            </a:r>
            <a:endParaRPr lang="en-US" altLang="zh-CN" b="1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defTabSz="266700"/>
            <a:r>
              <a:rPr lang="en-US" altLang="zh-CN" b="1">
                <a:latin typeface="Bahnschrift" panose="020B0502040204020203" charset="0"/>
                <a:ea typeface="MS Mincho"/>
                <a:cs typeface="Bahnschrift" panose="020B0502040204020203" charset="0"/>
              </a:rPr>
              <a:t> </a:t>
            </a:r>
            <a:r>
              <a:rPr lang="en-US" altLang="zh-CN" b="1">
                <a:solidFill>
                  <a:srgbClr val="00B05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 background</a:t>
            </a:r>
            <a:r>
              <a:rPr lang="en-US" altLang="zh-CN" b="1">
                <a:latin typeface="Bahnschrift" panose="020B0502040204020203" charset="0"/>
                <a:ea typeface="MS Mincho"/>
                <a:cs typeface="Bahnschrift" panose="020B0502040204020203" charset="0"/>
              </a:rPr>
              <a:t>: </a:t>
            </a:r>
            <a:r>
              <a:rPr lang="en-US" altLang="zh-CN" b="1">
                <a:solidFill>
                  <a:srgbClr val="FF000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#fff</a:t>
            </a:r>
            <a:r>
              <a:rPr lang="en-US" altLang="zh-CN" b="1">
                <a:latin typeface="Bahnschrift" panose="020B0502040204020203" charset="0"/>
                <a:ea typeface="MS Mincho"/>
                <a:cs typeface="Bahnschrift" panose="020B0502040204020203" charset="0"/>
              </a:rPr>
              <a:t>;</a:t>
            </a:r>
            <a:endParaRPr lang="en-US" altLang="zh-CN" b="1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defTabSz="266700"/>
            <a:r>
              <a:rPr lang="en-US" altLang="zh-CN" b="1">
                <a:latin typeface="Bahnschrift" panose="020B0502040204020203" charset="0"/>
                <a:ea typeface="MS Mincho"/>
                <a:cs typeface="Bahnschrift" panose="020B0502040204020203" charset="0"/>
              </a:rPr>
              <a:t>  </a:t>
            </a:r>
            <a:r>
              <a:rPr lang="en-US" altLang="zh-CN" b="1">
                <a:solidFill>
                  <a:srgbClr val="00B05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border-radius</a:t>
            </a:r>
            <a:r>
              <a:rPr lang="en-US" altLang="zh-CN" b="1">
                <a:latin typeface="Bahnschrift" panose="020B0502040204020203" charset="0"/>
                <a:ea typeface="MS Mincho"/>
                <a:cs typeface="Bahnschrift" panose="020B0502040204020203" charset="0"/>
              </a:rPr>
              <a:t>: </a:t>
            </a:r>
            <a:r>
              <a:rPr lang="en-US" altLang="zh-CN" b="1">
                <a:solidFill>
                  <a:srgbClr val="FF000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8px</a:t>
            </a:r>
            <a:r>
              <a:rPr lang="en-US" altLang="zh-CN" b="1">
                <a:latin typeface="Bahnschrift" panose="020B0502040204020203" charset="0"/>
                <a:ea typeface="MS Mincho"/>
                <a:cs typeface="Bahnschrift" panose="020B0502040204020203" charset="0"/>
              </a:rPr>
              <a:t>;</a:t>
            </a:r>
            <a:endParaRPr lang="en-US" altLang="zh-CN" b="1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defTabSz="266700"/>
            <a:r>
              <a:rPr lang="en-US" altLang="zh-CN" b="1">
                <a:latin typeface="Bahnschrift" panose="020B0502040204020203" charset="0"/>
                <a:ea typeface="MS Mincho"/>
                <a:cs typeface="Bahnschrift" panose="020B0502040204020203" charset="0"/>
              </a:rPr>
              <a:t>  </a:t>
            </a:r>
            <a:r>
              <a:rPr lang="en-US" altLang="zh-CN" b="1">
                <a:solidFill>
                  <a:srgbClr val="00B05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box-shadow</a:t>
            </a:r>
            <a:r>
              <a:rPr lang="en-US" altLang="zh-CN" b="1">
                <a:latin typeface="Bahnschrift" panose="020B0502040204020203" charset="0"/>
                <a:ea typeface="MS Mincho"/>
                <a:cs typeface="Bahnschrift" panose="020B0502040204020203" charset="0"/>
              </a:rPr>
              <a:t>: </a:t>
            </a:r>
            <a:r>
              <a:rPr lang="en-US" altLang="zh-CN" b="1">
                <a:solidFill>
                  <a:srgbClr val="FF000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0 2px 10px</a:t>
            </a:r>
            <a:r>
              <a:rPr lang="en-US" altLang="zh-CN" b="1">
                <a:latin typeface="Bahnschrift" panose="020B0502040204020203" charset="0"/>
                <a:ea typeface="MS Mincho"/>
                <a:cs typeface="Bahnschrift" panose="020B0502040204020203" charset="0"/>
              </a:rPr>
              <a:t> </a:t>
            </a:r>
            <a:r>
              <a:rPr lang="en-US" altLang="zh-CN" b="1">
                <a:solidFill>
                  <a:srgbClr val="FFC00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rgba</a:t>
            </a:r>
            <a:r>
              <a:rPr lang="en-US" altLang="zh-CN" b="1">
                <a:latin typeface="Bahnschrift" panose="020B0502040204020203" charset="0"/>
                <a:ea typeface="MS Mincho"/>
                <a:cs typeface="Bahnschrift" panose="020B0502040204020203" charset="0"/>
              </a:rPr>
              <a:t>(0,0,0,0.1);</a:t>
            </a:r>
            <a:endParaRPr lang="en-US" altLang="zh-CN" b="1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defTabSz="266700"/>
            <a:r>
              <a:rPr lang="en-US" altLang="zh-CN" b="1">
                <a:latin typeface="Bahnschrift" panose="020B0502040204020203" charset="0"/>
                <a:ea typeface="MS Mincho"/>
                <a:cs typeface="Bahnschrift" panose="020B0502040204020203" charset="0"/>
              </a:rPr>
              <a:t> </a:t>
            </a:r>
            <a:r>
              <a:rPr lang="en-US" altLang="zh-CN" b="1">
                <a:solidFill>
                  <a:srgbClr val="00B05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 padding</a:t>
            </a:r>
            <a:r>
              <a:rPr lang="en-US" altLang="zh-CN" b="1">
                <a:latin typeface="Bahnschrift" panose="020B0502040204020203" charset="0"/>
                <a:ea typeface="MS Mincho"/>
                <a:cs typeface="Bahnschrift" panose="020B0502040204020203" charset="0"/>
              </a:rPr>
              <a:t>: </a:t>
            </a:r>
            <a:r>
              <a:rPr lang="en-US" altLang="zh-CN" b="1">
                <a:solidFill>
                  <a:srgbClr val="FF000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20px</a:t>
            </a:r>
            <a:r>
              <a:rPr lang="en-US" altLang="zh-CN" b="1">
                <a:latin typeface="Bahnschrift" panose="020B0502040204020203" charset="0"/>
                <a:ea typeface="MS Mincho"/>
                <a:cs typeface="Bahnschrift" panose="020B0502040204020203" charset="0"/>
              </a:rPr>
              <a:t>;</a:t>
            </a:r>
            <a:endParaRPr lang="en-US" altLang="zh-CN" b="1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defTabSz="266700"/>
            <a:r>
              <a:rPr lang="en-US" altLang="zh-CN" b="1">
                <a:latin typeface="Bahnschrift" panose="020B0502040204020203" charset="0"/>
                <a:ea typeface="MS Mincho"/>
                <a:cs typeface="Bahnschrift" panose="020B0502040204020203" charset="0"/>
              </a:rPr>
              <a:t>  </a:t>
            </a:r>
            <a:r>
              <a:rPr lang="en-US" altLang="zh-CN" b="1">
                <a:solidFill>
                  <a:srgbClr val="00B05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margin-bottom</a:t>
            </a:r>
            <a:r>
              <a:rPr lang="en-US" altLang="zh-CN" b="1">
                <a:latin typeface="Bahnschrift" panose="020B0502040204020203" charset="0"/>
                <a:ea typeface="MS Mincho"/>
                <a:cs typeface="Bahnschrift" panose="020B0502040204020203" charset="0"/>
              </a:rPr>
              <a:t>: </a:t>
            </a:r>
            <a:r>
              <a:rPr lang="en-US" altLang="zh-CN" b="1">
                <a:solidFill>
                  <a:srgbClr val="FF000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30px</a:t>
            </a:r>
            <a:r>
              <a:rPr lang="en-US" altLang="zh-CN" b="1">
                <a:latin typeface="Bahnschrift" panose="020B0502040204020203" charset="0"/>
                <a:ea typeface="MS Mincho"/>
                <a:cs typeface="Bahnschrift" panose="020B0502040204020203" charset="0"/>
              </a:rPr>
              <a:t>;</a:t>
            </a:r>
            <a:endParaRPr lang="en-US" altLang="zh-CN" b="1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defTabSz="266700"/>
            <a:r>
              <a:rPr lang="en-US" altLang="zh-CN" b="1">
                <a:latin typeface="Bahnschrift" panose="020B0502040204020203" charset="0"/>
                <a:ea typeface="MS Mincho"/>
                <a:cs typeface="Bahnschrift" panose="020B0502040204020203" charset="0"/>
              </a:rPr>
              <a:t>}</a:t>
            </a:r>
            <a:endParaRPr lang="en-US" altLang="zh-CN" b="1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defTabSz="266700"/>
            <a:r>
              <a:rPr lang="en-US" altLang="zh-CN" b="1">
                <a:solidFill>
                  <a:srgbClr val="FF000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.currency-section </a:t>
            </a:r>
            <a:r>
              <a:rPr lang="en-US" altLang="zh-CN" b="1">
                <a:latin typeface="Bahnschrift" panose="020B0502040204020203" charset="0"/>
                <a:ea typeface="MS Mincho"/>
                <a:cs typeface="Bahnschrift" panose="020B0502040204020203" charset="0"/>
              </a:rPr>
              <a:t>h2</a:t>
            </a:r>
            <a:r>
              <a:rPr lang="en-US" altLang="zh-CN" b="1">
                <a:solidFill>
                  <a:srgbClr val="FF000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 </a:t>
            </a:r>
            <a:r>
              <a:rPr lang="en-US" altLang="zh-CN" b="1">
                <a:latin typeface="Bahnschrift" panose="020B0502040204020203" charset="0"/>
                <a:ea typeface="MS Mincho"/>
                <a:cs typeface="Bahnschrift" panose="020B0502040204020203" charset="0"/>
              </a:rPr>
              <a:t>{</a:t>
            </a:r>
            <a:endParaRPr lang="en-US" altLang="zh-CN" b="1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defTabSz="266700"/>
            <a:r>
              <a:rPr lang="en-US" altLang="zh-CN" b="1">
                <a:latin typeface="Bahnschrift" panose="020B0502040204020203" charset="0"/>
                <a:ea typeface="MS Mincho"/>
                <a:cs typeface="Bahnschrift" panose="020B0502040204020203" charset="0"/>
              </a:rPr>
              <a:t>  </a:t>
            </a:r>
            <a:r>
              <a:rPr lang="en-US" altLang="zh-CN" b="1">
                <a:solidFill>
                  <a:srgbClr val="00B05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color</a:t>
            </a:r>
            <a:r>
              <a:rPr lang="en-US" altLang="zh-CN" b="1">
                <a:latin typeface="Bahnschrift" panose="020B0502040204020203" charset="0"/>
                <a:ea typeface="MS Mincho"/>
                <a:cs typeface="Bahnschrift" panose="020B0502040204020203" charset="0"/>
              </a:rPr>
              <a:t>: </a:t>
            </a:r>
            <a:r>
              <a:rPr lang="en-US" altLang="zh-CN" b="1">
                <a:solidFill>
                  <a:srgbClr val="FF000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#333</a:t>
            </a:r>
            <a:r>
              <a:rPr lang="en-US" altLang="zh-CN" b="1">
                <a:latin typeface="Bahnschrift" panose="020B0502040204020203" charset="0"/>
                <a:ea typeface="MS Mincho"/>
                <a:cs typeface="Bahnschrift" panose="020B0502040204020203" charset="0"/>
              </a:rPr>
              <a:t>;</a:t>
            </a:r>
            <a:endParaRPr lang="en-US" altLang="zh-CN" b="1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defTabSz="266700"/>
            <a:r>
              <a:rPr lang="en-US" altLang="zh-CN" b="1">
                <a:latin typeface="Bahnschrift" panose="020B0502040204020203" charset="0"/>
                <a:ea typeface="MS Mincho"/>
                <a:cs typeface="Bahnschrift" panose="020B0502040204020203" charset="0"/>
              </a:rPr>
              <a:t>  </a:t>
            </a:r>
            <a:r>
              <a:rPr lang="en-US" altLang="zh-CN" b="1">
                <a:solidFill>
                  <a:srgbClr val="00B05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border-bottom</a:t>
            </a:r>
            <a:r>
              <a:rPr lang="en-US" altLang="zh-CN" b="1">
                <a:latin typeface="Bahnschrift" panose="020B0502040204020203" charset="0"/>
                <a:ea typeface="MS Mincho"/>
                <a:cs typeface="Bahnschrift" panose="020B0502040204020203" charset="0"/>
              </a:rPr>
              <a:t>: </a:t>
            </a:r>
            <a:r>
              <a:rPr lang="en-US" altLang="zh-CN" b="1">
                <a:solidFill>
                  <a:srgbClr val="FF000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2px</a:t>
            </a:r>
            <a:r>
              <a:rPr lang="en-US" altLang="zh-CN" b="1">
                <a:latin typeface="Bahnschrift" panose="020B0502040204020203" charset="0"/>
                <a:ea typeface="MS Mincho"/>
                <a:cs typeface="Bahnschrift" panose="020B0502040204020203" charset="0"/>
              </a:rPr>
              <a:t> solid</a:t>
            </a:r>
            <a:r>
              <a:rPr lang="en-US" altLang="zh-CN" b="1">
                <a:solidFill>
                  <a:srgbClr val="FF000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 #f0f0f0</a:t>
            </a:r>
            <a:r>
              <a:rPr lang="en-US" altLang="zh-CN" b="1">
                <a:latin typeface="Bahnschrift" panose="020B0502040204020203" charset="0"/>
                <a:ea typeface="MS Mincho"/>
                <a:cs typeface="Bahnschrift" panose="020B0502040204020203" charset="0"/>
              </a:rPr>
              <a:t>;</a:t>
            </a:r>
            <a:endParaRPr lang="en-US" altLang="zh-CN" b="1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defTabSz="266700"/>
            <a:r>
              <a:rPr lang="en-US" altLang="zh-CN" b="1">
                <a:latin typeface="Bahnschrift" panose="020B0502040204020203" charset="0"/>
                <a:ea typeface="MS Mincho"/>
                <a:cs typeface="Bahnschrift" panose="020B0502040204020203" charset="0"/>
              </a:rPr>
              <a:t> </a:t>
            </a:r>
            <a:r>
              <a:rPr lang="en-US" altLang="zh-CN" b="1">
                <a:solidFill>
                  <a:srgbClr val="00B05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 padding-bottom</a:t>
            </a:r>
            <a:r>
              <a:rPr lang="en-US" altLang="zh-CN" b="1">
                <a:latin typeface="Bahnschrift" panose="020B0502040204020203" charset="0"/>
                <a:ea typeface="MS Mincho"/>
                <a:cs typeface="Bahnschrift" panose="020B0502040204020203" charset="0"/>
              </a:rPr>
              <a:t>: </a:t>
            </a:r>
            <a:r>
              <a:rPr lang="en-US" altLang="zh-CN" b="1">
                <a:solidFill>
                  <a:srgbClr val="FF000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10px</a:t>
            </a:r>
            <a:r>
              <a:rPr lang="en-US" altLang="zh-CN" b="1">
                <a:latin typeface="Bahnschrift" panose="020B0502040204020203" charset="0"/>
                <a:ea typeface="MS Mincho"/>
                <a:cs typeface="Bahnschrift" panose="020B0502040204020203" charset="0"/>
              </a:rPr>
              <a:t>;</a:t>
            </a:r>
            <a:endParaRPr lang="en-US" altLang="zh-CN" b="1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defTabSz="266700"/>
            <a:r>
              <a:rPr lang="en-US" altLang="zh-CN" b="1">
                <a:latin typeface="Bahnschrift" panose="020B0502040204020203" charset="0"/>
                <a:ea typeface="MS Mincho"/>
                <a:cs typeface="Bahnschrift" panose="020B0502040204020203" charset="0"/>
              </a:rPr>
              <a:t> </a:t>
            </a:r>
            <a:r>
              <a:rPr lang="en-US" altLang="zh-CN" b="1">
                <a:solidFill>
                  <a:srgbClr val="00B05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 margin-top</a:t>
            </a:r>
            <a:r>
              <a:rPr lang="en-US" altLang="zh-CN" b="1">
                <a:latin typeface="Bahnschrift" panose="020B0502040204020203" charset="0"/>
                <a:ea typeface="MS Mincho"/>
                <a:cs typeface="Bahnschrift" panose="020B0502040204020203" charset="0"/>
              </a:rPr>
              <a:t>: </a:t>
            </a:r>
            <a:r>
              <a:rPr lang="en-US" altLang="zh-CN" b="1">
                <a:solidFill>
                  <a:srgbClr val="FF000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0</a:t>
            </a:r>
            <a:r>
              <a:rPr lang="en-US" altLang="zh-CN" b="1">
                <a:latin typeface="Bahnschrift" panose="020B0502040204020203" charset="0"/>
                <a:ea typeface="MS Mincho"/>
                <a:cs typeface="Bahnschrift" panose="020B0502040204020203" charset="0"/>
              </a:rPr>
              <a:t>;</a:t>
            </a:r>
            <a:endParaRPr lang="en-US" altLang="zh-CN" b="1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defTabSz="266700"/>
            <a:r>
              <a:rPr lang="en-US" altLang="zh-CN" b="1">
                <a:latin typeface="Bahnschrift" panose="020B0502040204020203" charset="0"/>
                <a:ea typeface="MS Mincho"/>
                <a:cs typeface="Bahnschrift" panose="020B0502040204020203" charset="0"/>
              </a:rPr>
              <a:t>}</a:t>
            </a:r>
            <a:endParaRPr lang="en-US" altLang="zh-CN" b="1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defTabSz="266700"/>
            <a:r>
              <a:rPr lang="en-US" altLang="zh-CN" b="1">
                <a:solidFill>
                  <a:srgbClr val="FF000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.currency-section</a:t>
            </a:r>
            <a:r>
              <a:rPr lang="en-US" altLang="zh-CN" b="1">
                <a:latin typeface="Bahnschrift" panose="020B0502040204020203" charset="0"/>
                <a:ea typeface="MS Mincho"/>
                <a:cs typeface="Bahnschrift" panose="020B0502040204020203" charset="0"/>
              </a:rPr>
              <a:t> p,</a:t>
            </a:r>
            <a:endParaRPr lang="en-US" altLang="zh-CN" b="1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defTabSz="266700"/>
            <a:r>
              <a:rPr lang="en-US" altLang="zh-CN" b="1">
                <a:solidFill>
                  <a:srgbClr val="FF000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.currency-section</a:t>
            </a:r>
            <a:r>
              <a:rPr lang="en-US" altLang="zh-CN" b="1">
                <a:latin typeface="Bahnschrift" panose="020B0502040204020203" charset="0"/>
                <a:ea typeface="MS Mincho"/>
                <a:cs typeface="Bahnschrift" panose="020B0502040204020203" charset="0"/>
              </a:rPr>
              <a:t> ul,</a:t>
            </a:r>
            <a:endParaRPr lang="en-US" altLang="zh-CN" b="1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defTabSz="266700"/>
            <a:r>
              <a:rPr lang="en-US" altLang="zh-CN" b="1">
                <a:solidFill>
                  <a:srgbClr val="FF000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.currency-section</a:t>
            </a:r>
            <a:r>
              <a:rPr lang="en-US" altLang="zh-CN" b="1">
                <a:latin typeface="Bahnschrift" panose="020B0502040204020203" charset="0"/>
                <a:ea typeface="MS Mincho"/>
                <a:cs typeface="Bahnschrift" panose="020B0502040204020203" charset="0"/>
              </a:rPr>
              <a:t> ol {</a:t>
            </a:r>
            <a:endParaRPr lang="en-US" altLang="zh-CN" b="1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defTabSz="266700"/>
            <a:r>
              <a:rPr lang="en-US" altLang="zh-CN" b="1">
                <a:latin typeface="Bahnschrift" panose="020B0502040204020203" charset="0"/>
                <a:ea typeface="MS Mincho"/>
                <a:cs typeface="Bahnschrift" panose="020B0502040204020203" charset="0"/>
              </a:rPr>
              <a:t>  color: </a:t>
            </a:r>
            <a:r>
              <a:rPr lang="en-US" altLang="zh-CN" b="1">
                <a:solidFill>
                  <a:srgbClr val="FF000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#444</a:t>
            </a:r>
            <a:r>
              <a:rPr lang="en-US" altLang="zh-CN" b="1">
                <a:latin typeface="Bahnschrift" panose="020B0502040204020203" charset="0"/>
                <a:ea typeface="MS Mincho"/>
                <a:cs typeface="Bahnschrift" panose="020B0502040204020203" charset="0"/>
              </a:rPr>
              <a:t>;</a:t>
            </a:r>
            <a:endParaRPr lang="en-US" altLang="zh-CN" b="1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defTabSz="266700"/>
            <a:r>
              <a:rPr lang="en-US" altLang="zh-CN" b="1">
                <a:latin typeface="Bahnschrift" panose="020B0502040204020203" charset="0"/>
                <a:ea typeface="MS Mincho"/>
                <a:cs typeface="Bahnschrift" panose="020B0502040204020203" charset="0"/>
              </a:rPr>
              <a:t>  line-height: </a:t>
            </a:r>
            <a:r>
              <a:rPr lang="en-US" altLang="zh-CN" b="1">
                <a:solidFill>
                  <a:srgbClr val="FF000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1.6</a:t>
            </a:r>
            <a:r>
              <a:rPr lang="en-US" altLang="zh-CN" b="1">
                <a:latin typeface="Bahnschrift" panose="020B0502040204020203" charset="0"/>
                <a:ea typeface="MS Mincho"/>
                <a:cs typeface="Bahnschrift" panose="020B0502040204020203" charset="0"/>
              </a:rPr>
              <a:t>;</a:t>
            </a:r>
            <a:endParaRPr lang="en-US" altLang="zh-CN" b="1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defTabSz="266700"/>
            <a:r>
              <a:rPr lang="en-US" altLang="zh-CN" b="1">
                <a:latin typeface="Bahnschrift" panose="020B0502040204020203" charset="0"/>
                <a:ea typeface="MS Mincho"/>
                <a:cs typeface="Bahnschrift" panose="020B0502040204020203" charset="0"/>
              </a:rPr>
              <a:t>}</a:t>
            </a:r>
            <a:endParaRPr lang="en-US" altLang="zh-CN" b="1">
              <a:latin typeface="Bahnschrift" panose="020B0502040204020203" charset="0"/>
              <a:ea typeface="MS Mincho"/>
              <a:cs typeface="Bahnschrift" panose="020B0502040204020203" charset="0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609600" y="3260408"/>
            <a:ext cx="5080000" cy="645160"/>
          </a:xfrm>
          <a:prstGeom prst="rect">
            <a:avLst/>
          </a:prstGeom>
        </p:spPr>
        <p:txBody>
          <a:bodyPr>
            <a:spAutoFit/>
          </a:bodyPr>
          <a:p>
            <a:pPr defTabSz="266700"/>
            <a:r>
              <a:rPr lang="en-US" altLang="zh-CN" sz="3600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Галерея банкнот</a:t>
            </a:r>
            <a:endParaRPr lang="en-US" altLang="zh-CN" sz="3600">
              <a:solidFill>
                <a:schemeClr val="accent1">
                  <a:lumMod val="60000"/>
                  <a:lumOff val="40000"/>
                </a:schemeClr>
              </a:solidFill>
              <a:latin typeface="Bahnschrift" panose="020B0502040204020203" charset="0"/>
              <a:ea typeface="MS Mincho"/>
              <a:cs typeface="Bahnschrift" panose="020B0502040204020203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538480" y="4009073"/>
            <a:ext cx="5080000" cy="2306955"/>
          </a:xfrm>
          <a:prstGeom prst="rect">
            <a:avLst/>
          </a:prstGeom>
        </p:spPr>
        <p:txBody>
          <a:bodyPr>
            <a:spAutoFit/>
          </a:bodyPr>
          <a:p>
            <a:pPr defTabSz="266700"/>
            <a:r>
              <a:rPr lang="en-US" altLang="zh-CN" sz="1600" b="1" i="0">
                <a:latin typeface="Bahnschrift" panose="020B0502040204020203" charset="0"/>
                <a:ea typeface="MS Mincho"/>
                <a:cs typeface="Bahnschrift" panose="020B0502040204020203" charset="0"/>
              </a:rPr>
              <a:t>&lt;div </a:t>
            </a:r>
            <a:r>
              <a:rPr lang="en-US" altLang="zh-CN" sz="1600" b="1" i="0">
                <a:solidFill>
                  <a:srgbClr val="FF000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class</a:t>
            </a:r>
            <a:r>
              <a:rPr lang="en-US" altLang="zh-CN" sz="1600" b="1" i="0">
                <a:latin typeface="Bahnschrift" panose="020B0502040204020203" charset="0"/>
                <a:ea typeface="MS Mincho"/>
                <a:cs typeface="Bahnschrift" panose="020B0502040204020203" charset="0"/>
              </a:rPr>
              <a:t>="</a:t>
            </a:r>
            <a:r>
              <a:rPr lang="en-US" altLang="zh-CN" sz="1600" b="1" i="0">
                <a:solidFill>
                  <a:srgbClr val="00B05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banknotes</a:t>
            </a:r>
            <a:r>
              <a:rPr lang="en-US" altLang="zh-CN" sz="1600" b="1" i="0">
                <a:latin typeface="Bahnschrift" panose="020B0502040204020203" charset="0"/>
                <a:ea typeface="MS Mincho"/>
                <a:cs typeface="Bahnschrift" panose="020B0502040204020203" charset="0"/>
              </a:rPr>
              <a:t>"&gt;</a:t>
            </a:r>
            <a:endParaRPr lang="en-US" altLang="zh-CN" sz="1600" b="1" i="0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defTabSz="266700"/>
            <a:r>
              <a:rPr lang="en-US" altLang="zh-CN" sz="1600" b="1" i="0">
                <a:latin typeface="Bahnschrift" panose="020B0502040204020203" charset="0"/>
                <a:ea typeface="MS Mincho"/>
                <a:cs typeface="Bahnschrift" panose="020B0502040204020203" charset="0"/>
              </a:rPr>
              <a:t>  &lt;div </a:t>
            </a:r>
            <a:r>
              <a:rPr lang="en-US" altLang="zh-CN" sz="1600" b="1" i="0">
                <a:solidFill>
                  <a:srgbClr val="FF000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class</a:t>
            </a:r>
            <a:r>
              <a:rPr lang="en-US" altLang="zh-CN" sz="1600" b="1" i="0">
                <a:latin typeface="Bahnschrift" panose="020B0502040204020203" charset="0"/>
                <a:ea typeface="MS Mincho"/>
                <a:cs typeface="Bahnschrift" panose="020B0502040204020203" charset="0"/>
              </a:rPr>
              <a:t>="</a:t>
            </a:r>
            <a:r>
              <a:rPr lang="en-US" altLang="zh-CN" sz="1600" b="1" i="0">
                <a:solidFill>
                  <a:srgbClr val="00B05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banknote</a:t>
            </a:r>
            <a:r>
              <a:rPr lang="en-US" altLang="zh-CN" sz="1600" b="1" i="0">
                <a:latin typeface="Bahnschrift" panose="020B0502040204020203" charset="0"/>
                <a:ea typeface="MS Mincho"/>
                <a:cs typeface="Bahnschrift" panose="020B0502040204020203" charset="0"/>
              </a:rPr>
              <a:t>"&gt;</a:t>
            </a:r>
            <a:endParaRPr lang="en-US" altLang="zh-CN" sz="1600" b="1" i="0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defTabSz="266700"/>
            <a:r>
              <a:rPr lang="en-US" altLang="zh-CN" sz="1600" b="1" i="0">
                <a:latin typeface="Bahnschrift" panose="020B0502040204020203" charset="0"/>
                <a:ea typeface="MS Mincho"/>
                <a:cs typeface="Bahnschrift" panose="020B0502040204020203" charset="0"/>
              </a:rPr>
              <a:t>    &lt;img </a:t>
            </a:r>
            <a:r>
              <a:rPr lang="en-US" altLang="zh-CN" sz="1600" b="1" i="0">
                <a:solidFill>
                  <a:srgbClr val="FF000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src</a:t>
            </a:r>
            <a:r>
              <a:rPr lang="en-US" altLang="zh-CN" sz="1600" b="1" i="0">
                <a:latin typeface="Bahnschrift" panose="020B0502040204020203" charset="0"/>
                <a:ea typeface="MS Mincho"/>
                <a:cs typeface="Bahnschrift" panose="020B0502040204020203" charset="0"/>
              </a:rPr>
              <a:t>="</a:t>
            </a:r>
            <a:r>
              <a:rPr lang="en-US" altLang="zh-CN" sz="1600" b="1" i="0">
                <a:solidFill>
                  <a:srgbClr val="00B05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…1_manat.jpg</a:t>
            </a:r>
            <a:r>
              <a:rPr lang="en-US" altLang="zh-CN" sz="1600" b="1" i="0">
                <a:latin typeface="Bahnschrift" panose="020B0502040204020203" charset="0"/>
                <a:ea typeface="MS Mincho"/>
                <a:cs typeface="Bahnschrift" panose="020B0502040204020203" charset="0"/>
              </a:rPr>
              <a:t>" alt="</a:t>
            </a:r>
            <a:r>
              <a:rPr lang="en-US" altLang="zh-CN" sz="1600" b="1" i="0">
                <a:solidFill>
                  <a:srgbClr val="00B05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1 манат</a:t>
            </a:r>
            <a:r>
              <a:rPr lang="en-US" altLang="zh-CN" sz="1600" b="1" i="0">
                <a:latin typeface="Bahnschrift" panose="020B0502040204020203" charset="0"/>
                <a:ea typeface="MS Mincho"/>
                <a:cs typeface="Bahnschrift" panose="020B0502040204020203" charset="0"/>
              </a:rPr>
              <a:t>"&gt;</a:t>
            </a:r>
            <a:endParaRPr lang="en-US" altLang="zh-CN" sz="1600" b="1" i="0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defTabSz="266700"/>
            <a:r>
              <a:rPr lang="en-US" altLang="zh-CN" sz="1600" b="1" i="0">
                <a:latin typeface="Bahnschrift" panose="020B0502040204020203" charset="0"/>
                <a:ea typeface="MS Mincho"/>
                <a:cs typeface="Bahnschrift" panose="020B0502040204020203" charset="0"/>
              </a:rPr>
              <a:t>    &lt;div </a:t>
            </a:r>
            <a:r>
              <a:rPr lang="en-US" altLang="zh-CN" sz="1600" b="1" i="0">
                <a:solidFill>
                  <a:srgbClr val="FF000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class</a:t>
            </a:r>
            <a:r>
              <a:rPr lang="en-US" altLang="zh-CN" sz="1600" b="1" i="0">
                <a:latin typeface="Bahnschrift" panose="020B0502040204020203" charset="0"/>
                <a:ea typeface="MS Mincho"/>
                <a:cs typeface="Bahnschrift" panose="020B0502040204020203" charset="0"/>
              </a:rPr>
              <a:t>="</a:t>
            </a:r>
            <a:r>
              <a:rPr lang="en-US" altLang="zh-CN" sz="1600" b="1" i="0">
                <a:solidFill>
                  <a:srgbClr val="00B050"/>
                </a:solidFill>
                <a:latin typeface="Bahnschrift" panose="020B0502040204020203" charset="0"/>
                <a:ea typeface="MS Mincho"/>
                <a:cs typeface="Bahnschrift" panose="020B0502040204020203" charset="0"/>
              </a:rPr>
              <a:t>banknote-caption</a:t>
            </a:r>
            <a:r>
              <a:rPr lang="en-US" altLang="zh-CN" sz="1600" b="1" i="0">
                <a:latin typeface="Bahnschrift" panose="020B0502040204020203" charset="0"/>
                <a:ea typeface="MS Mincho"/>
                <a:cs typeface="Bahnschrift" panose="020B0502040204020203" charset="0"/>
              </a:rPr>
              <a:t>"&gt;1 манат (лицевая сторона)&lt;/div&gt;</a:t>
            </a:r>
            <a:endParaRPr lang="en-US" altLang="zh-CN" sz="1600" b="1" i="0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defTabSz="266700"/>
            <a:r>
              <a:rPr lang="en-US" altLang="zh-CN" sz="1600" b="1" i="0">
                <a:latin typeface="Bahnschrift" panose="020B0502040204020203" charset="0"/>
                <a:ea typeface="MS Mincho"/>
                <a:cs typeface="Bahnschrift" panose="020B0502040204020203" charset="0"/>
              </a:rPr>
              <a:t>  &lt;/div&gt;</a:t>
            </a:r>
            <a:endParaRPr lang="en-US" altLang="zh-CN" sz="1600" b="1" i="0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defTabSz="266700"/>
            <a:r>
              <a:rPr lang="en-US" altLang="zh-CN" sz="1600" b="1" i="0">
                <a:latin typeface="Bahnschrift" panose="020B0502040204020203" charset="0"/>
                <a:ea typeface="MS Mincho"/>
                <a:cs typeface="Bahnschrift" panose="020B0502040204020203" charset="0"/>
              </a:rPr>
              <a:t>  &lt;!-- ещё блоки .banknote --&gt;</a:t>
            </a:r>
            <a:endParaRPr lang="en-US" altLang="zh-CN" sz="1600" b="1" i="0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defTabSz="266700"/>
            <a:r>
              <a:rPr lang="en-US" altLang="zh-CN" sz="1600" b="1" i="0">
                <a:latin typeface="Bahnschrift" panose="020B0502040204020203" charset="0"/>
                <a:ea typeface="MS Mincho"/>
                <a:cs typeface="Bahnschrift" panose="020B0502040204020203" charset="0"/>
              </a:rPr>
              <a:t>&lt;/div&gt;</a:t>
            </a:r>
            <a:endParaRPr lang="en-US" altLang="zh-CN" sz="1600" b="1" i="0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defTabSz="266700"/>
            <a:r>
              <a:rPr lang="en-US" altLang="zh-CN" sz="1600" i="0">
                <a:latin typeface="Bahnschrift" panose="020B0502040204020203" charset="0"/>
                <a:ea typeface="MS Mincho"/>
                <a:cs typeface="Bahnschrift" panose="020B0502040204020203" charset="0"/>
              </a:rPr>
              <a:t> </a:t>
            </a:r>
            <a:endParaRPr lang="en-US" altLang="zh-CN" sz="1600" i="0">
              <a:latin typeface="Bahnschrift" panose="020B0502040204020203" charset="0"/>
              <a:ea typeface="MS Mincho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ea typeface="MS Mincho"/>
                <a:cs typeface="Bahnschrift" panose="020B0502040204020203" charset="0"/>
                <a:sym typeface="+mn-ea"/>
              </a:rPr>
              <a:t>Основные секции:</a:t>
            </a:r>
            <a:endParaRPr lang="en-US" altLang="zh-CN">
              <a:solidFill>
                <a:schemeClr val="accent1">
                  <a:lumMod val="60000"/>
                  <a:lumOff val="40000"/>
                </a:schemeClr>
              </a:solidFill>
              <a:latin typeface="Bahnschrift" panose="020B0502040204020203" charset="0"/>
              <a:ea typeface="MS Mincho"/>
              <a:cs typeface="Bahnschrift" panose="020B0502040204020203" charset="0"/>
              <a:sym typeface="+mn-ea"/>
            </a:endParaRPr>
          </a:p>
        </p:txBody>
      </p:sp>
      <p:pic>
        <p:nvPicPr>
          <p:cNvPr id="47" name="Изображение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928" y="889635"/>
            <a:ext cx="5936615" cy="56908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Текстовое поле 3"/>
          <p:cNvSpPr txBox="1"/>
          <p:nvPr/>
        </p:nvSpPr>
        <p:spPr>
          <a:xfrm>
            <a:off x="6753860" y="428625"/>
            <a:ext cx="5080000" cy="6000750"/>
          </a:xfrm>
          <a:prstGeom prst="rect">
            <a:avLst/>
          </a:prstGeom>
        </p:spPr>
        <p:txBody>
          <a:bodyPr>
            <a:spAutoFit/>
          </a:bodyPr>
          <a:p>
            <a:pPr algn="l" defTabSz="266700">
              <a:lnSpc>
                <a:spcPct val="150000"/>
              </a:lnSpc>
            </a:pPr>
            <a:r>
              <a:rPr lang="en-US" altLang="zh-CN" sz="1600">
                <a:latin typeface="Bahnschrift" panose="020B0502040204020203" charset="0"/>
                <a:ea typeface="MS Mincho"/>
                <a:cs typeface="Bahnschrift" panose="020B0502040204020203" charset="0"/>
              </a:rPr>
              <a:t>1. «О валюте»</a:t>
            </a:r>
            <a:endParaRPr lang="en-US" altLang="zh-CN" sz="1600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algn="l" defTabSz="266700">
              <a:lnSpc>
                <a:spcPct val="150000"/>
              </a:lnSpc>
            </a:pPr>
            <a:r>
              <a:rPr lang="en-US" altLang="zh-CN" sz="1600">
                <a:latin typeface="Bahnschrift" panose="020B0502040204020203" charset="0"/>
                <a:ea typeface="MS Mincho"/>
                <a:cs typeface="Bahnschrift" panose="020B0502040204020203" charset="0"/>
              </a:rPr>
              <a:t>Краткая справка об AZN, дате введения в обращение, историческом корне слова «манат».</a:t>
            </a:r>
            <a:endParaRPr lang="en-US" altLang="zh-CN" sz="1600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algn="l" defTabSz="266700">
              <a:lnSpc>
                <a:spcPct val="150000"/>
              </a:lnSpc>
            </a:pPr>
            <a:r>
              <a:rPr lang="en-US" altLang="zh-CN" sz="1600">
                <a:latin typeface="Bahnschrift" panose="020B0502040204020203" charset="0"/>
                <a:ea typeface="MS Mincho"/>
                <a:cs typeface="Bahnschrift" panose="020B0502040204020203" charset="0"/>
              </a:rPr>
              <a:t>2. «Денежная система»</a:t>
            </a:r>
            <a:endParaRPr lang="en-US" altLang="zh-CN" sz="1600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algn="l" defTabSz="266700">
              <a:lnSpc>
                <a:spcPct val="150000"/>
              </a:lnSpc>
            </a:pPr>
            <a:r>
              <a:rPr lang="en-US" altLang="zh-CN" sz="1600">
                <a:latin typeface="Bahnschrift" panose="020B0502040204020203" charset="0"/>
                <a:ea typeface="MS Mincho"/>
                <a:cs typeface="Bahnschrift" panose="020B0502040204020203" charset="0"/>
              </a:rPr>
              <a:t>Роль Центрального банка, функции, курс (плавающий), зависимость от нефтегазового сектора.</a:t>
            </a:r>
            <a:endParaRPr lang="en-US" altLang="zh-CN" sz="1600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algn="l" defTabSz="266700">
              <a:lnSpc>
                <a:spcPct val="150000"/>
              </a:lnSpc>
            </a:pPr>
            <a:r>
              <a:rPr lang="en-US" altLang="zh-CN" sz="1600">
                <a:latin typeface="Bahnschrift" panose="020B0502040204020203" charset="0"/>
                <a:ea typeface="MS Mincho"/>
                <a:cs typeface="Bahnschrift" panose="020B0502040204020203" charset="0"/>
              </a:rPr>
              <a:t>3. «Банкноты и монеты»</a:t>
            </a:r>
            <a:endParaRPr lang="en-US" altLang="zh-CN" sz="1600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algn="l" defTabSz="266700">
              <a:lnSpc>
                <a:spcPct val="150000"/>
              </a:lnSpc>
            </a:pPr>
            <a:r>
              <a:rPr lang="en-US" altLang="zh-CN" sz="1600">
                <a:latin typeface="Bahnschrift" panose="020B0502040204020203" charset="0"/>
                <a:ea typeface="MS Mincho"/>
                <a:cs typeface="Bahnschrift" panose="020B0502040204020203" charset="0"/>
              </a:rPr>
              <a:t>Перечень номиналов, защита от подделок и галерея банкнот.</a:t>
            </a:r>
            <a:endParaRPr lang="en-US" altLang="zh-CN" sz="1600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algn="l" defTabSz="266700">
              <a:lnSpc>
                <a:spcPct val="150000"/>
              </a:lnSpc>
            </a:pPr>
            <a:r>
              <a:rPr lang="en-US" altLang="zh-CN" sz="1600">
                <a:latin typeface="Bahnschrift" panose="020B0502040204020203" charset="0"/>
                <a:ea typeface="MS Mincho"/>
                <a:cs typeface="Bahnschrift" panose="020B0502040204020203" charset="0"/>
              </a:rPr>
              <a:t>4. «История валюты»</a:t>
            </a:r>
            <a:endParaRPr lang="en-US" altLang="zh-CN" sz="1600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algn="l" defTabSz="266700">
              <a:lnSpc>
                <a:spcPct val="150000"/>
              </a:lnSpc>
            </a:pPr>
            <a:r>
              <a:rPr lang="en-US" altLang="zh-CN" sz="1600">
                <a:latin typeface="Bahnschrift" panose="020B0502040204020203" charset="0"/>
                <a:ea typeface="MS Mincho"/>
                <a:cs typeface="Bahnschrift" panose="020B0502040204020203" charset="0"/>
              </a:rPr>
              <a:t>Хронология: Демократическая Республика, советское время, первый манат, деноминация 2006.</a:t>
            </a:r>
            <a:endParaRPr lang="en-US" altLang="zh-CN" sz="1600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algn="l" defTabSz="266700">
              <a:lnSpc>
                <a:spcPct val="150000"/>
              </a:lnSpc>
            </a:pPr>
            <a:r>
              <a:rPr lang="en-US" altLang="zh-CN" sz="1600">
                <a:latin typeface="Bahnschrift" panose="020B0502040204020203" charset="0"/>
                <a:ea typeface="MS Mincho"/>
                <a:cs typeface="Bahnschrift" panose="020B0502040204020203" charset="0"/>
              </a:rPr>
              <a:t>5. «Экономические показатели»</a:t>
            </a:r>
            <a:endParaRPr lang="en-US" altLang="zh-CN" sz="1600">
              <a:latin typeface="Bahnschrift" panose="020B0502040204020203" charset="0"/>
              <a:ea typeface="MS Mincho"/>
              <a:cs typeface="Bahnschrift" panose="020B0502040204020203" charset="0"/>
            </a:endParaRPr>
          </a:p>
          <a:p>
            <a:pPr algn="l" defTabSz="266700">
              <a:lnSpc>
                <a:spcPct val="150000"/>
              </a:lnSpc>
            </a:pPr>
            <a:r>
              <a:rPr lang="en-US" altLang="zh-CN" sz="1600">
                <a:latin typeface="Bahnschrift" panose="020B0502040204020203" charset="0"/>
                <a:ea typeface="MS Mincho"/>
                <a:cs typeface="Bahnschrift" panose="020B0502040204020203" charset="0"/>
              </a:rPr>
              <a:t>Факторы влияния на курс (цены на нефть, экспорт, политика, стабильность).</a:t>
            </a:r>
            <a:endParaRPr lang="en-US" altLang="zh-CN" sz="1600">
              <a:latin typeface="Bahnschrift" panose="020B0502040204020203" charset="0"/>
              <a:ea typeface="MS Mincho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Как выглядит готовый сайт</a:t>
            </a:r>
            <a:endParaRPr lang="ru-RU" altLang="en-US">
              <a:solidFill>
                <a:schemeClr val="accent1">
                  <a:lumMod val="60000"/>
                  <a:lumOff val="40000"/>
                </a:schemeClr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675" y="897890"/>
            <a:ext cx="6583045" cy="5529580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rcRect l="3268"/>
          <a:stretch>
            <a:fillRect/>
          </a:stretch>
        </p:blipFill>
        <p:spPr>
          <a:xfrm>
            <a:off x="7427595" y="430530"/>
            <a:ext cx="4022725" cy="3071495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785" y="3594735"/>
            <a:ext cx="4026535" cy="306260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Остальные страницы сайта</a:t>
            </a:r>
            <a:endParaRPr lang="ru-RU" altLang="en-US">
              <a:solidFill>
                <a:schemeClr val="accent1">
                  <a:lumMod val="60000"/>
                  <a:lumOff val="40000"/>
                </a:schemeClr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980" y="869315"/>
            <a:ext cx="2475230" cy="2672715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rcRect r="3991"/>
          <a:stretch>
            <a:fillRect/>
          </a:stretch>
        </p:blipFill>
        <p:spPr>
          <a:xfrm>
            <a:off x="4130040" y="869315"/>
            <a:ext cx="2443480" cy="2560955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370" y="869315"/>
            <a:ext cx="2480945" cy="2673350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80" y="3855085"/>
            <a:ext cx="2474595" cy="2761615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0040" y="3847465"/>
            <a:ext cx="2531110" cy="2769235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8440" y="3855085"/>
            <a:ext cx="2555875" cy="285305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Изображение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9255" y="180975"/>
            <a:ext cx="10972800" cy="582613"/>
          </a:xfrm>
        </p:spPr>
        <p:txBody>
          <a:bodyPr/>
          <a:p>
            <a:r>
              <a:rPr lang="en-US" altLang="en-US">
                <a:solidFill>
                  <a:srgbClr val="FF0000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Понятие</a:t>
            </a:r>
            <a:r>
              <a:rPr lang="en-US" altLang="ru-RU">
                <a:solidFill>
                  <a:srgbClr val="FF0000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 Web-</a:t>
            </a:r>
            <a:r>
              <a:rPr lang="en-US" altLang="en-US">
                <a:solidFill>
                  <a:srgbClr val="FF0000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сайта</a:t>
            </a:r>
            <a:endParaRPr lang="en-US" altLang="en-US">
              <a:solidFill>
                <a:srgbClr val="FF0000"/>
              </a:solidFill>
              <a:latin typeface="Bahnschrift" panose="020B0502040204020203" charset="0"/>
              <a:cs typeface="Bahnschrift" panose="020B0502040204020203" charset="0"/>
              <a:sym typeface="+mn-ea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124460" y="697230"/>
            <a:ext cx="8098790" cy="4953000"/>
          </a:xfrm>
        </p:spPr>
        <p:txBody>
          <a:bodyPr/>
          <a:p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Web-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сайт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–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это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информация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,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представленная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в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определенном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виде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,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которая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располагается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на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Web-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сервере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и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имеет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свое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имя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(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адрес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).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Для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просмотра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Web-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сайтов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на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компьютере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пользователя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применяются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специальные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программы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,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которые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называются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браузерами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. </a:t>
            </a:r>
            <a:endParaRPr lang="en-US" altLang="ru-RU">
              <a:latin typeface="Bahnschrift" panose="020B0502040204020203" charset="0"/>
              <a:cs typeface="Bahnschrift" panose="020B0502040204020203" charset="0"/>
            </a:endParaRPr>
          </a:p>
          <a:p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Наиболее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распространенными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браузерами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в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настоящее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время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являются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Microsoft Edge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и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Google Chrome. </a:t>
            </a:r>
            <a:endParaRPr lang="en-US" altLang="ru-RU"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4" name="Изображение 3"/>
          <p:cNvPicPr/>
          <p:nvPr/>
        </p:nvPicPr>
        <p:blipFill>
          <a:blip r:embed="rId1"/>
          <a:stretch>
            <a:fillRect/>
          </a:stretch>
        </p:blipFill>
        <p:spPr>
          <a:xfrm>
            <a:off x="7966710" y="2801620"/>
            <a:ext cx="4038600" cy="25984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436880" y="380365"/>
            <a:ext cx="10972800" cy="1993900"/>
          </a:xfrm>
        </p:spPr>
        <p:txBody>
          <a:bodyPr/>
          <a:p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Каждая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страница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Web-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сайта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также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имеет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свой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интернет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адрес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,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который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состоит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из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адреса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сайта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и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имени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файла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,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соответствующего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данной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странице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. 	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Таким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образом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, Web-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сайт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–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это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информационный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ресурс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,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состоящий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из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связанных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между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собой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гипертекстовых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документов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(Web-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страниц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),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размещенный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на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Web-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сервере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и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имеющий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индивидуальный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адрес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. </a:t>
            </a:r>
            <a:endParaRPr lang="en-US" altLang="ru-RU"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38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2695" y="4500880"/>
            <a:ext cx="6821170" cy="1802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291465" y="230505"/>
            <a:ext cx="10972800" cy="3199130"/>
          </a:xfrm>
        </p:spPr>
        <p:txBody>
          <a:bodyPr/>
          <a:p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Компоненты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веб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-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страницы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: </a:t>
            </a:r>
            <a:endParaRPr lang="en-US" altLang="ru-RU">
              <a:latin typeface="Bahnschrift" panose="020B0502040204020203" charset="0"/>
              <a:cs typeface="Bahnschrift" panose="020B0502040204020203" charset="0"/>
            </a:endParaRPr>
          </a:p>
          <a:p>
            <a:pPr marL="0" indent="0">
              <a:buNone/>
            </a:pP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−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контент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(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текст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,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изображения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,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видео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,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аудио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и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т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.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п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.,); </a:t>
            </a:r>
            <a:endParaRPr lang="en-US" altLang="ru-RU">
              <a:latin typeface="Bahnschrift" panose="020B0502040204020203" charset="0"/>
              <a:cs typeface="Bahnschrift" panose="020B0502040204020203" charset="0"/>
            </a:endParaRPr>
          </a:p>
          <a:p>
            <a:pPr marL="0" indent="0">
              <a:buNone/>
            </a:pP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−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логическая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структура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(HTML); </a:t>
            </a:r>
            <a:endParaRPr lang="en-US" altLang="ru-RU">
              <a:latin typeface="Bahnschrift" panose="020B0502040204020203" charset="0"/>
              <a:cs typeface="Bahnschrift" panose="020B0502040204020203" charset="0"/>
            </a:endParaRPr>
          </a:p>
          <a:p>
            <a:pPr marL="0" indent="0">
              <a:buNone/>
            </a:pP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−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оформление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(CSS); </a:t>
            </a:r>
            <a:endParaRPr lang="en-US" altLang="ru-RU">
              <a:latin typeface="Bahnschrift" panose="020B0502040204020203" charset="0"/>
              <a:cs typeface="Bahnschrift" panose="020B0502040204020203" charset="0"/>
            </a:endParaRPr>
          </a:p>
          <a:p>
            <a:pPr marL="0" indent="0">
              <a:buNone/>
            </a:pP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−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поведение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(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языки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программирования</a:t>
            </a:r>
            <a:r>
              <a:rPr lang="en-US" altLang="ru-RU">
                <a:latin typeface="Bahnschrift" panose="020B0502040204020203" charset="0"/>
                <a:cs typeface="Bahnschrift" panose="020B0502040204020203" charset="0"/>
              </a:rPr>
              <a:t>). </a:t>
            </a:r>
            <a:endParaRPr lang="en-US" altLang="ru-RU">
              <a:latin typeface="Bahnschrift" panose="020B0502040204020203" charset="0"/>
              <a:cs typeface="Bahnschrift" panose="020B0502040204020203" charset="0"/>
            </a:endParaRPr>
          </a:p>
        </p:txBody>
      </p:sp>
      <p:graphicFrame>
        <p:nvGraphicFramePr>
          <p:cNvPr id="4" name="Таблица 3"/>
          <p:cNvGraphicFramePr/>
          <p:nvPr>
            <p:custDataLst>
              <p:tags r:id="rId1"/>
            </p:custDataLst>
          </p:nvPr>
        </p:nvGraphicFramePr>
        <p:xfrm>
          <a:off x="963295" y="3426460"/>
          <a:ext cx="8801100" cy="2976880"/>
        </p:xfrm>
        <a:graphic>
          <a:graphicData uri="http://schemas.openxmlformats.org/drawingml/2006/table">
            <a:tbl>
              <a:tblPr/>
              <a:tblGrid>
                <a:gridCol w="377825"/>
                <a:gridCol w="4274185"/>
                <a:gridCol w="4149090"/>
              </a:tblGrid>
              <a:tr h="372110">
                <a:tc>
                  <a:txBody>
                    <a:bodyPr/>
                    <a:p>
                      <a:pPr algn="ctr" font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№</a:t>
                      </a:r>
                      <a:endParaRPr lang="en-US" altLang="zh-CN" sz="1100" b="1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Этап</a:t>
                      </a:r>
                      <a:endParaRPr lang="en-US" altLang="zh-CN" sz="1100" b="1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Результат</a:t>
                      </a:r>
                      <a:endParaRPr lang="en-US" altLang="zh-CN" sz="1100" b="1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2110">
                <a:tc>
                  <a:txBody>
                    <a:bodyPr/>
                    <a:p>
                      <a:pPr algn="ctr" font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1</a:t>
                      </a:r>
                      <a:endParaRPr lang="en-US" altLang="zh-CN" sz="1100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Формирование требований</a:t>
                      </a:r>
                      <a:endParaRPr lang="en-US" altLang="zh-CN" sz="1100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Техничское задание</a:t>
                      </a:r>
                      <a:endParaRPr lang="en-US" altLang="zh-CN" sz="1100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  <a:tr h="372110">
                <a:tc>
                  <a:txBody>
                    <a:bodyPr/>
                    <a:p>
                      <a:pPr algn="ctr" font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2</a:t>
                      </a:r>
                      <a:endParaRPr lang="en-US" altLang="zh-CN" sz="1100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Разработка дизайна</a:t>
                      </a:r>
                      <a:endParaRPr lang="en-US" altLang="zh-CN" sz="1100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Макет сайта (набор графических файлов)</a:t>
                      </a:r>
                      <a:endParaRPr lang="en-US" altLang="zh-CN" sz="1100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2110">
                <a:tc>
                  <a:txBody>
                    <a:bodyPr/>
                    <a:p>
                      <a:pPr algn="ctr" font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3</a:t>
                      </a:r>
                      <a:endParaRPr lang="en-US" altLang="zh-CN" sz="1100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Верстка сайта</a:t>
                      </a:r>
                      <a:endParaRPr lang="en-US" altLang="zh-CN" sz="1100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Шаблон сайта (HTML, CSS, JS)</a:t>
                      </a:r>
                      <a:endParaRPr lang="en-US" altLang="zh-CN" sz="1100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  <a:tr h="372110">
                <a:tc>
                  <a:txBody>
                    <a:bodyPr/>
                    <a:p>
                      <a:pPr algn="ctr" font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4</a:t>
                      </a:r>
                      <a:endParaRPr lang="en-US" altLang="zh-CN" sz="1100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Разработка логики приложения (программирование)</a:t>
                      </a:r>
                      <a:endParaRPr lang="en-US" altLang="zh-CN" sz="1100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Готовое приложение</a:t>
                      </a:r>
                      <a:endParaRPr lang="en-US" altLang="zh-CN" sz="1100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2110">
                <a:tc>
                  <a:txBody>
                    <a:bodyPr/>
                    <a:p>
                      <a:pPr algn="ctr" font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5</a:t>
                      </a:r>
                      <a:endParaRPr lang="en-US" altLang="zh-CN" sz="1100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Тестирование</a:t>
                      </a:r>
                      <a:endParaRPr lang="en-US" altLang="zh-CN" sz="1100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Исправление ошибок, оптимизация</a:t>
                      </a:r>
                      <a:endParaRPr lang="en-US" altLang="zh-CN" sz="1100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  <a:tr h="372110">
                <a:tc>
                  <a:txBody>
                    <a:bodyPr/>
                    <a:p>
                      <a:pPr algn="ctr" font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6</a:t>
                      </a:r>
                      <a:endParaRPr lang="en-US" altLang="zh-CN" sz="1100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Публикация сайта в сети Интернет</a:t>
                      </a:r>
                      <a:endParaRPr lang="en-US" altLang="zh-CN" sz="1100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Размещение сайта на хостинге, настройка хостинга</a:t>
                      </a:r>
                      <a:endParaRPr lang="en-US" altLang="zh-CN" sz="1100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2110">
                <a:tc>
                  <a:txBody>
                    <a:bodyPr/>
                    <a:p>
                      <a:pPr algn="ctr" font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7</a:t>
                      </a:r>
                      <a:endParaRPr lang="en-US" altLang="zh-CN" sz="1100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Продвижение сайта, SEO(Search Engine Optimization)</a:t>
                      </a:r>
                      <a:endParaRPr lang="en-US" altLang="zh-CN" sz="1100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Увеличение видимости сайта в поисковых системах</a:t>
                      </a:r>
                      <a:endParaRPr lang="en-US" altLang="zh-CN" sz="1100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solidFill>
                  <a:srgbClr val="FF0000"/>
                </a:solidFill>
                <a:latin typeface="Bahnschrift" panose="020B0502040204020203" charset="0"/>
                <a:cs typeface="Bahnschrift" panose="020B0502040204020203" charset="0"/>
              </a:rPr>
              <a:t>Web-</a:t>
            </a:r>
            <a:r>
              <a:rPr lang="en-US" altLang="en-US">
                <a:solidFill>
                  <a:srgbClr val="FF0000"/>
                </a:solidFill>
                <a:latin typeface="Bahnschrift" panose="020B0502040204020203" charset="0"/>
                <a:cs typeface="Bahnschrift" panose="020B0502040204020203" charset="0"/>
              </a:rPr>
              <a:t>программирование</a:t>
            </a:r>
            <a:endParaRPr lang="en-US" altLang="en-US">
              <a:solidFill>
                <a:srgbClr val="FF0000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351155" y="773430"/>
            <a:ext cx="10972800" cy="1151255"/>
          </a:xfrm>
        </p:spPr>
        <p:txBody>
          <a:bodyPr/>
          <a:p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Web-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программирование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(Web-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разработка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) -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это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бурно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развивающийся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раздел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программирования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,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ориентированный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на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разработку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Интернет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-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приложений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. </a:t>
            </a:r>
            <a:endParaRPr lang="en-US" altLang="ru-RU" sz="2000">
              <a:latin typeface="Bahnschrift" panose="020B0502040204020203" charset="0"/>
              <a:cs typeface="Bahnschrift" panose="020B0502040204020203" charset="0"/>
            </a:endParaRPr>
          </a:p>
          <a:p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Языки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Web-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программирования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делятся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на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две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группы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: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клиентские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и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серверные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. </a:t>
            </a:r>
            <a:endParaRPr lang="en-US" altLang="ru-RU" sz="2000">
              <a:latin typeface="Bahnschrift" panose="020B0502040204020203" charset="0"/>
              <a:cs typeface="Bahnschrift" panose="020B0502040204020203" charset="0"/>
            </a:endParaRPr>
          </a:p>
          <a:p>
            <a:endParaRPr lang="en-US" altLang="ru-RU" sz="2000"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4" name="Изображение 3"/>
          <p:cNvPicPr/>
          <p:nvPr/>
        </p:nvPicPr>
        <p:blipFill>
          <a:blip r:embed="rId1"/>
          <a:stretch>
            <a:fillRect/>
          </a:stretch>
        </p:blipFill>
        <p:spPr>
          <a:xfrm>
            <a:off x="3287395" y="2202180"/>
            <a:ext cx="4610735" cy="3164205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280035" y="2135505"/>
            <a:ext cx="3185795" cy="38252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Клиентские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языки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обрабатываются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на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стороне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пользователя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 (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в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основном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в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браузере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).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Соответственно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,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обработка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скрипта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зависит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от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браузера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пользователя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,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и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пользователь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имеет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полномочия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настроить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свой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браузер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так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,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чтобы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тот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вообще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игнорировал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скрипты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.</a:t>
            </a:r>
            <a:endParaRPr lang="en-US" altLang="ru-RU" sz="2000">
              <a:latin typeface="Bahnschrift" panose="020B0502040204020203" charset="0"/>
              <a:cs typeface="Bahnschrift" panose="020B0502040204020203" charset="0"/>
              <a:sym typeface="+mn-ea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057515" y="2135505"/>
            <a:ext cx="4036695" cy="42729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Серверные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языки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программирования</a:t>
            </a:r>
            <a:r>
              <a:rPr lang="ru-RU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 -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Когда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пользователь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делает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запрос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на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какую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-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либо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страницу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 ,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то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вызванная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страница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сначала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обрабатывается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на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сервере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 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и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только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потом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возвращается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к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посетителю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по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сети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в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виде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  <a:sym typeface="+mn-ea"/>
              </a:rPr>
              <a:t>файла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  <a:sym typeface="+mn-ea"/>
              </a:rPr>
              <a:t>.</a:t>
            </a:r>
            <a:endParaRPr lang="en-US" altLang="ru-RU" sz="2000">
              <a:latin typeface="Bahnschrift" panose="020B0502040204020203" charset="0"/>
              <a:cs typeface="Bahnschrift" panose="020B0502040204020203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94615"/>
            <a:ext cx="10972800" cy="582613"/>
          </a:xfrm>
        </p:spPr>
        <p:txBody>
          <a:bodyPr/>
          <a:p>
            <a:r>
              <a:rPr lang="en-US" altLang="en-US">
                <a:solidFill>
                  <a:srgbClr val="FF0000"/>
                </a:solidFill>
                <a:latin typeface="Bahnschrift" panose="020B0502040204020203" charset="0"/>
                <a:cs typeface="Bahnschrift" panose="020B0502040204020203" charset="0"/>
              </a:rPr>
              <a:t>HTML</a:t>
            </a:r>
            <a:endParaRPr lang="en-US" altLang="en-US">
              <a:solidFill>
                <a:srgbClr val="FF0000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245745" y="677545"/>
            <a:ext cx="10972800" cy="4953000"/>
          </a:xfrm>
        </p:spPr>
        <p:txBody>
          <a:bodyPr/>
          <a:p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HTML (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от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английского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HyperText Markup Language) —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это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язык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гипертекстовой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разметки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текста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.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Он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нужен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,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чтобы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размещать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на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веб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-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странице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элементы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: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текст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,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картинки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,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таблицы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и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видео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.</a:t>
            </a:r>
            <a:endParaRPr lang="en-US" altLang="ru-RU" sz="2000">
              <a:latin typeface="Bahnschrift" panose="020B0502040204020203" charset="0"/>
              <a:cs typeface="Bahnschrift" panose="020B0502040204020203" charset="0"/>
            </a:endParaRPr>
          </a:p>
          <a:p>
            <a:pPr marL="0" indent="0">
              <a:buNone/>
            </a:pP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С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помощью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HTML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можно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:</a:t>
            </a:r>
            <a:endParaRPr lang="en-US" altLang="ru-RU" sz="2000">
              <a:latin typeface="Bahnschrift" panose="020B0502040204020203" charset="0"/>
              <a:cs typeface="Bahnschrift" panose="020B0502040204020203" charset="0"/>
            </a:endParaRPr>
          </a:p>
          <a:p>
            <a:r>
              <a:rPr lang="en-US" altLang="en-US" sz="2000" b="1">
                <a:latin typeface="Bahnschrift" panose="020B0502040204020203" charset="0"/>
                <a:cs typeface="Bahnschrift" panose="020B0502040204020203" charset="0"/>
              </a:rPr>
              <a:t>Делать</a:t>
            </a:r>
            <a:r>
              <a:rPr lang="en-US" altLang="ru-RU" sz="2000" b="1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 b="1">
                <a:latin typeface="Bahnschrift" panose="020B0502040204020203" charset="0"/>
                <a:cs typeface="Bahnschrift" panose="020B0502040204020203" charset="0"/>
              </a:rPr>
              <a:t>текстовую</a:t>
            </a:r>
            <a:r>
              <a:rPr lang="en-US" altLang="ru-RU" sz="2000" b="1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 b="1">
                <a:latin typeface="Bahnschrift" panose="020B0502040204020203" charset="0"/>
                <a:cs typeface="Bahnschrift" panose="020B0502040204020203" charset="0"/>
              </a:rPr>
              <a:t>разметку</a:t>
            </a:r>
            <a:r>
              <a:rPr lang="en-US" altLang="ru-RU" sz="2000" b="1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—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форматировать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текст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,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выделять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фрагменты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,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создавать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списки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,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добавлять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сноски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.</a:t>
            </a:r>
            <a:endParaRPr lang="en-US" altLang="ru-RU" sz="2000">
              <a:latin typeface="Bahnschrift" panose="020B0502040204020203" charset="0"/>
              <a:cs typeface="Bahnschrift" panose="020B0502040204020203" charset="0"/>
            </a:endParaRPr>
          </a:p>
          <a:p>
            <a:r>
              <a:rPr lang="en-US" altLang="en-US" sz="2000" b="1">
                <a:latin typeface="Bahnschrift" panose="020B0502040204020203" charset="0"/>
                <a:cs typeface="Bahnschrift" panose="020B0502040204020203" charset="0"/>
              </a:rPr>
              <a:t>Встраивать</a:t>
            </a:r>
            <a:r>
              <a:rPr lang="en-US" altLang="ru-RU" sz="2000" b="1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 b="1">
                <a:latin typeface="Bahnschrift" panose="020B0502040204020203" charset="0"/>
                <a:cs typeface="Bahnschrift" panose="020B0502040204020203" charset="0"/>
              </a:rPr>
              <a:t>медиа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. HTML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позволяет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размещать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на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сайте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изображения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,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аудио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,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видео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,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карты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.</a:t>
            </a:r>
            <a:endParaRPr lang="en-US" altLang="ru-RU" sz="2000">
              <a:latin typeface="Bahnschrift" panose="020B0502040204020203" charset="0"/>
              <a:cs typeface="Bahnschrift" panose="020B0502040204020203" charset="0"/>
            </a:endParaRPr>
          </a:p>
          <a:p>
            <a:r>
              <a:rPr lang="en-US" altLang="en-US" sz="2000" b="1">
                <a:latin typeface="Bahnschrift" panose="020B0502040204020203" charset="0"/>
                <a:cs typeface="Bahnschrift" panose="020B0502040204020203" charset="0"/>
              </a:rPr>
              <a:t>Создавать</a:t>
            </a:r>
            <a:r>
              <a:rPr lang="en-US" altLang="ru-RU" sz="2000" b="1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 b="1">
                <a:latin typeface="Bahnschrift" panose="020B0502040204020203" charset="0"/>
                <a:cs typeface="Bahnschrift" panose="020B0502040204020203" charset="0"/>
              </a:rPr>
              <a:t>ссылки</a:t>
            </a:r>
            <a:r>
              <a:rPr lang="en-US" altLang="ru-RU" sz="2000" b="1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 b="1">
                <a:latin typeface="Bahnschrift" panose="020B0502040204020203" charset="0"/>
                <a:cs typeface="Bahnschrift" panose="020B0502040204020203" charset="0"/>
              </a:rPr>
              <a:t>и</a:t>
            </a:r>
            <a:r>
              <a:rPr lang="en-US" altLang="ru-RU" sz="2000" b="1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 b="1">
                <a:latin typeface="Bahnschrift" panose="020B0502040204020203" charset="0"/>
                <a:cs typeface="Bahnschrift" panose="020B0502040204020203" charset="0"/>
              </a:rPr>
              <a:t>навигацию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.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Гиперссылки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и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списки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меню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помогают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быстрее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найти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информацию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и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сориентироваться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на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странице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.</a:t>
            </a:r>
            <a:endParaRPr lang="en-US" altLang="ru-RU" sz="2000">
              <a:latin typeface="Bahnschrift" panose="020B0502040204020203" charset="0"/>
              <a:cs typeface="Bahnschrift" panose="020B0502040204020203" charset="0"/>
            </a:endParaRPr>
          </a:p>
          <a:p>
            <a:r>
              <a:rPr lang="en-US" altLang="en-US" sz="2000" b="1">
                <a:latin typeface="Bahnschrift" panose="020B0502040204020203" charset="0"/>
                <a:cs typeface="Bahnschrift" panose="020B0502040204020203" charset="0"/>
              </a:rPr>
              <a:t>Создавать</a:t>
            </a:r>
            <a:r>
              <a:rPr lang="en-US" altLang="ru-RU" sz="2000" b="1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 b="1">
                <a:latin typeface="Bahnschrift" panose="020B0502040204020203" charset="0"/>
                <a:cs typeface="Bahnschrift" panose="020B0502040204020203" charset="0"/>
              </a:rPr>
              <a:t>таблицы</a:t>
            </a:r>
            <a:r>
              <a:rPr lang="en-US" altLang="ru-RU" sz="2000" b="1">
                <a:latin typeface="Bahnschrift" panose="020B0502040204020203" charset="0"/>
                <a:cs typeface="Bahnschrift" panose="020B0502040204020203" charset="0"/>
              </a:rPr>
              <a:t>.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Нередко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информацию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удобно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представить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в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табличном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виде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. HTML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умеет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работать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с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таблицами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.</a:t>
            </a:r>
            <a:endParaRPr lang="en-US" altLang="ru-RU" sz="2000">
              <a:latin typeface="Bahnschrift" panose="020B0502040204020203" charset="0"/>
              <a:cs typeface="Bahnschrift" panose="020B0502040204020203" charset="0"/>
            </a:endParaRPr>
          </a:p>
          <a:p>
            <a:r>
              <a:rPr lang="en-US" altLang="en-US" sz="2000" b="1">
                <a:latin typeface="Bahnschrift" panose="020B0502040204020203" charset="0"/>
                <a:cs typeface="Bahnschrift" panose="020B0502040204020203" charset="0"/>
              </a:rPr>
              <a:t>Создавать</a:t>
            </a:r>
            <a:r>
              <a:rPr lang="en-US" altLang="ru-RU" sz="2000" b="1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 b="1">
                <a:latin typeface="Bahnschrift" panose="020B0502040204020203" charset="0"/>
                <a:cs typeface="Bahnschrift" panose="020B0502040204020203" charset="0"/>
              </a:rPr>
              <a:t>формы</a:t>
            </a:r>
            <a:r>
              <a:rPr lang="en-US" altLang="ru-RU" sz="2000" b="1">
                <a:latin typeface="Bahnschrift" panose="020B0502040204020203" charset="0"/>
                <a:cs typeface="Bahnschrift" panose="020B0502040204020203" charset="0"/>
              </a:rPr>
              <a:t>.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Формы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нужны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для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регистрации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посетителей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сайта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по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телефону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и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электронной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почте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,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оформления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заказов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,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опросов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и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сбора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обратной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связи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—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отзывов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,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комментариев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,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предложений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.</a:t>
            </a:r>
            <a:endParaRPr lang="en-US" altLang="ru-RU" sz="2000"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21640" y="5726430"/>
            <a:ext cx="11160760" cy="1862455"/>
          </a:xfrm>
          <a:prstGeom prst="rect">
            <a:avLst/>
          </a:prstGeom>
        </p:spPr>
        <p:txBody>
          <a:bodyPr>
            <a:noAutofit/>
          </a:bodyPr>
          <a:p>
            <a:pPr marL="0" indent="0"/>
            <a:r>
              <a:rPr lang="en-US" altLang="zh-CN" sz="1600" b="0" i="0">
                <a:solidFill>
                  <a:srgbClr val="212121"/>
                </a:solidFill>
                <a:latin typeface="Bahnschrift" panose="020B0502040204020203" charset="0"/>
                <a:ea typeface="Manrope"/>
                <a:cs typeface="Bahnschrift" panose="020B0502040204020203" charset="0"/>
              </a:rPr>
              <a:t>В HTML можно даже создавать простой дизайн: например, устанавливать цвет и шрифт текста или фоновый цвет блока. Но более сложный дизайн страницы разработчики делают с помощью CSS — языка стилей, который создали специально для работы в связке с HTML.</a:t>
            </a:r>
            <a:endParaRPr lang="en-US" altLang="zh-CN" sz="1600" b="0" i="0">
              <a:solidFill>
                <a:srgbClr val="212121"/>
              </a:solidFill>
              <a:latin typeface="Bahnschrift" panose="020B0502040204020203" charset="0"/>
              <a:ea typeface="Manrope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solidFill>
                  <a:srgbClr val="FF0000"/>
                </a:solidFill>
                <a:latin typeface="Bahnschrift" panose="020B0502040204020203" charset="0"/>
                <a:cs typeface="Bahnschrift" panose="020B0502040204020203" charset="0"/>
              </a:rPr>
              <a:t>CSS</a:t>
            </a:r>
            <a:endParaRPr lang="en-US" altLang="ru-RU">
              <a:solidFill>
                <a:srgbClr val="FF0000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532765" y="952500"/>
            <a:ext cx="10972800" cy="2377440"/>
          </a:xfrm>
        </p:spPr>
        <p:txBody>
          <a:bodyPr/>
          <a:p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CSS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используется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для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определения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стилей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(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правил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)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оформления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документов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—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включая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дизайн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,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вёрстку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и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вариации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макета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для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различных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устройств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и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размеров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экрана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.</a:t>
            </a:r>
            <a:endParaRPr lang="en-US" altLang="ru-RU" sz="2000">
              <a:latin typeface="Bahnschrift" panose="020B0502040204020203" charset="0"/>
              <a:cs typeface="Bahnschrift" panose="020B0502040204020203" charset="0"/>
            </a:endParaRPr>
          </a:p>
          <a:p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Стили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можно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разметить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внутри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тега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&lt;HEAD&gt;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или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использовать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отдельный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CSS-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файл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.</a:t>
            </a:r>
            <a:endParaRPr lang="en-US" altLang="ru-RU" sz="2000"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609600" y="2561590"/>
            <a:ext cx="10896600" cy="11988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/>
            <a:r>
              <a:rPr lang="en-US" altLang="zh-CN" b="0" i="0">
                <a:solidFill>
                  <a:srgbClr val="333333"/>
                </a:solidFill>
                <a:latin typeface="Bahnschrift" panose="020B0502040204020203" charset="0"/>
                <a:ea typeface="IBM Plex Sans"/>
                <a:cs typeface="Bahnschrift" panose="020B0502040204020203" charset="0"/>
              </a:rPr>
              <a:t>У языка CSS относительно простой синтаксис. Сначала прописывается селектор — он выбирает конкретный элемент на странице. Потом, после фигурных скобок, указываются свойства со значениями — между ними ставится двоеточие. Сами свойства отделяются друг от друга точкой с запятой.</a:t>
            </a:r>
            <a:endParaRPr lang="en-US" altLang="zh-CN" b="0" i="0">
              <a:solidFill>
                <a:srgbClr val="333333"/>
              </a:solidFill>
              <a:latin typeface="Bahnschrift" panose="020B0502040204020203" charset="0"/>
              <a:ea typeface="IBM Plex Sans"/>
              <a:cs typeface="Bahnschrift" panose="020B0502040204020203" charset="0"/>
            </a:endParaRPr>
          </a:p>
        </p:txBody>
      </p:sp>
      <p:pic>
        <p:nvPicPr>
          <p:cNvPr id="43" name="Изображение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3505" y="4178300"/>
            <a:ext cx="4068445" cy="1746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solidFill>
                  <a:srgbClr val="FF0000"/>
                </a:solidFill>
                <a:latin typeface="Bahnschrift" panose="020B0502040204020203" charset="0"/>
                <a:cs typeface="Bahnschrift" panose="020B0502040204020203" charset="0"/>
              </a:rPr>
              <a:t>JavaScript</a:t>
            </a:r>
            <a:endParaRPr lang="en-US" altLang="ru-RU">
              <a:solidFill>
                <a:srgbClr val="FF0000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848995"/>
            <a:ext cx="10972800" cy="2376805"/>
          </a:xfrm>
        </p:spPr>
        <p:txBody>
          <a:bodyPr/>
          <a:p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JavaScript —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это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интерпретируемый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язык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программирования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высокого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уровня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,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предназначенный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для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создания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интерактивных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элементов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на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веб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-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страницах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.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Он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является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одним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из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ключевых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компонентов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технологии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frontend-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разработки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,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наряду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с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HTML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и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CSS.</a:t>
            </a:r>
            <a:endParaRPr lang="en-US" altLang="ru-RU" sz="2000">
              <a:latin typeface="Bahnschrift" panose="020B0502040204020203" charset="0"/>
              <a:cs typeface="Bahnschrift" panose="020B0502040204020203" charset="0"/>
            </a:endParaRPr>
          </a:p>
          <a:p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С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помощью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JavaScript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можно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управлять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DOM (Document Object Model) —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структурой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HTML-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документа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,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представляющей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его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в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виде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дерева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объектов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,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доступных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для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000">
                <a:latin typeface="Bahnschrift" panose="020B0502040204020203" charset="0"/>
                <a:cs typeface="Bahnschrift" panose="020B0502040204020203" charset="0"/>
              </a:rPr>
              <a:t>манипуляций</a:t>
            </a:r>
            <a:r>
              <a:rPr lang="en-US" altLang="ru-RU" sz="2000">
                <a:latin typeface="Bahnschrift" panose="020B0502040204020203" charset="0"/>
                <a:cs typeface="Bahnschrift" panose="020B0502040204020203" charset="0"/>
              </a:rPr>
              <a:t>.</a:t>
            </a:r>
            <a:endParaRPr lang="en-US" altLang="ru-RU" sz="2000"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768985" y="3253105"/>
            <a:ext cx="10750550" cy="13220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en-US" altLang="zh-CN" sz="2000" b="0" i="0">
                <a:solidFill>
                  <a:srgbClr val="181818"/>
                </a:solidFill>
                <a:latin typeface="Bahnschrift" panose="020B0502040204020203" charset="0"/>
                <a:ea typeface="HeliosExtC"/>
                <a:cs typeface="Bahnschrift" panose="020B0502040204020203" charset="0"/>
              </a:rPr>
              <a:t>JavaScript простыми словами называют языком скриптов или сценариев. Скрипты — это набор инструкций, которые выполняются при загрузке страницы. Браузер самостоятельно интерпретирует код на JavaScript, для этого даже не требуется компиляция (перевод языка программирования в машинный код).</a:t>
            </a:r>
            <a:endParaRPr lang="en-US" altLang="zh-CN" sz="2000" b="0" i="0">
              <a:solidFill>
                <a:srgbClr val="181818"/>
              </a:solidFill>
              <a:latin typeface="Bahnschrift" panose="020B0502040204020203" charset="0"/>
              <a:ea typeface="HeliosExtC"/>
              <a:cs typeface="Bahnschrift" panose="020B0502040204020203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609600" y="4958080"/>
            <a:ext cx="10759440" cy="7067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en-US" altLang="zh-CN" sz="2000" b="0" i="0">
                <a:solidFill>
                  <a:srgbClr val="181818"/>
                </a:solidFill>
                <a:latin typeface="Bahnschrift" panose="020B0502040204020203" charset="0"/>
                <a:ea typeface="HeliosExtC"/>
                <a:cs typeface="Bahnschrift" panose="020B0502040204020203" charset="0"/>
              </a:rPr>
              <a:t>Скрипты можно прописать внутри кода страницы или подключить к HTML отдельным файлом.</a:t>
            </a:r>
            <a:endParaRPr lang="en-US" altLang="zh-CN" sz="2000" b="0" i="0">
              <a:solidFill>
                <a:srgbClr val="181818"/>
              </a:solidFill>
              <a:latin typeface="Bahnschrift" panose="020B0502040204020203" charset="0"/>
              <a:ea typeface="HeliosExtC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TABLE_ENDDRAG_ORIGIN_RECT" val="693*234"/>
  <p:tag name="TABLE_ENDDRAG_RECT" val="75*270*693*234"/>
</p:tagLst>
</file>

<file path=ppt/theme/theme1.xml><?xml version="1.0" encoding="utf-8"?>
<a:theme xmlns:a="http://schemas.openxmlformats.org/drawingml/2006/main" name="1_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11270</Words>
  <Application>WPS Presentation</Application>
  <PresentationFormat>宽屏</PresentationFormat>
  <Paragraphs>305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56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Book Antiqua</vt:lpstr>
      <vt:lpstr>Bahnschrift</vt:lpstr>
      <vt:lpstr>Courier New</vt:lpstr>
      <vt:lpstr>Calibri</vt:lpstr>
      <vt:lpstr>MS Mincho</vt:lpstr>
      <vt:lpstr>Segoe Print</vt:lpstr>
      <vt:lpstr>Manrope</vt:lpstr>
      <vt:lpstr>IBM Plex Sans</vt:lpstr>
      <vt:lpstr>HeliosExtC</vt:lpstr>
      <vt:lpstr>Times New Roman</vt:lpstr>
      <vt:lpstr>Arial</vt:lpstr>
      <vt:lpstr>Sitka Heading Semibold</vt:lpstr>
      <vt:lpstr>Sitka Display Semibold</vt:lpstr>
      <vt:lpstr>Wingdings</vt:lpstr>
      <vt:lpstr>Consolas</vt:lpstr>
      <vt:lpstr>sans-serif</vt:lpstr>
      <vt:lpstr>Sitka Heading</vt:lpstr>
      <vt:lpstr>Sitka Text</vt:lpstr>
      <vt:lpstr>Times New Roman</vt:lpstr>
      <vt:lpstr>Yu Gothic Medium</vt:lpstr>
      <vt:lpstr>1_Blue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qadir elvina</cp:lastModifiedBy>
  <cp:revision>2</cp:revision>
  <dcterms:created xsi:type="dcterms:W3CDTF">2025-05-20T19:22:59Z</dcterms:created>
  <dcterms:modified xsi:type="dcterms:W3CDTF">2025-05-20T22:08:43Z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1049-12.2.0.20796</vt:lpwstr>
  </property>
  <property fmtid="{D5CDD505-2E9C-101B-9397-08002B2CF9AE}" pid="3" name="ICV">
    <vt:lpwstr>941DE1690D794C7F97064A193A3D405E_11</vt:lpwstr>
  </property>
</Properties>
</file>