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1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Team number&gt; &lt;Add all team member names here&gt;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r>
              <a:rPr dirty="0"/>
              <a:t>&lt;Team </a:t>
            </a:r>
            <a:r>
              <a:rPr lang="en-US" dirty="0"/>
              <a:t>15</a:t>
            </a:r>
            <a:r>
              <a:rPr dirty="0"/>
              <a:t>&gt; &lt;</a:t>
            </a:r>
            <a:r>
              <a:rPr lang="en-US" dirty="0"/>
              <a:t>Aysvarya Gopinath</a:t>
            </a:r>
            <a:r>
              <a:rPr dirty="0"/>
              <a:t>&gt;</a:t>
            </a:r>
          </a:p>
        </p:txBody>
      </p:sp>
      <p:sp>
        <p:nvSpPr>
          <p:cNvPr id="152" name="ECEN 5823 Spring 20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ECEN 5823 Spring 2024</a:t>
            </a:r>
          </a:p>
        </p:txBody>
      </p:sp>
      <p:sp>
        <p:nvSpPr>
          <p:cNvPr id="153" name="University of Colorado, Boulder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18184">
              <a:defRPr sz="4785"/>
            </a:pPr>
            <a:r>
              <a:t>University of Colorado, Boulder</a:t>
            </a:r>
          </a:p>
          <a:p>
            <a:pPr defTabSz="718184">
              <a:defRPr sz="4785"/>
            </a:pPr>
            <a:r>
              <a:t>IoT Embedded Firmware : Course Project Proof-of-Concept Demonstration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Overview</a:t>
            </a:r>
          </a:p>
        </p:txBody>
      </p:sp>
      <p:sp>
        <p:nvSpPr>
          <p:cNvPr id="156" name="&lt;Note: the presentation of these slides shall be done live - exceptions can be granted for distance students&gt;…"/>
          <p:cNvSpPr txBox="1">
            <a:spLocks noGrp="1"/>
          </p:cNvSpPr>
          <p:nvPr>
            <p:ph type="body" idx="1"/>
          </p:nvPr>
        </p:nvSpPr>
        <p:spPr>
          <a:xfrm>
            <a:off x="1206500" y="2310939"/>
            <a:ext cx="21971000" cy="1019357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fr-FR" dirty="0"/>
              <a:t>BLE </a:t>
            </a:r>
            <a:r>
              <a:rPr lang="fr-FR" dirty="0" err="1"/>
              <a:t>Spy</a:t>
            </a:r>
            <a:r>
              <a:rPr lang="fr-FR" dirty="0"/>
              <a:t>-Eye: Motion Surveillance System  --option 1</a:t>
            </a:r>
            <a:endParaRPr lang="en-US" dirty="0"/>
          </a:p>
          <a:p>
            <a:r>
              <a:rPr lang="en-US" dirty="0"/>
              <a:t>The VEML6030 ambient light sensor is integrated with the Blue Gecko board, which acts as the  Server to monitor intruder activity and notify the client application.</a:t>
            </a:r>
          </a:p>
          <a:p>
            <a:r>
              <a:rPr lang="en-US" dirty="0"/>
              <a:t>This system can be installed in areas requiring surveillance, where adequate lighting is typically available. </a:t>
            </a:r>
          </a:p>
          <a:p>
            <a:r>
              <a:rPr lang="en-US" dirty="0"/>
              <a:t>If the intensity of light drops below a defined threshold (300 lux), indicating that the light is being blocked, possibly due to the presence of a person, a notification is sent to the client. If the light intensity remains above the threshold, the system considers the area safe.</a:t>
            </a:r>
          </a:p>
          <a:p>
            <a:r>
              <a:rPr lang="en-US" dirty="0"/>
              <a:t>Both the push button data and the ambient light data is sent to the client via encrypted link to avoid eavesdropping.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quirem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Requirements</a:t>
            </a:r>
          </a:p>
        </p:txBody>
      </p:sp>
      <p:sp>
        <p:nvSpPr>
          <p:cNvPr id="159" name="&lt;discuss/describe the most important high-level requirements in 1 slide&gt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VEML6030 Ambient light sensor, a 16bit I2C based sensor.</a:t>
            </a:r>
          </a:p>
          <a:p>
            <a:r>
              <a:rPr lang="en-US" dirty="0"/>
              <a:t>The system sleeps in EM2 during normal operations  and during I2C transfers it is maintained in EM1.</a:t>
            </a:r>
          </a:p>
          <a:p>
            <a:r>
              <a:rPr lang="en-US" dirty="0"/>
              <a:t>The BLE server supports and notifies the client of two primary services: </a:t>
            </a:r>
          </a:p>
          <a:p>
            <a:r>
              <a:rPr lang="en-US" dirty="0"/>
              <a:t>1. Motion Detection Alert </a:t>
            </a:r>
          </a:p>
          <a:p>
            <a:r>
              <a:rPr lang="en-US" dirty="0"/>
              <a:t>2. Access Attempt Notification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Hardware Block Diagr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Hardware Block Diagram</a:t>
            </a:r>
          </a:p>
        </p:txBody>
      </p:sp>
      <p:sp>
        <p:nvSpPr>
          <p:cNvPr id="162" name="&lt;show your hardware block diagram&gt;…"/>
          <p:cNvSpPr txBox="1">
            <a:spLocks noGrp="1"/>
          </p:cNvSpPr>
          <p:nvPr>
            <p:ph type="body" idx="1"/>
          </p:nvPr>
        </p:nvSpPr>
        <p:spPr>
          <a:xfrm>
            <a:off x="1206500" y="2310938"/>
            <a:ext cx="21971000" cy="10193578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B9EA7-DCDC-15C4-67F9-CA12156A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38" y="2826327"/>
            <a:ext cx="20266429" cy="8578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32EFF1-08EC-8E5B-4310-4212E118B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161309"/>
            <a:ext cx="21971000" cy="1034320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3D0E8-FBAC-96BE-1D2F-1341C6C10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931" y="2859578"/>
            <a:ext cx="19684538" cy="93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905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oftware &lt;2 slides max&gt;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Software</a:t>
            </a:r>
            <a:r>
              <a:rPr lang="en-US"/>
              <a:t> flow chart</a:t>
            </a:r>
            <a:endParaRPr dirty="0"/>
          </a:p>
        </p:txBody>
      </p:sp>
      <p:sp>
        <p:nvSpPr>
          <p:cNvPr id="165" name="&lt;block diagram/flowchart/UML&gt;…"/>
          <p:cNvSpPr txBox="1">
            <a:spLocks noGrp="1"/>
          </p:cNvSpPr>
          <p:nvPr>
            <p:ph type="body" idx="1"/>
          </p:nvPr>
        </p:nvSpPr>
        <p:spPr>
          <a:xfrm>
            <a:off x="1206500" y="2512663"/>
            <a:ext cx="21971000" cy="9991853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78D8AC-88DC-496B-1619-6230626BB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4" t="3746" r="6078" b="43503"/>
          <a:stretch/>
        </p:blipFill>
        <p:spPr>
          <a:xfrm>
            <a:off x="13295948" y="2687782"/>
            <a:ext cx="10038080" cy="9204960"/>
          </a:xfrm>
          <a:prstGeom prst="rect">
            <a:avLst/>
          </a:prstGeom>
        </p:spPr>
      </p:pic>
      <p:pic>
        <p:nvPicPr>
          <p:cNvPr id="4" name="Picture 3" descr="A diagram of a company">
            <a:extLst>
              <a:ext uri="{FF2B5EF4-FFF2-40B4-BE49-F238E27FC236}">
                <a16:creationId xmlns:a16="http://schemas.microsoft.com/office/drawing/2014/main" id="{1A349D37-1D71-4B4A-BDFF-CCE8ECC5AC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20"/>
          <a:stretch/>
        </p:blipFill>
        <p:spPr>
          <a:xfrm>
            <a:off x="1206500" y="2512663"/>
            <a:ext cx="10280650" cy="101238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1C645B-6501-E40A-B4EA-3BC2EE946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681644"/>
            <a:ext cx="21971000" cy="1182287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1322F-838D-F93F-94CE-AE31E6783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850" y="1729048"/>
            <a:ext cx="18620509" cy="1077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004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06398A-BCA2-04CF-31A8-6ED50FD97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477" y="807035"/>
            <a:ext cx="22601151" cy="1274271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9BC932-88CE-45F4-D157-3AD538EA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" b="24104"/>
          <a:stretch/>
        </p:blipFill>
        <p:spPr>
          <a:xfrm>
            <a:off x="665017" y="807034"/>
            <a:ext cx="14796655" cy="5444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B8969D-D64A-66DC-8107-13F338746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6" b="9100"/>
          <a:stretch/>
        </p:blipFill>
        <p:spPr>
          <a:xfrm>
            <a:off x="6876145" y="6450676"/>
            <a:ext cx="14222810" cy="62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67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hallenges and Blockag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Challenges and Blockages</a:t>
            </a:r>
          </a:p>
        </p:txBody>
      </p:sp>
      <p:sp>
        <p:nvSpPr>
          <p:cNvPr id="168" name="&lt;discuss any requirements that you were not able to complete and the reasons: ran out of time, technical bugs etc. 1 slide&gt;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Difficulty in configuring the sensor for low power mode.</a:t>
            </a:r>
          </a:p>
          <a:p>
            <a:r>
              <a:rPr lang="en-US" dirty="0"/>
              <a:t>On what values to choose for the Gain, integration time and what should be the trade-off.</a:t>
            </a:r>
          </a:p>
          <a:p>
            <a:r>
              <a:rPr lang="en-US" dirty="0"/>
              <a:t>Unable to develop the interrupt method.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254</Words>
  <Application>Microsoft Office PowerPoint</Application>
  <PresentationFormat>Custom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Helvetica Neue</vt:lpstr>
      <vt:lpstr>Helvetica Neue Medium</vt:lpstr>
      <vt:lpstr>21_BasicWhite</vt:lpstr>
      <vt:lpstr>ECEN 5823 Spring 2024</vt:lpstr>
      <vt:lpstr>Overview</vt:lpstr>
      <vt:lpstr>Requirements</vt:lpstr>
      <vt:lpstr>Hardware Block Diagram</vt:lpstr>
      <vt:lpstr>PowerPoint Presentation</vt:lpstr>
      <vt:lpstr>Software flow chart</vt:lpstr>
      <vt:lpstr>PowerPoint Presentation</vt:lpstr>
      <vt:lpstr>PowerPoint Presentation</vt:lpstr>
      <vt:lpstr>Challenges and Blockages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Aysvarya Gopinath</cp:lastModifiedBy>
  <cp:revision>3</cp:revision>
  <dcterms:modified xsi:type="dcterms:W3CDTF">2025-05-02T06:15:52Z</dcterms:modified>
</cp:coreProperties>
</file>