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embeddedFontLst>
    <p:embeddedFont>
      <p:font typeface="Century Gothic" panose="020B0502020202020204" pitchFamily="34"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hUNyYIwwYevvuwyknhPxhq/x9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70F9B0-8B1F-4FCD-A24D-EC3A5AAD01C1}">
  <a:tblStyle styleId="{3A70F9B0-8B1F-4FCD-A24D-EC3A5AAD01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1ad30c490_0_1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2e1ad30c490_0_1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e1ad30c490_0_1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2e1ad30c490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1ad30c490_0_1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2e1ad30c490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e1ad30c490_0_1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2e1ad30c490_0_1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e1ad30c490_0_199: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e1ad30c490_0_199: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17</a:t>
            </a:fld>
            <a:endParaRPr sz="1400"/>
          </a:p>
        </p:txBody>
      </p:sp>
      <p:sp>
        <p:nvSpPr>
          <p:cNvPr id="376" name="Google Shape;376;g2e1ad30c490_0_199: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e1ad30c490_0_271: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e1ad30c490_0_271: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18</a:t>
            </a:fld>
            <a:endParaRPr sz="1400"/>
          </a:p>
        </p:txBody>
      </p:sp>
      <p:sp>
        <p:nvSpPr>
          <p:cNvPr id="387" name="Google Shape;387;g2e1ad30c490_0_271: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e1ad30c490_0_285: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e1ad30c490_0_285: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19</a:t>
            </a:fld>
            <a:endParaRPr sz="1400"/>
          </a:p>
        </p:txBody>
      </p:sp>
      <p:sp>
        <p:nvSpPr>
          <p:cNvPr id="399" name="Google Shape;399;g2e1ad30c490_0_285: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e1ad30c490_0_300: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e1ad30c490_0_300: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20</a:t>
            </a:fld>
            <a:endParaRPr sz="1400"/>
          </a:p>
        </p:txBody>
      </p:sp>
      <p:sp>
        <p:nvSpPr>
          <p:cNvPr id="410" name="Google Shape;410;g2e1ad30c490_0_300: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e1ad30c490_0_312: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e1ad30c490_0_312: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21</a:t>
            </a:fld>
            <a:endParaRPr sz="1400"/>
          </a:p>
        </p:txBody>
      </p:sp>
      <p:sp>
        <p:nvSpPr>
          <p:cNvPr id="422" name="Google Shape;422;g2e1ad30c490_0_312: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e1ad30c490_0_327: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e1ad30c490_0_327: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22</a:t>
            </a:fld>
            <a:endParaRPr sz="1400"/>
          </a:p>
        </p:txBody>
      </p:sp>
      <p:sp>
        <p:nvSpPr>
          <p:cNvPr id="433" name="Google Shape;433;g2e1ad30c490_0_327: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e1ad30c490_0_339: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e1ad30c490_0_339: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23</a:t>
            </a:fld>
            <a:endParaRPr sz="1400"/>
          </a:p>
        </p:txBody>
      </p:sp>
      <p:sp>
        <p:nvSpPr>
          <p:cNvPr id="445" name="Google Shape;445;g2e1ad30c490_0_339: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e1ad30c490_0_354: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e1ad30c490_0_354: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24</a:t>
            </a:fld>
            <a:endParaRPr sz="1400"/>
          </a:p>
        </p:txBody>
      </p:sp>
      <p:sp>
        <p:nvSpPr>
          <p:cNvPr id="456" name="Google Shape;456;g2e1ad30c490_0_354: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e1ad30c490_0_366: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e1ad30c490_0_366: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25</a:t>
            </a:fld>
            <a:endParaRPr sz="1400"/>
          </a:p>
        </p:txBody>
      </p:sp>
      <p:sp>
        <p:nvSpPr>
          <p:cNvPr id="468" name="Google Shape;468;g2e1ad30c490_0_366: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e1ad30c490_0_381:notes"/>
          <p:cNvSpPr>
            <a:spLocks noGrp="1" noRot="1" noChangeAspect="1"/>
          </p:cNvSpPr>
          <p:nvPr>
            <p:ph type="sldImg" idx="2"/>
          </p:nvPr>
        </p:nvSpPr>
        <p:spPr>
          <a:xfrm>
            <a:off x="154035" y="569277"/>
            <a:ext cx="6532800" cy="3687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e1ad30c490_0_381:notes"/>
          <p:cNvSpPr txBox="1">
            <a:spLocks noGrp="1"/>
          </p:cNvSpPr>
          <p:nvPr>
            <p:ph type="sldNum" idx="12"/>
          </p:nvPr>
        </p:nvSpPr>
        <p:spPr>
          <a:xfrm>
            <a:off x="3884615" y="8656926"/>
            <a:ext cx="2881200" cy="459000"/>
          </a:xfrm>
          <a:prstGeom prst="rect">
            <a:avLst/>
          </a:prstGeom>
          <a:noFill/>
          <a:ln>
            <a:noFill/>
          </a:ln>
        </p:spPr>
        <p:txBody>
          <a:bodyPr spcFirstLastPara="1" wrap="square" lIns="90325" tIns="90325" rIns="90325" bIns="90325" anchor="ctr" anchorCtr="0">
            <a:noAutofit/>
          </a:bodyPr>
          <a:lstStyle/>
          <a:p>
            <a:pPr marL="0" lvl="0" indent="0" algn="l" rtl="0">
              <a:spcBef>
                <a:spcPts val="0"/>
              </a:spcBef>
              <a:spcAft>
                <a:spcPts val="0"/>
              </a:spcAft>
              <a:buClr>
                <a:srgbClr val="000000"/>
              </a:buClr>
              <a:buSzPts val="1400"/>
              <a:buFont typeface="Arial"/>
              <a:buNone/>
            </a:pPr>
            <a:r>
              <a:rPr lang="en-US" sz="1400"/>
              <a:t>Notes view: </a:t>
            </a:r>
            <a:fld id="{00000000-1234-1234-1234-123412341234}" type="slidenum">
              <a:rPr lang="en-US" sz="1400"/>
              <a:t>26</a:t>
            </a:fld>
            <a:endParaRPr sz="1400"/>
          </a:p>
        </p:txBody>
      </p:sp>
      <p:sp>
        <p:nvSpPr>
          <p:cNvPr id="479" name="Google Shape;479;g2e1ad30c490_0_381:notes"/>
          <p:cNvSpPr txBox="1">
            <a:spLocks noGrp="1"/>
          </p:cNvSpPr>
          <p:nvPr>
            <p:ph type="body" idx="1"/>
          </p:nvPr>
        </p:nvSpPr>
        <p:spPr>
          <a:xfrm>
            <a:off x="256081" y="4667652"/>
            <a:ext cx="6328500" cy="373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It’s Quiz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rPr>
              <a:t>Please read the question carefully and check all the options given. Pause the video for 10 seconds and answer the question.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Which of the following applications use AI?</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gram (or the instagram)?</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YouTube?</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Is it the net banking application of your bank?</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rPr>
              <a:t>or is it the Anti-virus software installed in your computer or phone?</a:t>
            </a:r>
            <a:endParaRPr b="1">
              <a:solidFill>
                <a:schemeClr val="dk1"/>
              </a:solidFill>
            </a:endParaRPr>
          </a:p>
          <a:p>
            <a:pPr marL="0" lvl="0" indent="0" algn="l" rtl="0">
              <a:lnSpc>
                <a:spcPct val="115000"/>
              </a:lnSpc>
              <a:spcBef>
                <a:spcPts val="1200"/>
              </a:spcBef>
              <a:spcAft>
                <a:spcPts val="1200"/>
              </a:spcAft>
              <a:buNone/>
            </a:pPr>
            <a:r>
              <a:rPr lang="en-US">
                <a:solidFill>
                  <a:schemeClr val="dk1"/>
                </a:solidFill>
              </a:rPr>
              <a:t>Which one of these leverage AI?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p3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7" name="Google Shape;527;p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e1ad30c490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e1ad30c490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e1ad30c49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2e1ad30c490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e1ad30c490_0_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2e1ad30c490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Fade">
  <p:cSld name="2_Fade">
    <p:spTree>
      <p:nvGrpSpPr>
        <p:cNvPr id="1" name="Shape 11"/>
        <p:cNvGrpSpPr/>
        <p:nvPr/>
      </p:nvGrpSpPr>
      <p:grpSpPr>
        <a:xfrm>
          <a:off x="0" y="0"/>
          <a:ext cx="0" cy="0"/>
          <a:chOff x="0" y="0"/>
          <a:chExt cx="0" cy="0"/>
        </a:xfrm>
      </p:grpSpPr>
      <p:sp>
        <p:nvSpPr>
          <p:cNvPr id="12" name="Google Shape;12;p37"/>
          <p:cNvSpPr>
            <a:spLocks noGrp="1"/>
          </p:cNvSpPr>
          <p:nvPr>
            <p:ph type="pic" idx="2"/>
          </p:nvPr>
        </p:nvSpPr>
        <p:spPr>
          <a:xfrm>
            <a:off x="469595" y="1306607"/>
            <a:ext cx="3867000" cy="4290000"/>
          </a:xfrm>
          <a:prstGeom prst="rect">
            <a:avLst/>
          </a:prstGeom>
          <a:solidFill>
            <a:schemeClr val="dk1"/>
          </a:solidFill>
          <a:ln>
            <a:noFill/>
          </a:ln>
        </p:spPr>
      </p:sp>
      <p:sp>
        <p:nvSpPr>
          <p:cNvPr id="13" name="Google Shape;13;p37"/>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3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6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2"/>
          <p:cNvSpPr>
            <a:spLocks noGrp="1"/>
          </p:cNvSpPr>
          <p:nvPr>
            <p:ph type="pic" idx="2"/>
          </p:nvPr>
        </p:nvSpPr>
        <p:spPr>
          <a:xfrm>
            <a:off x="5183188" y="987425"/>
            <a:ext cx="6172200" cy="4873500"/>
          </a:xfrm>
          <a:prstGeom prst="rect">
            <a:avLst/>
          </a:prstGeom>
          <a:noFill/>
          <a:ln>
            <a:noFill/>
          </a:ln>
        </p:spPr>
      </p:sp>
      <p:sp>
        <p:nvSpPr>
          <p:cNvPr id="67" name="Google Shape;67;p62"/>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3"/>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64"/>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4"/>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6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9"/>
          <p:cNvSpPr txBox="1"/>
          <p:nvPr/>
        </p:nvSpPr>
        <p:spPr>
          <a:xfrm rot="-5400000">
            <a:off x="10117961" y="3832145"/>
            <a:ext cx="3850500" cy="969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500"/>
              <a:buFont typeface="Arial"/>
              <a:buNone/>
            </a:pPr>
            <a:r>
              <a:rPr lang="en-US" sz="700" b="0" i="0" u="none" strike="noStrike" cap="none">
                <a:solidFill>
                  <a:schemeClr val="lt1"/>
                </a:solidFill>
                <a:latin typeface="Trebuchet MS"/>
                <a:ea typeface="Trebuchet MS"/>
                <a:cs typeface="Trebuchet MS"/>
                <a:sym typeface="Trebuchet MS"/>
              </a:rPr>
              <a:t>Copyright © 2024 by DataCouch Pvt. Ltd.. All rights reserved.</a:t>
            </a:r>
            <a:endParaRPr sz="700" b="0" i="0" u="none" strike="noStrike" cap="none">
              <a:solidFill>
                <a:schemeClr val="lt1"/>
              </a:solidFill>
              <a:latin typeface="Trebuchet MS"/>
              <a:ea typeface="Trebuchet MS"/>
              <a:cs typeface="Trebuchet MS"/>
              <a:sym typeface="Trebuchet MS"/>
            </a:endParaRPr>
          </a:p>
        </p:txBody>
      </p:sp>
      <p:cxnSp>
        <p:nvCxnSpPr>
          <p:cNvPr id="96" name="Google Shape;96;p39"/>
          <p:cNvCxnSpPr/>
          <p:nvPr/>
        </p:nvCxnSpPr>
        <p:spPr>
          <a:xfrm>
            <a:off x="605525" y="6538916"/>
            <a:ext cx="11188800" cy="0"/>
          </a:xfrm>
          <a:prstGeom prst="straightConnector1">
            <a:avLst/>
          </a:prstGeom>
          <a:noFill/>
          <a:ln w="9525" cap="flat" cmpd="sng">
            <a:solidFill>
              <a:srgbClr val="455262"/>
            </a:solidFill>
            <a:prstDash val="solid"/>
            <a:miter lim="800000"/>
            <a:headEnd type="none" w="sm" len="sm"/>
            <a:tailEnd type="none" w="sm" len="sm"/>
          </a:ln>
        </p:spPr>
      </p:cxnSp>
      <p:sp>
        <p:nvSpPr>
          <p:cNvPr id="97" name="Google Shape;97;p39"/>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8"/>
        <p:cNvGrpSpPr/>
        <p:nvPr/>
      </p:nvGrpSpPr>
      <p:grpSpPr>
        <a:xfrm>
          <a:off x="0" y="0"/>
          <a:ext cx="0" cy="0"/>
          <a:chOff x="0" y="0"/>
          <a:chExt cx="0" cy="0"/>
        </a:xfrm>
      </p:grpSpPr>
      <p:sp>
        <p:nvSpPr>
          <p:cNvPr id="99" name="Google Shape;99;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1" name="Google Shape;10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0"/>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4"/>
        <p:cNvGrpSpPr/>
        <p:nvPr/>
      </p:nvGrpSpPr>
      <p:grpSpPr>
        <a:xfrm>
          <a:off x="0" y="0"/>
          <a:ext cx="0" cy="0"/>
          <a:chOff x="0" y="0"/>
          <a:chExt cx="0" cy="0"/>
        </a:xfrm>
      </p:grpSpPr>
      <p:sp>
        <p:nvSpPr>
          <p:cNvPr id="105" name="Google Shape;105;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41"/>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0"/>
        <p:cNvGrpSpPr/>
        <p:nvPr/>
      </p:nvGrpSpPr>
      <p:grpSpPr>
        <a:xfrm>
          <a:off x="0" y="0"/>
          <a:ext cx="0" cy="0"/>
          <a:chOff x="0" y="0"/>
          <a:chExt cx="0" cy="0"/>
        </a:xfrm>
      </p:grpSpPr>
      <p:sp>
        <p:nvSpPr>
          <p:cNvPr id="111" name="Google Shape;111;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3" name="Google Shape;11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2"/>
          <p:cNvSpPr txBox="1">
            <a:spLocks noGrp="1"/>
          </p:cNvSpPr>
          <p:nvPr>
            <p:ph type="sldNum" idx="12"/>
          </p:nvPr>
        </p:nvSpPr>
        <p:spPr>
          <a:xfrm>
            <a:off x="10792925" y="6371975"/>
            <a:ext cx="1001400" cy="33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6"/>
        <p:cNvGrpSpPr/>
        <p:nvPr/>
      </p:nvGrpSpPr>
      <p:grpSpPr>
        <a:xfrm>
          <a:off x="0" y="0"/>
          <a:ext cx="0" cy="0"/>
          <a:chOff x="0" y="0"/>
          <a:chExt cx="0" cy="0"/>
        </a:xfrm>
      </p:grpSpPr>
      <p:sp>
        <p:nvSpPr>
          <p:cNvPr id="117" name="Google Shape;11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3"/>
          <p:cNvSpPr txBox="1">
            <a:spLocks noGrp="1"/>
          </p:cNvSpPr>
          <p:nvPr>
            <p:ph type="sldNum" idx="12"/>
          </p:nvPr>
        </p:nvSpPr>
        <p:spPr>
          <a:xfrm>
            <a:off x="10792925" y="6371975"/>
            <a:ext cx="1001400" cy="33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44"/>
          <p:cNvSpPr txBox="1">
            <a:spLocks noGrp="1"/>
          </p:cNvSpPr>
          <p:nvPr>
            <p:ph type="sldNum" idx="12"/>
          </p:nvPr>
        </p:nvSpPr>
        <p:spPr>
          <a:xfrm>
            <a:off x="10792925" y="6371975"/>
            <a:ext cx="1001400" cy="33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sp>
        <p:nvSpPr>
          <p:cNvPr id="133" name="Google Shape;13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5"/>
          <p:cNvSpPr txBox="1">
            <a:spLocks noGrp="1"/>
          </p:cNvSpPr>
          <p:nvPr>
            <p:ph type="sldNum" idx="12"/>
          </p:nvPr>
        </p:nvSpPr>
        <p:spPr>
          <a:xfrm>
            <a:off x="10792925" y="6371975"/>
            <a:ext cx="1001400" cy="33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54"/>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54"/>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7" name="Google Shape;17;p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7"/>
        <p:cNvGrpSpPr/>
        <p:nvPr/>
      </p:nvGrpSpPr>
      <p:grpSpPr>
        <a:xfrm>
          <a:off x="0" y="0"/>
          <a:ext cx="0" cy="0"/>
          <a:chOff x="0" y="0"/>
          <a:chExt cx="0" cy="0"/>
        </a:xfrm>
      </p:grpSpPr>
      <p:sp>
        <p:nvSpPr>
          <p:cNvPr id="138" name="Google Shape;138;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0" name="Google Shape;140;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1" name="Google Shape;14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6"/>
          <p:cNvSpPr txBox="1">
            <a:spLocks noGrp="1"/>
          </p:cNvSpPr>
          <p:nvPr>
            <p:ph type="sldNum" idx="12"/>
          </p:nvPr>
        </p:nvSpPr>
        <p:spPr>
          <a:xfrm>
            <a:off x="10792925" y="6371975"/>
            <a:ext cx="1001400" cy="33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4"/>
        <p:cNvGrpSpPr/>
        <p:nvPr/>
      </p:nvGrpSpPr>
      <p:grpSpPr>
        <a:xfrm>
          <a:off x="0" y="0"/>
          <a:ext cx="0" cy="0"/>
          <a:chOff x="0" y="0"/>
          <a:chExt cx="0" cy="0"/>
        </a:xfrm>
      </p:grpSpPr>
      <p:sp>
        <p:nvSpPr>
          <p:cNvPr id="145" name="Google Shape;145;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7"/>
          <p:cNvSpPr>
            <a:spLocks noGrp="1"/>
          </p:cNvSpPr>
          <p:nvPr>
            <p:ph type="pic" idx="2"/>
          </p:nvPr>
        </p:nvSpPr>
        <p:spPr>
          <a:xfrm>
            <a:off x="5183188" y="987425"/>
            <a:ext cx="6172200" cy="4873625"/>
          </a:xfrm>
          <a:prstGeom prst="rect">
            <a:avLst/>
          </a:prstGeom>
          <a:noFill/>
          <a:ln>
            <a:noFill/>
          </a:ln>
        </p:spPr>
      </p:sp>
      <p:sp>
        <p:nvSpPr>
          <p:cNvPr id="147" name="Google Shape;147;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8" name="Google Shape;148;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7"/>
          <p:cNvSpPr txBox="1">
            <a:spLocks noGrp="1"/>
          </p:cNvSpPr>
          <p:nvPr>
            <p:ph type="sldNum" idx="12"/>
          </p:nvPr>
        </p:nvSpPr>
        <p:spPr>
          <a:xfrm>
            <a:off x="10792925" y="6371975"/>
            <a:ext cx="1001400" cy="33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1"/>
        <p:cNvGrpSpPr/>
        <p:nvPr/>
      </p:nvGrpSpPr>
      <p:grpSpPr>
        <a:xfrm>
          <a:off x="0" y="0"/>
          <a:ext cx="0" cy="0"/>
          <a:chOff x="0" y="0"/>
          <a:chExt cx="0" cy="0"/>
        </a:xfrm>
      </p:grpSpPr>
      <p:sp>
        <p:nvSpPr>
          <p:cNvPr id="152" name="Google Shape;152;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8"/>
          <p:cNvSpPr txBox="1">
            <a:spLocks noGrp="1"/>
          </p:cNvSpPr>
          <p:nvPr>
            <p:ph type="sldNum" idx="12"/>
          </p:nvPr>
        </p:nvSpPr>
        <p:spPr>
          <a:xfrm>
            <a:off x="10792925" y="6371975"/>
            <a:ext cx="1001400" cy="33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49"/>
          <p:cNvSpPr txBox="1">
            <a:spLocks noGrp="1"/>
          </p:cNvSpPr>
          <p:nvPr>
            <p:ph type="sldNum" idx="12"/>
          </p:nvPr>
        </p:nvSpPr>
        <p:spPr>
          <a:xfrm>
            <a:off x="10792925" y="6371975"/>
            <a:ext cx="1001400" cy="33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Fade">
  <p:cSld name="2_Fade">
    <p:spTree>
      <p:nvGrpSpPr>
        <p:cNvPr id="1" name="Shape 163"/>
        <p:cNvGrpSpPr/>
        <p:nvPr/>
      </p:nvGrpSpPr>
      <p:grpSpPr>
        <a:xfrm>
          <a:off x="0" y="0"/>
          <a:ext cx="0" cy="0"/>
          <a:chOff x="0" y="0"/>
          <a:chExt cx="0" cy="0"/>
        </a:xfrm>
      </p:grpSpPr>
      <p:sp>
        <p:nvSpPr>
          <p:cNvPr id="164" name="Google Shape;164;p50"/>
          <p:cNvSpPr>
            <a:spLocks noGrp="1"/>
          </p:cNvSpPr>
          <p:nvPr>
            <p:ph type="pic" idx="2"/>
          </p:nvPr>
        </p:nvSpPr>
        <p:spPr>
          <a:xfrm>
            <a:off x="469595" y="1306607"/>
            <a:ext cx="3867300" cy="4290000"/>
          </a:xfrm>
          <a:prstGeom prst="rect">
            <a:avLst/>
          </a:prstGeom>
          <a:solidFill>
            <a:schemeClr val="dk1"/>
          </a:solid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additive="base">
                                        <p:cTn id="7" dur="1000"/>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
    <p:bg>
      <p:bgPr>
        <a:solidFill>
          <a:schemeClr val="lt2"/>
        </a:solidFill>
        <a:effectLst/>
      </p:bgPr>
    </p:bg>
    <p:spTree>
      <p:nvGrpSpPr>
        <p:cNvPr id="1" name="Shape 165"/>
        <p:cNvGrpSpPr/>
        <p:nvPr/>
      </p:nvGrpSpPr>
      <p:grpSpPr>
        <a:xfrm>
          <a:off x="0" y="0"/>
          <a:ext cx="0" cy="0"/>
          <a:chOff x="0" y="0"/>
          <a:chExt cx="0" cy="0"/>
        </a:xfrm>
      </p:grpSpPr>
      <p:sp>
        <p:nvSpPr>
          <p:cNvPr id="166" name="Google Shape;166;p51"/>
          <p:cNvSpPr txBox="1">
            <a:spLocks noGrp="1"/>
          </p:cNvSpPr>
          <p:nvPr>
            <p:ph type="dt" idx="10"/>
          </p:nvPr>
        </p:nvSpPr>
        <p:spPr>
          <a:xfrm>
            <a:off x="9677400" y="6405036"/>
            <a:ext cx="1482000" cy="153900"/>
          </a:xfrm>
          <a:prstGeom prst="rect">
            <a:avLst/>
          </a:prstGeom>
          <a:noFill/>
          <a:ln>
            <a:noFill/>
          </a:ln>
        </p:spPr>
        <p:txBody>
          <a:bodyPr spcFirstLastPara="1" wrap="square" lIns="0" tIns="0" rIns="0" bIns="0" anchor="b" anchorCtr="0">
            <a:spAutoFit/>
          </a:bodyPr>
          <a:lstStyle>
            <a:lvl1pPr lvl="0" algn="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51"/>
          <p:cNvSpPr txBox="1"/>
          <p:nvPr/>
        </p:nvSpPr>
        <p:spPr>
          <a:xfrm rot="-5400000">
            <a:off x="9486015" y="3922560"/>
            <a:ext cx="5133900" cy="969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500"/>
              <a:buFont typeface="Arial"/>
              <a:buNone/>
            </a:pPr>
            <a:r>
              <a:rPr lang="en-US" sz="700" b="0" i="0" u="none" strike="noStrike" cap="none">
                <a:solidFill>
                  <a:srgbClr val="666666"/>
                </a:solidFill>
                <a:latin typeface="Trebuchet MS"/>
                <a:ea typeface="Trebuchet MS"/>
                <a:cs typeface="Trebuchet MS"/>
                <a:sym typeface="Trebuchet MS"/>
              </a:rPr>
              <a:t>Copyright © 2023 by DataCouch Pvt. Ltd.. All rights reserved.</a:t>
            </a:r>
            <a:endParaRPr sz="700" b="0" i="0" u="none" strike="noStrike" cap="none">
              <a:solidFill>
                <a:srgbClr val="666666"/>
              </a:solidFill>
              <a:latin typeface="Trebuchet MS"/>
              <a:ea typeface="Trebuchet MS"/>
              <a:cs typeface="Trebuchet MS"/>
              <a:sym typeface="Trebuchet MS"/>
            </a:endParaRPr>
          </a:p>
        </p:txBody>
      </p:sp>
      <p:sp>
        <p:nvSpPr>
          <p:cNvPr id="168" name="Google Shape;168;p51"/>
          <p:cNvSpPr txBox="1">
            <a:spLocks noGrp="1"/>
          </p:cNvSpPr>
          <p:nvPr>
            <p:ph type="title"/>
          </p:nvPr>
        </p:nvSpPr>
        <p:spPr>
          <a:xfrm>
            <a:off x="630000" y="622800"/>
            <a:ext cx="10933200" cy="47100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000000"/>
              </a:buClr>
              <a:buSzPts val="3400"/>
              <a:buFont typeface="Trebuchet MS"/>
              <a:buNone/>
              <a:defRPr sz="3400" b="0" i="0" u="none">
                <a:solidFill>
                  <a:srgbClr val="000000"/>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169"/>
        <p:cNvGrpSpPr/>
        <p:nvPr/>
      </p:nvGrpSpPr>
      <p:grpSpPr>
        <a:xfrm>
          <a:off x="0" y="0"/>
          <a:ext cx="0" cy="0"/>
          <a:chOff x="0" y="0"/>
          <a:chExt cx="0" cy="0"/>
        </a:xfrm>
      </p:grpSpPr>
      <p:sp>
        <p:nvSpPr>
          <p:cNvPr id="170" name="Google Shape;170;p52"/>
          <p:cNvSpPr txBox="1">
            <a:spLocks noGrp="1"/>
          </p:cNvSpPr>
          <p:nvPr>
            <p:ph type="dt" idx="10"/>
          </p:nvPr>
        </p:nvSpPr>
        <p:spPr>
          <a:xfrm>
            <a:off x="9677400" y="6405036"/>
            <a:ext cx="1482000" cy="153900"/>
          </a:xfrm>
          <a:prstGeom prst="rect">
            <a:avLst/>
          </a:prstGeom>
          <a:noFill/>
          <a:ln>
            <a:noFill/>
          </a:ln>
        </p:spPr>
        <p:txBody>
          <a:bodyPr spcFirstLastPara="1" wrap="square" lIns="0" tIns="0" rIns="0" bIns="0" anchor="b" anchorCtr="0">
            <a:spAutoFit/>
          </a:bodyPr>
          <a:lstStyle>
            <a:lvl1pPr lvl="0" algn="r">
              <a:lnSpc>
                <a:spcPct val="100000"/>
              </a:lnSpc>
              <a:spcBef>
                <a:spcPts val="0"/>
              </a:spcBef>
              <a:spcAft>
                <a:spcPts val="0"/>
              </a:spcAft>
              <a:buSzPts val="1400"/>
              <a:buNone/>
              <a:defRPr>
                <a:solidFill>
                  <a:srgbClr val="7F7F7F"/>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52"/>
          <p:cNvSpPr txBox="1">
            <a:spLocks noGrp="1"/>
          </p:cNvSpPr>
          <p:nvPr>
            <p:ph type="title"/>
          </p:nvPr>
        </p:nvSpPr>
        <p:spPr>
          <a:xfrm>
            <a:off x="630000" y="622800"/>
            <a:ext cx="10933500" cy="33240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181818"/>
              </a:buClr>
              <a:buSzPts val="2400"/>
              <a:buFont typeface="Trebuchet MS"/>
              <a:buNone/>
              <a:defRPr>
                <a:solidFill>
                  <a:srgbClr val="181818"/>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05_Content">
  <p:cSld name="CUSTOM_2_3">
    <p:spTree>
      <p:nvGrpSpPr>
        <p:cNvPr id="1" name="Shape 172"/>
        <p:cNvGrpSpPr/>
        <p:nvPr/>
      </p:nvGrpSpPr>
      <p:grpSpPr>
        <a:xfrm>
          <a:off x="0" y="0"/>
          <a:ext cx="0" cy="0"/>
          <a:chOff x="0" y="0"/>
          <a:chExt cx="0" cy="0"/>
        </a:xfrm>
      </p:grpSpPr>
      <p:sp>
        <p:nvSpPr>
          <p:cNvPr id="173" name="Google Shape;173;p53"/>
          <p:cNvSpPr txBox="1">
            <a:spLocks noGrp="1"/>
          </p:cNvSpPr>
          <p:nvPr>
            <p:ph type="body" idx="1"/>
          </p:nvPr>
        </p:nvSpPr>
        <p:spPr>
          <a:xfrm>
            <a:off x="609567" y="2048333"/>
            <a:ext cx="7278600" cy="4109400"/>
          </a:xfrm>
          <a:prstGeom prst="rect">
            <a:avLst/>
          </a:prstGeom>
          <a:noFill/>
          <a:ln>
            <a:noFill/>
          </a:ln>
        </p:spPr>
        <p:txBody>
          <a:bodyPr spcFirstLastPara="1" wrap="square" lIns="0" tIns="0" rIns="0" bIns="0" anchor="t" anchorCtr="0">
            <a:noAutofit/>
          </a:bodyPr>
          <a:lstStyle>
            <a:lvl1pPr marL="457200" lvl="0" indent="-349250" algn="l">
              <a:lnSpc>
                <a:spcPct val="115000"/>
              </a:lnSpc>
              <a:spcBef>
                <a:spcPts val="0"/>
              </a:spcBef>
              <a:spcAft>
                <a:spcPts val="0"/>
              </a:spcAft>
              <a:buSzPts val="19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174" name="Google Shape;174;p53"/>
          <p:cNvSpPr txBox="1">
            <a:spLocks noGrp="1"/>
          </p:cNvSpPr>
          <p:nvPr>
            <p:ph type="title"/>
          </p:nvPr>
        </p:nvSpPr>
        <p:spPr>
          <a:xfrm>
            <a:off x="609567" y="613667"/>
            <a:ext cx="7278600" cy="1333200"/>
          </a:xfrm>
          <a:prstGeom prst="rect">
            <a:avLst/>
          </a:prstGeom>
          <a:noFill/>
          <a:ln>
            <a:noFill/>
          </a:ln>
        </p:spPr>
        <p:txBody>
          <a:bodyPr spcFirstLastPara="1" wrap="square" lIns="0" tIns="0" rIns="121900" bIns="0" anchor="t" anchorCtr="0">
            <a:noAutofit/>
          </a:bodyPr>
          <a:lstStyle>
            <a:lvl1pPr lvl="0" algn="l">
              <a:lnSpc>
                <a:spcPct val="120000"/>
              </a:lnSpc>
              <a:spcBef>
                <a:spcPts val="0"/>
              </a:spcBef>
              <a:spcAft>
                <a:spcPts val="0"/>
              </a:spcAft>
              <a:buSzPts val="3200"/>
              <a:buNone/>
              <a:defRPr/>
            </a:lvl1pPr>
            <a:lvl2pPr lvl="1" algn="l">
              <a:lnSpc>
                <a:spcPct val="120000"/>
              </a:lnSpc>
              <a:spcBef>
                <a:spcPts val="0"/>
              </a:spcBef>
              <a:spcAft>
                <a:spcPts val="0"/>
              </a:spcAft>
              <a:buSzPts val="3200"/>
              <a:buNone/>
              <a:defRPr/>
            </a:lvl2pPr>
            <a:lvl3pPr lvl="2" algn="l">
              <a:lnSpc>
                <a:spcPct val="120000"/>
              </a:lnSpc>
              <a:spcBef>
                <a:spcPts val="0"/>
              </a:spcBef>
              <a:spcAft>
                <a:spcPts val="0"/>
              </a:spcAft>
              <a:buSzPts val="3200"/>
              <a:buNone/>
              <a:defRPr/>
            </a:lvl3pPr>
            <a:lvl4pPr lvl="3" algn="l">
              <a:lnSpc>
                <a:spcPct val="120000"/>
              </a:lnSpc>
              <a:spcBef>
                <a:spcPts val="0"/>
              </a:spcBef>
              <a:spcAft>
                <a:spcPts val="0"/>
              </a:spcAft>
              <a:buSzPts val="3200"/>
              <a:buNone/>
              <a:defRPr/>
            </a:lvl4pPr>
            <a:lvl5pPr lvl="4" algn="l">
              <a:lnSpc>
                <a:spcPct val="120000"/>
              </a:lnSpc>
              <a:spcBef>
                <a:spcPts val="0"/>
              </a:spcBef>
              <a:spcAft>
                <a:spcPts val="0"/>
              </a:spcAft>
              <a:buSzPts val="3200"/>
              <a:buNone/>
              <a:defRPr/>
            </a:lvl5pPr>
            <a:lvl6pPr lvl="5" algn="l">
              <a:lnSpc>
                <a:spcPct val="120000"/>
              </a:lnSpc>
              <a:spcBef>
                <a:spcPts val="0"/>
              </a:spcBef>
              <a:spcAft>
                <a:spcPts val="0"/>
              </a:spcAft>
              <a:buSzPts val="3200"/>
              <a:buNone/>
              <a:defRPr/>
            </a:lvl6pPr>
            <a:lvl7pPr lvl="6" algn="l">
              <a:lnSpc>
                <a:spcPct val="120000"/>
              </a:lnSpc>
              <a:spcBef>
                <a:spcPts val="0"/>
              </a:spcBef>
              <a:spcAft>
                <a:spcPts val="0"/>
              </a:spcAft>
              <a:buSzPts val="3200"/>
              <a:buNone/>
              <a:defRPr/>
            </a:lvl7pPr>
            <a:lvl8pPr lvl="7" algn="l">
              <a:lnSpc>
                <a:spcPct val="120000"/>
              </a:lnSpc>
              <a:spcBef>
                <a:spcPts val="0"/>
              </a:spcBef>
              <a:spcAft>
                <a:spcPts val="0"/>
              </a:spcAft>
              <a:buSzPts val="3200"/>
              <a:buNone/>
              <a:defRPr/>
            </a:lvl8pPr>
            <a:lvl9pPr lvl="8" algn="l">
              <a:lnSpc>
                <a:spcPct val="120000"/>
              </a:lnSpc>
              <a:spcBef>
                <a:spcPts val="0"/>
              </a:spcBef>
              <a:spcAft>
                <a:spcPts val="0"/>
              </a:spcAft>
              <a:buSzPts val="32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rgbClr val="DB0000"/>
            </a:gs>
            <a:gs pos="100000">
              <a:srgbClr val="540303"/>
            </a:gs>
          </a:gsLst>
          <a:path path="circle">
            <a:fillToRect l="50000" t="50000" r="50000" b="50000"/>
          </a:path>
          <a:tileRect/>
        </a:gradFill>
        <a:effectLst/>
      </p:bgPr>
    </p:bg>
    <p:spTree>
      <p:nvGrpSpPr>
        <p:cNvPr id="1" name="Shape 175"/>
        <p:cNvGrpSpPr/>
        <p:nvPr/>
      </p:nvGrpSpPr>
      <p:grpSpPr>
        <a:xfrm>
          <a:off x="0" y="0"/>
          <a:ext cx="0" cy="0"/>
          <a:chOff x="0" y="0"/>
          <a:chExt cx="0" cy="0"/>
        </a:xfrm>
      </p:grpSpPr>
      <p:sp>
        <p:nvSpPr>
          <p:cNvPr id="176" name="Google Shape;176;g2e1ad30c490_0_265"/>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lt1"/>
              </a:solidFill>
              <a:latin typeface="Trebuchet MS"/>
              <a:ea typeface="Trebuchet MS"/>
              <a:cs typeface="Trebuchet MS"/>
              <a:sym typeface="Trebuchet MS"/>
            </a:endParaRPr>
          </a:p>
        </p:txBody>
      </p:sp>
      <p:sp>
        <p:nvSpPr>
          <p:cNvPr id="177" name="Google Shape;177;g2e1ad30c490_0_265"/>
          <p:cNvSpPr txBox="1">
            <a:spLocks noGrp="1"/>
          </p:cNvSpPr>
          <p:nvPr>
            <p:ph type="dt" idx="10"/>
          </p:nvPr>
        </p:nvSpPr>
        <p:spPr>
          <a:xfrm>
            <a:off x="9677400" y="6405036"/>
            <a:ext cx="1482000" cy="153900"/>
          </a:xfrm>
          <a:prstGeom prst="rect">
            <a:avLst/>
          </a:prstGeom>
          <a:noFill/>
          <a:ln>
            <a:noFill/>
          </a:ln>
        </p:spPr>
        <p:txBody>
          <a:bodyPr spcFirstLastPara="1" wrap="square" lIns="0" tIns="0" rIns="0" bIns="0" anchor="b" anchorCtr="0">
            <a:spAutoFit/>
          </a:bodyPr>
          <a:lstStyle>
            <a:lvl1pPr lvl="0" algn="r" rtl="0">
              <a:lnSpc>
                <a:spcPct val="100000"/>
              </a:lnSpc>
              <a:spcBef>
                <a:spcPts val="0"/>
              </a:spcBef>
              <a:spcAft>
                <a:spcPts val="0"/>
              </a:spcAft>
              <a:buSzPts val="1400"/>
              <a:buNone/>
              <a:defRPr>
                <a:solidFill>
                  <a:schemeClr val="lt1"/>
                </a:solidFill>
                <a:latin typeface="Trebuchet MS"/>
                <a:ea typeface="Trebuchet MS"/>
                <a:cs typeface="Trebuchet MS"/>
                <a:sym typeface="Trebuchet MS"/>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g2e1ad30c490_0_265"/>
          <p:cNvSpPr txBox="1"/>
          <p:nvPr/>
        </p:nvSpPr>
        <p:spPr>
          <a:xfrm>
            <a:off x="11167872" y="6405036"/>
            <a:ext cx="381000" cy="153900"/>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b="0" i="0" u="none" strike="noStrike" cap="none">
                <a:solidFill>
                  <a:schemeClr val="lt1"/>
                </a:solidFill>
                <a:latin typeface="Trebuchet MS"/>
                <a:ea typeface="Trebuchet MS"/>
                <a:cs typeface="Trebuchet MS"/>
                <a:sym typeface="Trebuchet MS"/>
              </a:rPr>
              <a:t>‹#›</a:t>
            </a:fld>
            <a:endParaRPr sz="1000" b="0" i="0" u="none" strike="noStrike" cap="none">
              <a:solidFill>
                <a:schemeClr val="lt1"/>
              </a:solidFill>
              <a:latin typeface="Trebuchet MS"/>
              <a:ea typeface="Trebuchet MS"/>
              <a:cs typeface="Trebuchet MS"/>
              <a:sym typeface="Trebuchet MS"/>
            </a:endParaRPr>
          </a:p>
        </p:txBody>
      </p:sp>
      <p:pic>
        <p:nvPicPr>
          <p:cNvPr id="179" name="Google Shape;179;g2e1ad30c490_0_265"/>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5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5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5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5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5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5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6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6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0" name="Google Shape;60;p6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6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6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5" name="Google Shape;85;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38"/>
          <p:cNvSpPr/>
          <p:nvPr/>
        </p:nvSpPr>
        <p:spPr>
          <a:xfrm>
            <a:off x="11925300" y="0"/>
            <a:ext cx="266700" cy="685800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89" name="Google Shape;89;p38"/>
          <p:cNvCxnSpPr/>
          <p:nvPr/>
        </p:nvCxnSpPr>
        <p:spPr>
          <a:xfrm>
            <a:off x="605525" y="6538916"/>
            <a:ext cx="11188800" cy="0"/>
          </a:xfrm>
          <a:prstGeom prst="straightConnector1">
            <a:avLst/>
          </a:prstGeom>
          <a:noFill/>
          <a:ln w="9525" cap="flat" cmpd="sng">
            <a:solidFill>
              <a:srgbClr val="455262"/>
            </a:solidFill>
            <a:prstDash val="solid"/>
            <a:miter lim="800000"/>
            <a:headEnd type="none" w="sm" len="sm"/>
            <a:tailEnd type="none" w="sm" len="sm"/>
          </a:ln>
        </p:spPr>
      </p:cxnSp>
      <p:sp>
        <p:nvSpPr>
          <p:cNvPr id="90" name="Google Shape;90;p38"/>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91" name="Google Shape;91;p38"/>
          <p:cNvSpPr/>
          <p:nvPr/>
        </p:nvSpPr>
        <p:spPr>
          <a:xfrm>
            <a:off x="1003300" y="6723289"/>
            <a:ext cx="1001400" cy="134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
          <p:cNvPicPr preferRelativeResize="0"/>
          <p:nvPr/>
        </p:nvPicPr>
        <p:blipFill rotWithShape="1">
          <a:blip r:embed="rId3">
            <a:alphaModFix/>
          </a:blip>
          <a:srcRect t="27346"/>
          <a:stretch/>
        </p:blipFill>
        <p:spPr>
          <a:xfrm>
            <a:off x="0" y="0"/>
            <a:ext cx="12487024" cy="7191724"/>
          </a:xfrm>
          <a:prstGeom prst="rect">
            <a:avLst/>
          </a:prstGeom>
          <a:noFill/>
          <a:ln>
            <a:noFill/>
          </a:ln>
        </p:spPr>
      </p:pic>
      <p:sp>
        <p:nvSpPr>
          <p:cNvPr id="186" name="Google Shape;186;p1"/>
          <p:cNvSpPr/>
          <p:nvPr/>
        </p:nvSpPr>
        <p:spPr>
          <a:xfrm>
            <a:off x="75" y="0"/>
            <a:ext cx="12486900" cy="7191600"/>
          </a:xfrm>
          <a:prstGeom prst="rect">
            <a:avLst/>
          </a:prstGeom>
          <a:solidFill>
            <a:srgbClr val="00070A">
              <a:alpha val="51372"/>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1346200" y="2336800"/>
            <a:ext cx="10845900" cy="2336700"/>
          </a:xfrm>
          <a:prstGeom prst="rect">
            <a:avLst/>
          </a:prstGeom>
          <a:solidFill>
            <a:srgbClr val="000000">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8" name="Google Shape;188;p1"/>
          <p:cNvSpPr/>
          <p:nvPr/>
        </p:nvSpPr>
        <p:spPr>
          <a:xfrm>
            <a:off x="1524000" y="-1"/>
            <a:ext cx="2387700" cy="2535600"/>
          </a:xfrm>
          <a:prstGeom prst="rect">
            <a:avLst/>
          </a:prstGeom>
          <a:solidFill>
            <a:srgbClr val="990000">
              <a:alpha val="7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9" name="Google Shape;189;p1"/>
          <p:cNvSpPr/>
          <p:nvPr/>
        </p:nvSpPr>
        <p:spPr>
          <a:xfrm>
            <a:off x="7474857" y="4441371"/>
            <a:ext cx="1001400" cy="667800"/>
          </a:xfrm>
          <a:prstGeom prst="rect">
            <a:avLst/>
          </a:prstGeom>
          <a:solidFill>
            <a:srgbClr val="990000">
              <a:alpha val="7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0" name="Google Shape;190;p1"/>
          <p:cNvSpPr/>
          <p:nvPr/>
        </p:nvSpPr>
        <p:spPr>
          <a:xfrm>
            <a:off x="7474857" y="5202918"/>
            <a:ext cx="1001400" cy="269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1" name="Google Shape;191;p1"/>
          <p:cNvSpPr txBox="1"/>
          <p:nvPr/>
        </p:nvSpPr>
        <p:spPr>
          <a:xfrm>
            <a:off x="2047577" y="2948425"/>
            <a:ext cx="10045200" cy="738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4000" b="1">
                <a:solidFill>
                  <a:schemeClr val="lt1"/>
                </a:solidFill>
                <a:latin typeface="Century Gothic"/>
                <a:ea typeface="Century Gothic"/>
                <a:cs typeface="Century Gothic"/>
                <a:sym typeface="Century Gothic"/>
              </a:rPr>
              <a:t>Amazon Web Services – Data Analytics</a:t>
            </a:r>
            <a:endParaRPr sz="4000" b="1">
              <a:solidFill>
                <a:schemeClr val="lt1"/>
              </a:solidFill>
              <a:latin typeface="Century Gothic"/>
              <a:ea typeface="Century Gothic"/>
              <a:cs typeface="Century Gothic"/>
              <a:sym typeface="Century Gothic"/>
            </a:endParaRPr>
          </a:p>
        </p:txBody>
      </p:sp>
      <p:sp>
        <p:nvSpPr>
          <p:cNvPr id="192" name="Google Shape;192;p1"/>
          <p:cNvSpPr txBox="1"/>
          <p:nvPr/>
        </p:nvSpPr>
        <p:spPr>
          <a:xfrm>
            <a:off x="2047576" y="3789700"/>
            <a:ext cx="9144300" cy="646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b="1">
                <a:solidFill>
                  <a:schemeClr val="lt1"/>
                </a:solidFill>
              </a:rPr>
              <a:t>Glue – Serverless ETL Tool</a:t>
            </a:r>
            <a:endParaRPr sz="3200" b="1">
              <a:solidFill>
                <a:schemeClr val="lt1"/>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93" name="Google Shape;193;p1"/>
          <p:cNvCxnSpPr/>
          <p:nvPr/>
        </p:nvCxnSpPr>
        <p:spPr>
          <a:xfrm>
            <a:off x="2047569" y="4322308"/>
            <a:ext cx="1008300" cy="0"/>
          </a:xfrm>
          <a:prstGeom prst="straightConnector1">
            <a:avLst/>
          </a:prstGeom>
          <a:noFill/>
          <a:ln w="38100" cap="flat" cmpd="sng">
            <a:solidFill>
              <a:schemeClr val="lt1"/>
            </a:solidFill>
            <a:prstDash val="solid"/>
            <a:miter lim="800000"/>
            <a:headEnd type="none" w="sm" len="sm"/>
            <a:tailEnd type="none" w="sm" len="sm"/>
          </a:ln>
        </p:spPr>
      </p:cxnSp>
      <p:pic>
        <p:nvPicPr>
          <p:cNvPr id="194" name="Google Shape;194;p1"/>
          <p:cNvPicPr preferRelativeResize="0"/>
          <p:nvPr/>
        </p:nvPicPr>
        <p:blipFill rotWithShape="1">
          <a:blip r:embed="rId4">
            <a:alphaModFix/>
          </a:blip>
          <a:srcRect/>
          <a:stretch/>
        </p:blipFill>
        <p:spPr>
          <a:xfrm>
            <a:off x="1577500" y="944700"/>
            <a:ext cx="2280707" cy="646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
          <p:cNvSpPr/>
          <p:nvPr/>
        </p:nvSpPr>
        <p:spPr>
          <a:xfrm>
            <a:off x="1610825" y="3859063"/>
            <a:ext cx="9622500" cy="20868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3" name="Google Shape;313;p7"/>
          <p:cNvSpPr/>
          <p:nvPr/>
        </p:nvSpPr>
        <p:spPr>
          <a:xfrm>
            <a:off x="1610825" y="1454000"/>
            <a:ext cx="9622500" cy="2086800"/>
          </a:xfrm>
          <a:prstGeom prst="rect">
            <a:avLst/>
          </a:prstGeom>
          <a:noFill/>
          <a:ln w="9525" cap="flat" cmpd="sng">
            <a:solidFill>
              <a:srgbClr val="98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4" name="Google Shape;314;p7"/>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
        <p:nvSpPr>
          <p:cNvPr id="315" name="Google Shape;315;p7"/>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a:solidFill>
                  <a:schemeClr val="dk1"/>
                </a:solidFill>
                <a:latin typeface="Trebuchet MS"/>
                <a:ea typeface="Trebuchet MS"/>
                <a:cs typeface="Trebuchet MS"/>
                <a:sym typeface="Trebuchet MS"/>
              </a:rPr>
              <a:t>ETL vs ELT</a:t>
            </a:r>
            <a:endParaRPr sz="3000" b="1" i="0" u="none" strike="noStrike" cap="none">
              <a:solidFill>
                <a:schemeClr val="dk1"/>
              </a:solidFill>
              <a:latin typeface="Trebuchet MS"/>
              <a:ea typeface="Trebuchet MS"/>
              <a:cs typeface="Trebuchet MS"/>
              <a:sym typeface="Trebuchet MS"/>
            </a:endParaRPr>
          </a:p>
        </p:txBody>
      </p:sp>
      <p:sp>
        <p:nvSpPr>
          <p:cNvPr id="316" name="Google Shape;316;p7"/>
          <p:cNvSpPr txBox="1"/>
          <p:nvPr/>
        </p:nvSpPr>
        <p:spPr>
          <a:xfrm>
            <a:off x="1003300" y="2478875"/>
            <a:ext cx="1494000" cy="2277900"/>
          </a:xfrm>
          <a:prstGeom prst="rect">
            <a:avLst/>
          </a:prstGeom>
          <a:solidFill>
            <a:srgbClr val="FFFFF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a:solidFill>
                  <a:schemeClr val="dk1"/>
                </a:solidFill>
                <a:latin typeface="Trebuchet MS"/>
                <a:ea typeface="Trebuchet MS"/>
                <a:cs typeface="Trebuchet MS"/>
                <a:sym typeface="Trebuchet MS"/>
              </a:rPr>
              <a:t>E</a:t>
            </a:r>
            <a:r>
              <a:rPr lang="en-US" sz="4000" b="1">
                <a:solidFill>
                  <a:srgbClr val="980000"/>
                </a:solidFill>
                <a:latin typeface="Trebuchet MS"/>
                <a:ea typeface="Trebuchet MS"/>
                <a:cs typeface="Trebuchet MS"/>
                <a:sym typeface="Trebuchet MS"/>
              </a:rPr>
              <a:t>TL</a:t>
            </a:r>
            <a:endParaRPr sz="4000" b="1">
              <a:solidFill>
                <a:srgbClr val="980000"/>
              </a:solidFill>
              <a:latin typeface="Trebuchet MS"/>
              <a:ea typeface="Trebuchet MS"/>
              <a:cs typeface="Trebuchet MS"/>
              <a:sym typeface="Trebuchet MS"/>
            </a:endParaRPr>
          </a:p>
          <a:p>
            <a:pPr marL="0" lvl="0" indent="0" algn="ctr" rtl="0">
              <a:spcBef>
                <a:spcPts val="0"/>
              </a:spcBef>
              <a:spcAft>
                <a:spcPts val="0"/>
              </a:spcAft>
              <a:buNone/>
            </a:pPr>
            <a:endParaRPr sz="2800" b="1">
              <a:solidFill>
                <a:schemeClr val="dk1"/>
              </a:solidFill>
              <a:latin typeface="Trebuchet MS"/>
              <a:ea typeface="Trebuchet MS"/>
              <a:cs typeface="Trebuchet MS"/>
              <a:sym typeface="Trebuchet MS"/>
            </a:endParaRPr>
          </a:p>
          <a:p>
            <a:pPr marL="0" lvl="0" indent="0" algn="ctr" rtl="0">
              <a:spcBef>
                <a:spcPts val="0"/>
              </a:spcBef>
              <a:spcAft>
                <a:spcPts val="0"/>
              </a:spcAft>
              <a:buNone/>
            </a:pPr>
            <a:endParaRPr sz="2800" b="1">
              <a:solidFill>
                <a:schemeClr val="dk1"/>
              </a:solidFill>
              <a:latin typeface="Trebuchet MS"/>
              <a:ea typeface="Trebuchet MS"/>
              <a:cs typeface="Trebuchet MS"/>
              <a:sym typeface="Trebuchet MS"/>
            </a:endParaRPr>
          </a:p>
          <a:p>
            <a:pPr marL="0" lvl="0" indent="0" algn="ctr" rtl="0">
              <a:spcBef>
                <a:spcPts val="0"/>
              </a:spcBef>
              <a:spcAft>
                <a:spcPts val="0"/>
              </a:spcAft>
              <a:buNone/>
            </a:pPr>
            <a:r>
              <a:rPr lang="en-US" sz="4000" b="1">
                <a:solidFill>
                  <a:schemeClr val="dk1"/>
                </a:solidFill>
                <a:latin typeface="Trebuchet MS"/>
                <a:ea typeface="Trebuchet MS"/>
                <a:cs typeface="Trebuchet MS"/>
                <a:sym typeface="Trebuchet MS"/>
              </a:rPr>
              <a:t>E</a:t>
            </a:r>
            <a:r>
              <a:rPr lang="en-US" sz="4000" b="1">
                <a:solidFill>
                  <a:srgbClr val="980000"/>
                </a:solidFill>
                <a:latin typeface="Trebuchet MS"/>
                <a:ea typeface="Trebuchet MS"/>
                <a:cs typeface="Trebuchet MS"/>
                <a:sym typeface="Trebuchet MS"/>
              </a:rPr>
              <a:t>LT</a:t>
            </a:r>
            <a:endParaRPr sz="4000" b="1">
              <a:solidFill>
                <a:srgbClr val="980000"/>
              </a:solidFill>
              <a:latin typeface="Trebuchet MS"/>
              <a:ea typeface="Trebuchet MS"/>
              <a:cs typeface="Trebuchet MS"/>
              <a:sym typeface="Trebuchet MS"/>
            </a:endParaRPr>
          </a:p>
        </p:txBody>
      </p:sp>
      <p:pic>
        <p:nvPicPr>
          <p:cNvPr id="317" name="Google Shape;317;p7" descr="Data transformation " title="Data transformation "/>
          <p:cNvPicPr preferRelativeResize="0"/>
          <p:nvPr/>
        </p:nvPicPr>
        <p:blipFill>
          <a:blip r:embed="rId3">
            <a:alphaModFix/>
          </a:blip>
          <a:stretch>
            <a:fillRect/>
          </a:stretch>
        </p:blipFill>
        <p:spPr>
          <a:xfrm>
            <a:off x="4070213" y="1661150"/>
            <a:ext cx="1371600" cy="1371600"/>
          </a:xfrm>
          <a:prstGeom prst="rect">
            <a:avLst/>
          </a:prstGeom>
          <a:noFill/>
          <a:ln>
            <a:noFill/>
          </a:ln>
        </p:spPr>
      </p:pic>
      <p:pic>
        <p:nvPicPr>
          <p:cNvPr id="318" name="Google Shape;318;p7" descr="Change " title="Change "/>
          <p:cNvPicPr preferRelativeResize="0"/>
          <p:nvPr/>
        </p:nvPicPr>
        <p:blipFill>
          <a:blip r:embed="rId4">
            <a:alphaModFix/>
          </a:blip>
          <a:stretch>
            <a:fillRect/>
          </a:stretch>
        </p:blipFill>
        <p:spPr>
          <a:xfrm>
            <a:off x="6709525" y="1661150"/>
            <a:ext cx="1371600" cy="1371600"/>
          </a:xfrm>
          <a:prstGeom prst="rect">
            <a:avLst/>
          </a:prstGeom>
          <a:noFill/>
          <a:ln>
            <a:noFill/>
          </a:ln>
        </p:spPr>
      </p:pic>
      <p:pic>
        <p:nvPicPr>
          <p:cNvPr id="319" name="Google Shape;319;p7" descr="Database " title="Database "/>
          <p:cNvPicPr preferRelativeResize="0"/>
          <p:nvPr/>
        </p:nvPicPr>
        <p:blipFill>
          <a:blip r:embed="rId5">
            <a:alphaModFix/>
          </a:blip>
          <a:stretch>
            <a:fillRect/>
          </a:stretch>
        </p:blipFill>
        <p:spPr>
          <a:xfrm>
            <a:off x="9261550" y="1661150"/>
            <a:ext cx="1371600" cy="1371600"/>
          </a:xfrm>
          <a:prstGeom prst="rect">
            <a:avLst/>
          </a:prstGeom>
          <a:noFill/>
          <a:ln>
            <a:noFill/>
          </a:ln>
        </p:spPr>
      </p:pic>
      <p:sp>
        <p:nvSpPr>
          <p:cNvPr id="320" name="Google Shape;320;p7"/>
          <p:cNvSpPr txBox="1"/>
          <p:nvPr/>
        </p:nvSpPr>
        <p:spPr>
          <a:xfrm>
            <a:off x="4111025" y="3032750"/>
            <a:ext cx="129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Extract</a:t>
            </a:r>
            <a:endParaRPr>
              <a:solidFill>
                <a:schemeClr val="dk1"/>
              </a:solidFill>
              <a:latin typeface="Trebuchet MS"/>
              <a:ea typeface="Trebuchet MS"/>
              <a:cs typeface="Trebuchet MS"/>
              <a:sym typeface="Trebuchet MS"/>
            </a:endParaRPr>
          </a:p>
        </p:txBody>
      </p:sp>
      <p:sp>
        <p:nvSpPr>
          <p:cNvPr id="321" name="Google Shape;321;p7"/>
          <p:cNvSpPr txBox="1"/>
          <p:nvPr/>
        </p:nvSpPr>
        <p:spPr>
          <a:xfrm>
            <a:off x="6750325" y="3032750"/>
            <a:ext cx="129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Transform</a:t>
            </a:r>
            <a:endParaRPr>
              <a:solidFill>
                <a:schemeClr val="dk1"/>
              </a:solidFill>
              <a:latin typeface="Trebuchet MS"/>
              <a:ea typeface="Trebuchet MS"/>
              <a:cs typeface="Trebuchet MS"/>
              <a:sym typeface="Trebuchet MS"/>
            </a:endParaRPr>
          </a:p>
        </p:txBody>
      </p:sp>
      <p:sp>
        <p:nvSpPr>
          <p:cNvPr id="322" name="Google Shape;322;p7"/>
          <p:cNvSpPr txBox="1"/>
          <p:nvPr/>
        </p:nvSpPr>
        <p:spPr>
          <a:xfrm>
            <a:off x="9302350" y="3032750"/>
            <a:ext cx="129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Load</a:t>
            </a:r>
            <a:endParaRPr>
              <a:solidFill>
                <a:schemeClr val="dk1"/>
              </a:solidFill>
              <a:latin typeface="Trebuchet MS"/>
              <a:ea typeface="Trebuchet MS"/>
              <a:cs typeface="Trebuchet MS"/>
              <a:sym typeface="Trebuchet MS"/>
            </a:endParaRPr>
          </a:p>
        </p:txBody>
      </p:sp>
      <p:pic>
        <p:nvPicPr>
          <p:cNvPr id="323" name="Google Shape;323;p7" descr="Data transformation " title="Data transformation "/>
          <p:cNvPicPr preferRelativeResize="0"/>
          <p:nvPr/>
        </p:nvPicPr>
        <p:blipFill>
          <a:blip r:embed="rId3">
            <a:alphaModFix/>
          </a:blip>
          <a:stretch>
            <a:fillRect/>
          </a:stretch>
        </p:blipFill>
        <p:spPr>
          <a:xfrm>
            <a:off x="4070213" y="4023350"/>
            <a:ext cx="1371600" cy="1371600"/>
          </a:xfrm>
          <a:prstGeom prst="rect">
            <a:avLst/>
          </a:prstGeom>
          <a:noFill/>
          <a:ln>
            <a:noFill/>
          </a:ln>
        </p:spPr>
      </p:pic>
      <p:sp>
        <p:nvSpPr>
          <p:cNvPr id="324" name="Google Shape;324;p7"/>
          <p:cNvSpPr txBox="1"/>
          <p:nvPr/>
        </p:nvSpPr>
        <p:spPr>
          <a:xfrm>
            <a:off x="4111025" y="5394950"/>
            <a:ext cx="129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Extract</a:t>
            </a:r>
            <a:endParaRPr>
              <a:solidFill>
                <a:schemeClr val="dk1"/>
              </a:solidFill>
              <a:latin typeface="Trebuchet MS"/>
              <a:ea typeface="Trebuchet MS"/>
              <a:cs typeface="Trebuchet MS"/>
              <a:sym typeface="Trebuchet MS"/>
            </a:endParaRPr>
          </a:p>
        </p:txBody>
      </p:sp>
      <p:pic>
        <p:nvPicPr>
          <p:cNvPr id="325" name="Google Shape;325;p7" descr="Database " title="Database "/>
          <p:cNvPicPr preferRelativeResize="0"/>
          <p:nvPr/>
        </p:nvPicPr>
        <p:blipFill>
          <a:blip r:embed="rId5">
            <a:alphaModFix/>
          </a:blip>
          <a:stretch>
            <a:fillRect/>
          </a:stretch>
        </p:blipFill>
        <p:spPr>
          <a:xfrm>
            <a:off x="6709525" y="4023350"/>
            <a:ext cx="1371600" cy="1371600"/>
          </a:xfrm>
          <a:prstGeom prst="rect">
            <a:avLst/>
          </a:prstGeom>
          <a:noFill/>
          <a:ln>
            <a:noFill/>
          </a:ln>
        </p:spPr>
      </p:pic>
      <p:sp>
        <p:nvSpPr>
          <p:cNvPr id="326" name="Google Shape;326;p7"/>
          <p:cNvSpPr txBox="1"/>
          <p:nvPr/>
        </p:nvSpPr>
        <p:spPr>
          <a:xfrm>
            <a:off x="6750325" y="5394950"/>
            <a:ext cx="129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Load</a:t>
            </a:r>
            <a:endParaRPr>
              <a:solidFill>
                <a:schemeClr val="dk1"/>
              </a:solidFill>
              <a:latin typeface="Trebuchet MS"/>
              <a:ea typeface="Trebuchet MS"/>
              <a:cs typeface="Trebuchet MS"/>
              <a:sym typeface="Trebuchet MS"/>
            </a:endParaRPr>
          </a:p>
        </p:txBody>
      </p:sp>
      <p:pic>
        <p:nvPicPr>
          <p:cNvPr id="327" name="Google Shape;327;p7" descr="Change " title="Change "/>
          <p:cNvPicPr preferRelativeResize="0"/>
          <p:nvPr/>
        </p:nvPicPr>
        <p:blipFill>
          <a:blip r:embed="rId4">
            <a:alphaModFix/>
          </a:blip>
          <a:stretch>
            <a:fillRect/>
          </a:stretch>
        </p:blipFill>
        <p:spPr>
          <a:xfrm>
            <a:off x="9261550" y="4023350"/>
            <a:ext cx="1371600" cy="1371600"/>
          </a:xfrm>
          <a:prstGeom prst="rect">
            <a:avLst/>
          </a:prstGeom>
          <a:noFill/>
          <a:ln>
            <a:noFill/>
          </a:ln>
        </p:spPr>
      </p:pic>
      <p:sp>
        <p:nvSpPr>
          <p:cNvPr id="328" name="Google Shape;328;p7"/>
          <p:cNvSpPr txBox="1"/>
          <p:nvPr/>
        </p:nvSpPr>
        <p:spPr>
          <a:xfrm>
            <a:off x="9302350" y="5394950"/>
            <a:ext cx="129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Transform</a:t>
            </a:r>
            <a:endParaRPr>
              <a:solidFill>
                <a:schemeClr val="dk1"/>
              </a:solidFill>
              <a:latin typeface="Trebuchet MS"/>
              <a:ea typeface="Trebuchet MS"/>
              <a:cs typeface="Trebuchet MS"/>
              <a:sym typeface="Trebuchet MS"/>
            </a:endParaRPr>
          </a:p>
        </p:txBody>
      </p:sp>
      <p:sp>
        <p:nvSpPr>
          <p:cNvPr id="329" name="Google Shape;329;p7"/>
          <p:cNvSpPr txBox="1"/>
          <p:nvPr/>
        </p:nvSpPr>
        <p:spPr>
          <a:xfrm>
            <a:off x="9302350" y="2146850"/>
            <a:ext cx="129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chemeClr val="lt1"/>
                </a:solidFill>
                <a:latin typeface="Trebuchet MS"/>
                <a:ea typeface="Trebuchet MS"/>
                <a:cs typeface="Trebuchet MS"/>
                <a:sym typeface="Trebuchet MS"/>
              </a:rPr>
              <a:t>Data Warehouse</a:t>
            </a:r>
            <a:endParaRPr b="1">
              <a:solidFill>
                <a:schemeClr val="lt1"/>
              </a:solidFill>
              <a:latin typeface="Trebuchet MS"/>
              <a:ea typeface="Trebuchet MS"/>
              <a:cs typeface="Trebuchet MS"/>
              <a:sym typeface="Trebuchet MS"/>
            </a:endParaRPr>
          </a:p>
        </p:txBody>
      </p:sp>
      <p:sp>
        <p:nvSpPr>
          <p:cNvPr id="330" name="Google Shape;330;p7"/>
          <p:cNvSpPr txBox="1"/>
          <p:nvPr/>
        </p:nvSpPr>
        <p:spPr>
          <a:xfrm>
            <a:off x="6750325" y="4674950"/>
            <a:ext cx="129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a:solidFill>
                  <a:schemeClr val="lt1"/>
                </a:solidFill>
                <a:latin typeface="Trebuchet MS"/>
                <a:ea typeface="Trebuchet MS"/>
                <a:cs typeface="Trebuchet MS"/>
                <a:sym typeface="Trebuchet MS"/>
              </a:rPr>
              <a:t>Data Lake</a:t>
            </a:r>
            <a:endParaRPr b="1">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8"/>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
        <p:nvSpPr>
          <p:cNvPr id="336" name="Google Shape;336;p8"/>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a:solidFill>
                  <a:schemeClr val="dk1"/>
                </a:solidFill>
                <a:latin typeface="Trebuchet MS"/>
                <a:ea typeface="Trebuchet MS"/>
                <a:cs typeface="Trebuchet MS"/>
                <a:sym typeface="Trebuchet MS"/>
              </a:rPr>
              <a:t>What is Glue?</a:t>
            </a:r>
            <a:endParaRPr sz="3000" b="1" i="0" u="none" strike="noStrike" cap="none">
              <a:solidFill>
                <a:schemeClr val="dk1"/>
              </a:solidFill>
              <a:latin typeface="Trebuchet MS"/>
              <a:ea typeface="Trebuchet MS"/>
              <a:cs typeface="Trebuchet MS"/>
              <a:sym typeface="Trebuchet MS"/>
            </a:endParaRPr>
          </a:p>
        </p:txBody>
      </p:sp>
      <p:sp>
        <p:nvSpPr>
          <p:cNvPr id="337" name="Google Shape;337;p8"/>
          <p:cNvSpPr txBox="1"/>
          <p:nvPr/>
        </p:nvSpPr>
        <p:spPr>
          <a:xfrm>
            <a:off x="1003300" y="1605475"/>
            <a:ext cx="9924900" cy="22728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AWS Glue is a </a:t>
            </a:r>
            <a:r>
              <a:rPr lang="en-US" b="1">
                <a:solidFill>
                  <a:schemeClr val="dk1"/>
                </a:solidFill>
                <a:latin typeface="Trebuchet MS"/>
                <a:ea typeface="Trebuchet MS"/>
                <a:cs typeface="Trebuchet MS"/>
                <a:sym typeface="Trebuchet MS"/>
              </a:rPr>
              <a:t>serverless </a:t>
            </a:r>
            <a:r>
              <a:rPr lang="en-US">
                <a:solidFill>
                  <a:schemeClr val="dk1"/>
                </a:solidFill>
                <a:latin typeface="Trebuchet MS"/>
                <a:ea typeface="Trebuchet MS"/>
                <a:cs typeface="Trebuchet MS"/>
                <a:sym typeface="Trebuchet MS"/>
              </a:rPr>
              <a:t>data integration and ETL service that makes discovering, preparing, and combining data for data analysis, Machine Learning, and application development simple.</a:t>
            </a:r>
            <a:endParaRPr>
              <a:solidFill>
                <a:schemeClr val="dk1"/>
              </a:solidFill>
              <a:latin typeface="Trebuchet MS"/>
              <a:ea typeface="Trebuchet MS"/>
              <a:cs typeface="Trebuchet MS"/>
              <a:sym typeface="Trebuchet MS"/>
            </a:endParaRPr>
          </a:p>
          <a:p>
            <a:pPr marL="457200" lvl="0" indent="-317500" algn="just" rtl="0">
              <a:lnSpc>
                <a:spcPct val="150000"/>
              </a:lnSpc>
              <a:spcBef>
                <a:spcPts val="100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To enable the data integration process smoother, Glue offers both visual and code-based tools</a:t>
            </a:r>
            <a:endParaRPr>
              <a:solidFill>
                <a:schemeClr val="dk1"/>
              </a:solidFill>
              <a:latin typeface="Trebuchet MS"/>
              <a:ea typeface="Trebuchet MS"/>
              <a:cs typeface="Trebuchet MS"/>
              <a:sym typeface="Trebuchet MS"/>
            </a:endParaRPr>
          </a:p>
          <a:p>
            <a:pPr marL="457200" lvl="0" indent="-317500" algn="just" rtl="0">
              <a:lnSpc>
                <a:spcPct val="150000"/>
              </a:lnSpc>
              <a:spcBef>
                <a:spcPts val="1000"/>
              </a:spcBef>
              <a:spcAft>
                <a:spcPts val="1000"/>
              </a:spcAft>
              <a:buClr>
                <a:schemeClr val="dk1"/>
              </a:buClr>
              <a:buSzPts val="1400"/>
              <a:buFont typeface="Trebuchet MS"/>
              <a:buChar char="●"/>
            </a:pPr>
            <a:r>
              <a:rPr lang="en-US">
                <a:solidFill>
                  <a:schemeClr val="dk1"/>
                </a:solidFill>
                <a:latin typeface="Trebuchet MS"/>
                <a:ea typeface="Trebuchet MS"/>
                <a:cs typeface="Trebuchet MS"/>
                <a:sym typeface="Trebuchet MS"/>
              </a:rPr>
              <a:t>Amazon Glue consists of three components namely, the AWS Glue Data Catalog, an ETL engine that creates Python or Scala code automatically, and a configurable scheduler that manages dependence resolutions, task monitoring, and restarts.</a:t>
            </a:r>
            <a:endParaRPr>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e1ad30c490_0_166"/>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
        <p:nvSpPr>
          <p:cNvPr id="343" name="Google Shape;343;g2e1ad30c490_0_166"/>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a:solidFill>
                  <a:schemeClr val="dk1"/>
                </a:solidFill>
                <a:latin typeface="Trebuchet MS"/>
                <a:ea typeface="Trebuchet MS"/>
                <a:cs typeface="Trebuchet MS"/>
                <a:sym typeface="Trebuchet MS"/>
              </a:rPr>
              <a:t>Glue features</a:t>
            </a:r>
            <a:endParaRPr sz="3000" b="1" i="0" u="none" strike="noStrike" cap="none">
              <a:solidFill>
                <a:schemeClr val="dk1"/>
              </a:solidFill>
              <a:latin typeface="Trebuchet MS"/>
              <a:ea typeface="Trebuchet MS"/>
              <a:cs typeface="Trebuchet MS"/>
              <a:sym typeface="Trebuchet MS"/>
            </a:endParaRPr>
          </a:p>
        </p:txBody>
      </p:sp>
      <p:pic>
        <p:nvPicPr>
          <p:cNvPr id="344" name="Google Shape;344;g2e1ad30c490_0_166" descr="Features of AWS Glue"/>
          <p:cNvPicPr preferRelativeResize="0"/>
          <p:nvPr/>
        </p:nvPicPr>
        <p:blipFill rotWithShape="1">
          <a:blip r:embed="rId3">
            <a:alphaModFix/>
          </a:blip>
          <a:srcRect/>
          <a:stretch/>
        </p:blipFill>
        <p:spPr>
          <a:xfrm>
            <a:off x="1872040" y="1103169"/>
            <a:ext cx="8385537" cy="52592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2e1ad30c490_0_173"/>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
        <p:nvSpPr>
          <p:cNvPr id="350" name="Google Shape;350;g2e1ad30c490_0_173"/>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a:solidFill>
                  <a:schemeClr val="dk1"/>
                </a:solidFill>
                <a:latin typeface="Trebuchet MS"/>
                <a:ea typeface="Trebuchet MS"/>
                <a:cs typeface="Trebuchet MS"/>
                <a:sym typeface="Trebuchet MS"/>
              </a:rPr>
              <a:t>Glue Architecture</a:t>
            </a:r>
            <a:endParaRPr sz="3000" b="1" i="0" u="none" strike="noStrike" cap="none">
              <a:solidFill>
                <a:schemeClr val="dk1"/>
              </a:solidFill>
              <a:latin typeface="Trebuchet MS"/>
              <a:ea typeface="Trebuchet MS"/>
              <a:cs typeface="Trebuchet MS"/>
              <a:sym typeface="Trebuchet MS"/>
            </a:endParaRPr>
          </a:p>
        </p:txBody>
      </p:sp>
      <p:pic>
        <p:nvPicPr>
          <p:cNvPr id="351" name="Google Shape;351;g2e1ad30c490_0_173" descr="AWS Glue concepts - AWS Glue"/>
          <p:cNvPicPr preferRelativeResize="0"/>
          <p:nvPr/>
        </p:nvPicPr>
        <p:blipFill rotWithShape="1">
          <a:blip r:embed="rId3">
            <a:alphaModFix/>
          </a:blip>
          <a:srcRect l="1348" t="1947" r="2984" b="4410"/>
          <a:stretch/>
        </p:blipFill>
        <p:spPr>
          <a:xfrm>
            <a:off x="2571184" y="1088264"/>
            <a:ext cx="7288040" cy="53500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2e1ad30c490_0_181"/>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
        <p:nvSpPr>
          <p:cNvPr id="357" name="Google Shape;357;g2e1ad30c490_0_181"/>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a:solidFill>
                  <a:schemeClr val="dk1"/>
                </a:solidFill>
                <a:latin typeface="Trebuchet MS"/>
                <a:ea typeface="Trebuchet MS"/>
                <a:cs typeface="Trebuchet MS"/>
                <a:sym typeface="Trebuchet MS"/>
              </a:rPr>
              <a:t>Glue Architecture (contd.)</a:t>
            </a:r>
            <a:endParaRPr sz="3000" b="1" i="0" u="none" strike="noStrike" cap="none">
              <a:solidFill>
                <a:schemeClr val="dk1"/>
              </a:solidFill>
              <a:latin typeface="Trebuchet MS"/>
              <a:ea typeface="Trebuchet MS"/>
              <a:cs typeface="Trebuchet MS"/>
              <a:sym typeface="Trebuchet MS"/>
            </a:endParaRPr>
          </a:p>
        </p:txBody>
      </p:sp>
      <p:pic>
        <p:nvPicPr>
          <p:cNvPr id="358" name="Google Shape;358;g2e1ad30c490_0_181"/>
          <p:cNvPicPr preferRelativeResize="0"/>
          <p:nvPr/>
        </p:nvPicPr>
        <p:blipFill rotWithShape="1">
          <a:blip r:embed="rId3">
            <a:alphaModFix/>
          </a:blip>
          <a:srcRect t="4793" b="3898"/>
          <a:stretch/>
        </p:blipFill>
        <p:spPr>
          <a:xfrm>
            <a:off x="2265750" y="1176825"/>
            <a:ext cx="7660500" cy="5246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9"/>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
        <p:nvSpPr>
          <p:cNvPr id="364" name="Google Shape;364;p9"/>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6000"/>
              <a:buFont typeface="Arial"/>
              <a:buNone/>
            </a:pPr>
            <a:r>
              <a:rPr lang="en-US" sz="3000" b="1">
                <a:solidFill>
                  <a:schemeClr val="dk1"/>
                </a:solidFill>
                <a:latin typeface="Trebuchet MS"/>
                <a:ea typeface="Trebuchet MS"/>
                <a:cs typeface="Trebuchet MS"/>
                <a:sym typeface="Trebuchet MS"/>
              </a:rPr>
              <a:t>Glue Components</a:t>
            </a:r>
            <a:endParaRPr sz="3000" b="1" i="0" u="none" strike="noStrike" cap="none">
              <a:solidFill>
                <a:schemeClr val="dk1"/>
              </a:solidFill>
              <a:latin typeface="Trebuchet MS"/>
              <a:ea typeface="Trebuchet MS"/>
              <a:cs typeface="Trebuchet MS"/>
              <a:sym typeface="Trebuchet MS"/>
            </a:endParaRPr>
          </a:p>
        </p:txBody>
      </p:sp>
      <p:sp>
        <p:nvSpPr>
          <p:cNvPr id="365" name="Google Shape;365;p9"/>
          <p:cNvSpPr txBox="1"/>
          <p:nvPr/>
        </p:nvSpPr>
        <p:spPr>
          <a:xfrm>
            <a:off x="1003300" y="1605475"/>
            <a:ext cx="9924900" cy="27675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1000"/>
              </a:spcBef>
              <a:spcAft>
                <a:spcPts val="0"/>
              </a:spcAft>
              <a:buClr>
                <a:schemeClr val="dk1"/>
              </a:buClr>
              <a:buSzPts val="1400"/>
              <a:buFont typeface="Trebuchet MS"/>
              <a:buChar char="●"/>
            </a:pPr>
            <a:r>
              <a:rPr lang="en-US" b="1">
                <a:solidFill>
                  <a:schemeClr val="dk1"/>
                </a:solidFill>
                <a:latin typeface="Trebuchet MS"/>
                <a:ea typeface="Trebuchet MS"/>
                <a:cs typeface="Trebuchet MS"/>
                <a:sym typeface="Trebuchet MS"/>
              </a:rPr>
              <a:t>AWS Glue Data Catalog:</a:t>
            </a:r>
            <a:r>
              <a:rPr lang="en-US">
                <a:solidFill>
                  <a:schemeClr val="dk1"/>
                </a:solidFill>
                <a:latin typeface="Trebuchet MS"/>
                <a:ea typeface="Trebuchet MS"/>
                <a:cs typeface="Trebuchet MS"/>
                <a:sym typeface="Trebuchet MS"/>
              </a:rPr>
              <a:t> The Glue Data Catalog is where persistent metadata is saved. It delivers table, task, and other control data to keep your Glue environment running well. For each account in each location, AWS provides a single Glue Data Catalog.</a:t>
            </a:r>
            <a:endParaRPr>
              <a:solidFill>
                <a:schemeClr val="dk1"/>
              </a:solidFill>
              <a:latin typeface="Trebuchet MS"/>
              <a:ea typeface="Trebuchet MS"/>
              <a:cs typeface="Trebuchet MS"/>
              <a:sym typeface="Trebuchet MS"/>
            </a:endParaRPr>
          </a:p>
          <a:p>
            <a:pPr marL="457200" lvl="0" indent="-317500" algn="just" rtl="0">
              <a:lnSpc>
                <a:spcPct val="115000"/>
              </a:lnSpc>
              <a:spcBef>
                <a:spcPts val="1000"/>
              </a:spcBef>
              <a:spcAft>
                <a:spcPts val="0"/>
              </a:spcAft>
              <a:buClr>
                <a:schemeClr val="dk1"/>
              </a:buClr>
              <a:buSzPts val="1400"/>
              <a:buFont typeface="Trebuchet MS"/>
              <a:buChar char="●"/>
            </a:pPr>
            <a:r>
              <a:rPr lang="en-US" b="1">
                <a:solidFill>
                  <a:schemeClr val="dk1"/>
                </a:solidFill>
                <a:latin typeface="Trebuchet MS"/>
                <a:ea typeface="Trebuchet MS"/>
                <a:cs typeface="Trebuchet MS"/>
                <a:sym typeface="Trebuchet MS"/>
              </a:rPr>
              <a:t>Classifier:</a:t>
            </a:r>
            <a:r>
              <a:rPr lang="en-US">
                <a:solidFill>
                  <a:schemeClr val="dk1"/>
                </a:solidFill>
                <a:latin typeface="Trebuchet MS"/>
                <a:ea typeface="Trebuchet MS"/>
                <a:cs typeface="Trebuchet MS"/>
                <a:sym typeface="Trebuchet MS"/>
              </a:rPr>
              <a:t> A classifier is a programme that determines the schema of your data. AWS Glue has classifiers for CSV, JSON, AVRO, XML, and other common relational database management systems and file types.</a:t>
            </a:r>
            <a:endParaRPr>
              <a:solidFill>
                <a:schemeClr val="dk1"/>
              </a:solidFill>
              <a:latin typeface="Trebuchet MS"/>
              <a:ea typeface="Trebuchet MS"/>
              <a:cs typeface="Trebuchet MS"/>
              <a:sym typeface="Trebuchet MS"/>
            </a:endParaRPr>
          </a:p>
          <a:p>
            <a:pPr marL="457200" lvl="0" indent="-317500" algn="just" rtl="0">
              <a:lnSpc>
                <a:spcPct val="115000"/>
              </a:lnSpc>
              <a:spcBef>
                <a:spcPts val="1000"/>
              </a:spcBef>
              <a:spcAft>
                <a:spcPts val="0"/>
              </a:spcAft>
              <a:buClr>
                <a:schemeClr val="dk1"/>
              </a:buClr>
              <a:buSzPts val="1400"/>
              <a:buFont typeface="Trebuchet MS"/>
              <a:buChar char="●"/>
            </a:pPr>
            <a:r>
              <a:rPr lang="en-US" b="1">
                <a:solidFill>
                  <a:schemeClr val="dk1"/>
                </a:solidFill>
                <a:latin typeface="Trebuchet MS"/>
                <a:ea typeface="Trebuchet MS"/>
                <a:cs typeface="Trebuchet MS"/>
                <a:sym typeface="Trebuchet MS"/>
              </a:rPr>
              <a:t>Connection:</a:t>
            </a:r>
            <a:r>
              <a:rPr lang="en-US">
                <a:solidFill>
                  <a:schemeClr val="dk1"/>
                </a:solidFill>
                <a:latin typeface="Trebuchet MS"/>
                <a:ea typeface="Trebuchet MS"/>
                <a:cs typeface="Trebuchet MS"/>
                <a:sym typeface="Trebuchet MS"/>
              </a:rPr>
              <a:t> The AWS Glue Connection object is a Data Catalog object that contains the properties required to connect to a certain data storage.</a:t>
            </a:r>
            <a:endParaRPr>
              <a:solidFill>
                <a:schemeClr val="dk1"/>
              </a:solidFill>
              <a:latin typeface="Trebuchet MS"/>
              <a:ea typeface="Trebuchet MS"/>
              <a:cs typeface="Trebuchet MS"/>
              <a:sym typeface="Trebuchet MS"/>
            </a:endParaRPr>
          </a:p>
          <a:p>
            <a:pPr marL="457200" lvl="0" indent="-317500" algn="just" rtl="0">
              <a:lnSpc>
                <a:spcPct val="115000"/>
              </a:lnSpc>
              <a:spcBef>
                <a:spcPts val="1000"/>
              </a:spcBef>
              <a:spcAft>
                <a:spcPts val="1000"/>
              </a:spcAft>
              <a:buClr>
                <a:schemeClr val="dk1"/>
              </a:buClr>
              <a:buSzPts val="1400"/>
              <a:buFont typeface="Trebuchet MS"/>
              <a:buChar char="●"/>
            </a:pPr>
            <a:r>
              <a:rPr lang="en-US" b="1">
                <a:solidFill>
                  <a:schemeClr val="dk1"/>
                </a:solidFill>
                <a:latin typeface="Trebuchet MS"/>
                <a:ea typeface="Trebuchet MS"/>
                <a:cs typeface="Trebuchet MS"/>
                <a:sym typeface="Trebuchet MS"/>
              </a:rPr>
              <a:t>Crawler:</a:t>
            </a:r>
            <a:r>
              <a:rPr lang="en-US">
                <a:solidFill>
                  <a:schemeClr val="dk1"/>
                </a:solidFill>
                <a:latin typeface="Trebuchet MS"/>
                <a:ea typeface="Trebuchet MS"/>
                <a:cs typeface="Trebuchet MS"/>
                <a:sym typeface="Trebuchet MS"/>
              </a:rPr>
              <a:t> It’s a feature that explores many data repositories in a single session. It uses a prioritised collection of classifiers to establish the schema for your data and then builds metadata tables in the Glue Data Catalog.</a:t>
            </a:r>
            <a:endParaRPr>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2e1ad30c490_0_193"/>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
        <p:nvSpPr>
          <p:cNvPr id="371" name="Google Shape;371;g2e1ad30c490_0_193"/>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6000"/>
              <a:buFont typeface="Arial"/>
              <a:buNone/>
            </a:pPr>
            <a:r>
              <a:rPr lang="en-US" sz="3000" b="1">
                <a:solidFill>
                  <a:schemeClr val="dk1"/>
                </a:solidFill>
                <a:latin typeface="Trebuchet MS"/>
                <a:ea typeface="Trebuchet MS"/>
                <a:cs typeface="Trebuchet MS"/>
                <a:sym typeface="Trebuchet MS"/>
              </a:rPr>
              <a:t>Glue Components (contd.)</a:t>
            </a:r>
            <a:endParaRPr sz="3000" b="1" i="0" u="none" strike="noStrike" cap="none">
              <a:solidFill>
                <a:schemeClr val="dk1"/>
              </a:solidFill>
              <a:latin typeface="Trebuchet MS"/>
              <a:ea typeface="Trebuchet MS"/>
              <a:cs typeface="Trebuchet MS"/>
              <a:sym typeface="Trebuchet MS"/>
            </a:endParaRPr>
          </a:p>
        </p:txBody>
      </p:sp>
      <p:sp>
        <p:nvSpPr>
          <p:cNvPr id="372" name="Google Shape;372;g2e1ad30c490_0_193"/>
          <p:cNvSpPr txBox="1"/>
          <p:nvPr/>
        </p:nvSpPr>
        <p:spPr>
          <a:xfrm>
            <a:off x="1003300" y="1605475"/>
            <a:ext cx="9924900" cy="2152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000"/>
              </a:spcBef>
              <a:spcAft>
                <a:spcPts val="0"/>
              </a:spcAft>
              <a:buClr>
                <a:schemeClr val="dk1"/>
              </a:buClr>
              <a:buSzPts val="1400"/>
              <a:buFont typeface="Trebuchet MS"/>
              <a:buChar char="●"/>
            </a:pPr>
            <a:r>
              <a:rPr lang="en-US" b="1">
                <a:solidFill>
                  <a:schemeClr val="dk1"/>
                </a:solidFill>
                <a:latin typeface="Trebuchet MS"/>
                <a:ea typeface="Trebuchet MS"/>
                <a:cs typeface="Trebuchet MS"/>
                <a:sym typeface="Trebuchet MS"/>
              </a:rPr>
              <a:t>Database</a:t>
            </a:r>
            <a:r>
              <a:rPr lang="en-US">
                <a:solidFill>
                  <a:schemeClr val="dk1"/>
                </a:solidFill>
                <a:latin typeface="Trebuchet MS"/>
                <a:ea typeface="Trebuchet MS"/>
                <a:cs typeface="Trebuchet MS"/>
                <a:sym typeface="Trebuchet MS"/>
              </a:rPr>
              <a:t>: A database is a structured collection of Data Catalog table definitions that are connected together.</a:t>
            </a:r>
            <a:endParaRPr>
              <a:solidFill>
                <a:schemeClr val="dk1"/>
              </a:solidFill>
              <a:latin typeface="Trebuchet MS"/>
              <a:ea typeface="Trebuchet MS"/>
              <a:cs typeface="Trebuchet MS"/>
              <a:sym typeface="Trebuchet MS"/>
            </a:endParaRPr>
          </a:p>
          <a:p>
            <a:pPr marL="457200" lvl="0" indent="-317500" algn="l" rtl="0">
              <a:lnSpc>
                <a:spcPct val="115000"/>
              </a:lnSpc>
              <a:spcBef>
                <a:spcPts val="1000"/>
              </a:spcBef>
              <a:spcAft>
                <a:spcPts val="0"/>
              </a:spcAft>
              <a:buClr>
                <a:schemeClr val="dk1"/>
              </a:buClr>
              <a:buSzPts val="1400"/>
              <a:buFont typeface="Trebuchet MS"/>
              <a:buChar char="●"/>
            </a:pPr>
            <a:r>
              <a:rPr lang="en-US" b="1">
                <a:solidFill>
                  <a:schemeClr val="dk1"/>
                </a:solidFill>
                <a:latin typeface="Trebuchet MS"/>
                <a:ea typeface="Trebuchet MS"/>
                <a:cs typeface="Trebuchet MS"/>
                <a:sym typeface="Trebuchet MS"/>
              </a:rPr>
              <a:t>Data Store</a:t>
            </a:r>
            <a:r>
              <a:rPr lang="en-US">
                <a:solidFill>
                  <a:schemeClr val="dk1"/>
                </a:solidFill>
                <a:latin typeface="Trebuchet MS"/>
                <a:ea typeface="Trebuchet MS"/>
                <a:cs typeface="Trebuchet MS"/>
                <a:sym typeface="Trebuchet MS"/>
              </a:rPr>
              <a:t>: Data storage refers to a location where you can store your data for an extended period of time. Two examples are relational databases and Amazon S3 buckets.</a:t>
            </a:r>
            <a:endParaRPr>
              <a:solidFill>
                <a:schemeClr val="dk1"/>
              </a:solidFill>
              <a:latin typeface="Trebuchet MS"/>
              <a:ea typeface="Trebuchet MS"/>
              <a:cs typeface="Trebuchet MS"/>
              <a:sym typeface="Trebuchet MS"/>
            </a:endParaRPr>
          </a:p>
          <a:p>
            <a:pPr marL="457200" lvl="0" indent="-317500" algn="l" rtl="0">
              <a:lnSpc>
                <a:spcPct val="115000"/>
              </a:lnSpc>
              <a:spcBef>
                <a:spcPts val="1000"/>
              </a:spcBef>
              <a:spcAft>
                <a:spcPts val="0"/>
              </a:spcAft>
              <a:buClr>
                <a:schemeClr val="dk1"/>
              </a:buClr>
              <a:buSzPts val="1400"/>
              <a:buFont typeface="Trebuchet MS"/>
              <a:buChar char="●"/>
            </a:pPr>
            <a:r>
              <a:rPr lang="en-US" b="1">
                <a:solidFill>
                  <a:schemeClr val="dk1"/>
                </a:solidFill>
                <a:latin typeface="Trebuchet MS"/>
                <a:ea typeface="Trebuchet MS"/>
                <a:cs typeface="Trebuchet MS"/>
                <a:sym typeface="Trebuchet MS"/>
              </a:rPr>
              <a:t>Data Source</a:t>
            </a:r>
            <a:r>
              <a:rPr lang="en-US">
                <a:solidFill>
                  <a:schemeClr val="dk1"/>
                </a:solidFill>
                <a:latin typeface="Trebuchet MS"/>
                <a:ea typeface="Trebuchet MS"/>
                <a:cs typeface="Trebuchet MS"/>
                <a:sym typeface="Trebuchet MS"/>
              </a:rPr>
              <a:t>: A data source is a set of data that is used as input to a transformation process.</a:t>
            </a:r>
            <a:endParaRPr>
              <a:solidFill>
                <a:schemeClr val="dk1"/>
              </a:solidFill>
              <a:latin typeface="Trebuchet MS"/>
              <a:ea typeface="Trebuchet MS"/>
              <a:cs typeface="Trebuchet MS"/>
              <a:sym typeface="Trebuchet MS"/>
            </a:endParaRPr>
          </a:p>
          <a:p>
            <a:pPr marL="457200" lvl="0" indent="-317500" algn="l" rtl="0">
              <a:lnSpc>
                <a:spcPct val="115000"/>
              </a:lnSpc>
              <a:spcBef>
                <a:spcPts val="1000"/>
              </a:spcBef>
              <a:spcAft>
                <a:spcPts val="0"/>
              </a:spcAft>
              <a:buClr>
                <a:schemeClr val="dk1"/>
              </a:buClr>
              <a:buSzPts val="1400"/>
              <a:buFont typeface="Trebuchet MS"/>
              <a:buChar char="●"/>
            </a:pPr>
            <a:r>
              <a:rPr lang="en-US" b="1">
                <a:solidFill>
                  <a:schemeClr val="dk1"/>
                </a:solidFill>
                <a:latin typeface="Trebuchet MS"/>
                <a:ea typeface="Trebuchet MS"/>
                <a:cs typeface="Trebuchet MS"/>
                <a:sym typeface="Trebuchet MS"/>
              </a:rPr>
              <a:t>Data Target</a:t>
            </a:r>
            <a:r>
              <a:rPr lang="en-US">
                <a:solidFill>
                  <a:schemeClr val="dk1"/>
                </a:solidFill>
                <a:latin typeface="Trebuchet MS"/>
                <a:ea typeface="Trebuchet MS"/>
                <a:cs typeface="Trebuchet MS"/>
                <a:sym typeface="Trebuchet MS"/>
              </a:rPr>
              <a:t>: A data target is a storage location where the modified data is written by the task.</a:t>
            </a:r>
            <a:endParaRPr>
              <a:solidFill>
                <a:schemeClr val="dk1"/>
              </a:solidFill>
              <a:latin typeface="Trebuchet MS"/>
              <a:ea typeface="Trebuchet MS"/>
              <a:cs typeface="Trebuchet MS"/>
              <a:sym typeface="Trebuchet MS"/>
            </a:endParaRPr>
          </a:p>
          <a:p>
            <a:pPr marL="457200" lvl="0" indent="-317500" algn="l" rtl="0">
              <a:lnSpc>
                <a:spcPct val="115000"/>
              </a:lnSpc>
              <a:spcBef>
                <a:spcPts val="1000"/>
              </a:spcBef>
              <a:spcAft>
                <a:spcPts val="1000"/>
              </a:spcAft>
              <a:buClr>
                <a:schemeClr val="dk1"/>
              </a:buClr>
              <a:buSzPts val="1400"/>
              <a:buFont typeface="Trebuchet MS"/>
              <a:buChar char="●"/>
            </a:pPr>
            <a:r>
              <a:rPr lang="en-US" b="1">
                <a:solidFill>
                  <a:schemeClr val="dk1"/>
                </a:solidFill>
                <a:latin typeface="Trebuchet MS"/>
                <a:ea typeface="Trebuchet MS"/>
                <a:cs typeface="Trebuchet MS"/>
                <a:sym typeface="Trebuchet MS"/>
              </a:rPr>
              <a:t>Transform</a:t>
            </a:r>
            <a:r>
              <a:rPr lang="en-US">
                <a:solidFill>
                  <a:schemeClr val="dk1"/>
                </a:solidFill>
                <a:latin typeface="Trebuchet MS"/>
                <a:ea typeface="Trebuchet MS"/>
                <a:cs typeface="Trebuchet MS"/>
                <a:sym typeface="Trebuchet MS"/>
              </a:rPr>
              <a:t>: Transform is the logic in the code that is used to change the format of your data.</a:t>
            </a:r>
            <a:endParaRPr b="1">
              <a:solidFill>
                <a:schemeClr val="dk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2e1ad30c490_0_199"/>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379" name="Google Shape;379;g2e1ad30c490_0_199"/>
          <p:cNvSpPr txBox="1"/>
          <p:nvPr/>
        </p:nvSpPr>
        <p:spPr>
          <a:xfrm>
            <a:off x="630000" y="1432825"/>
            <a:ext cx="55713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What is AWS Glue primarily used for?</a:t>
            </a:r>
            <a:endParaRPr sz="2000">
              <a:solidFill>
                <a:schemeClr val="dk1"/>
              </a:solidFill>
              <a:latin typeface="Trebuchet MS"/>
              <a:ea typeface="Trebuchet MS"/>
              <a:cs typeface="Trebuchet MS"/>
              <a:sym typeface="Trebuchet MS"/>
            </a:endParaRPr>
          </a:p>
        </p:txBody>
      </p:sp>
      <p:sp>
        <p:nvSpPr>
          <p:cNvPr id="380" name="Google Shape;380;g2e1ad30c490_0_199"/>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Data Storage</a:t>
            </a:r>
            <a:endParaRPr i="1">
              <a:latin typeface="Century Gothic"/>
              <a:ea typeface="Century Gothic"/>
              <a:cs typeface="Century Gothic"/>
              <a:sym typeface="Century Gothic"/>
            </a:endParaRPr>
          </a:p>
        </p:txBody>
      </p:sp>
      <p:sp>
        <p:nvSpPr>
          <p:cNvPr id="381" name="Google Shape;381;g2e1ad30c490_0_199"/>
          <p:cNvSpPr txBox="1"/>
          <p:nvPr/>
        </p:nvSpPr>
        <p:spPr>
          <a:xfrm>
            <a:off x="1163400" y="32268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Data Encryption</a:t>
            </a:r>
            <a:endParaRPr i="1">
              <a:latin typeface="Century Gothic"/>
              <a:ea typeface="Century Gothic"/>
              <a:cs typeface="Century Gothic"/>
              <a:sym typeface="Century Gothic"/>
            </a:endParaRPr>
          </a:p>
        </p:txBody>
      </p:sp>
      <p:sp>
        <p:nvSpPr>
          <p:cNvPr id="382" name="Google Shape;382;g2e1ad30c490_0_199"/>
          <p:cNvSpPr txBox="1"/>
          <p:nvPr/>
        </p:nvSpPr>
        <p:spPr>
          <a:xfrm>
            <a:off x="1163400" y="38364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Data Integration</a:t>
            </a:r>
            <a:endParaRPr i="1">
              <a:latin typeface="Century Gothic"/>
              <a:ea typeface="Century Gothic"/>
              <a:cs typeface="Century Gothic"/>
              <a:sym typeface="Century Gothic"/>
            </a:endParaRPr>
          </a:p>
        </p:txBody>
      </p:sp>
      <p:sp>
        <p:nvSpPr>
          <p:cNvPr id="383" name="Google Shape;383;g2e1ad30c490_0_199"/>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Data Visualization</a:t>
            </a:r>
            <a:endParaRPr i="1">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2e1ad30c490_0_271"/>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390" name="Google Shape;390;g2e1ad30c490_0_271"/>
          <p:cNvSpPr txBox="1"/>
          <p:nvPr/>
        </p:nvSpPr>
        <p:spPr>
          <a:xfrm>
            <a:off x="630000" y="1432825"/>
            <a:ext cx="55713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What is AWS Glue primarily used for?</a:t>
            </a:r>
            <a:endParaRPr sz="2000">
              <a:solidFill>
                <a:schemeClr val="dk1"/>
              </a:solidFill>
              <a:latin typeface="Trebuchet MS"/>
              <a:ea typeface="Trebuchet MS"/>
              <a:cs typeface="Trebuchet MS"/>
              <a:sym typeface="Trebuchet MS"/>
            </a:endParaRPr>
          </a:p>
        </p:txBody>
      </p:sp>
      <p:sp>
        <p:nvSpPr>
          <p:cNvPr id="391" name="Google Shape;391;g2e1ad30c490_0_271"/>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Data Storage</a:t>
            </a:r>
            <a:endParaRPr i="1">
              <a:latin typeface="Century Gothic"/>
              <a:ea typeface="Century Gothic"/>
              <a:cs typeface="Century Gothic"/>
              <a:sym typeface="Century Gothic"/>
            </a:endParaRPr>
          </a:p>
        </p:txBody>
      </p:sp>
      <p:sp>
        <p:nvSpPr>
          <p:cNvPr id="392" name="Google Shape;392;g2e1ad30c490_0_271"/>
          <p:cNvSpPr txBox="1"/>
          <p:nvPr/>
        </p:nvSpPr>
        <p:spPr>
          <a:xfrm>
            <a:off x="1163400" y="32268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Data Encryption</a:t>
            </a:r>
            <a:endParaRPr i="1">
              <a:latin typeface="Century Gothic"/>
              <a:ea typeface="Century Gothic"/>
              <a:cs typeface="Century Gothic"/>
              <a:sym typeface="Century Gothic"/>
            </a:endParaRPr>
          </a:p>
        </p:txBody>
      </p:sp>
      <p:sp>
        <p:nvSpPr>
          <p:cNvPr id="393" name="Google Shape;393;g2e1ad30c490_0_271"/>
          <p:cNvSpPr txBox="1"/>
          <p:nvPr/>
        </p:nvSpPr>
        <p:spPr>
          <a:xfrm>
            <a:off x="1163400" y="3836425"/>
            <a:ext cx="4180500" cy="400200"/>
          </a:xfrm>
          <a:prstGeom prst="rect">
            <a:avLst/>
          </a:prstGeom>
          <a:solidFill>
            <a:srgbClr val="434343"/>
          </a:solidFill>
          <a:ln w="9525"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solidFill>
                  <a:srgbClr val="FFFFFF"/>
                </a:solidFill>
                <a:latin typeface="Century Gothic"/>
                <a:ea typeface="Century Gothic"/>
                <a:cs typeface="Century Gothic"/>
                <a:sym typeface="Century Gothic"/>
              </a:rPr>
              <a:t>Data integration</a:t>
            </a:r>
            <a:endParaRPr i="1">
              <a:solidFill>
                <a:srgbClr val="FFFFFF"/>
              </a:solidFill>
              <a:latin typeface="Century Gothic"/>
              <a:ea typeface="Century Gothic"/>
              <a:cs typeface="Century Gothic"/>
              <a:sym typeface="Century Gothic"/>
            </a:endParaRPr>
          </a:p>
        </p:txBody>
      </p:sp>
      <p:sp>
        <p:nvSpPr>
          <p:cNvPr id="394" name="Google Shape;394;g2e1ad30c490_0_271"/>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data visualization</a:t>
            </a:r>
            <a:endParaRPr i="1">
              <a:latin typeface="Century Gothic"/>
              <a:ea typeface="Century Gothic"/>
              <a:cs typeface="Century Gothic"/>
              <a:sym typeface="Century Gothic"/>
            </a:endParaRPr>
          </a:p>
        </p:txBody>
      </p:sp>
      <p:pic>
        <p:nvPicPr>
          <p:cNvPr id="395" name="Google Shape;395;g2e1ad30c490_0_271"/>
          <p:cNvPicPr preferRelativeResize="0"/>
          <p:nvPr/>
        </p:nvPicPr>
        <p:blipFill>
          <a:blip r:embed="rId3">
            <a:alphaModFix/>
          </a:blip>
          <a:stretch>
            <a:fillRect/>
          </a:stretch>
        </p:blipFill>
        <p:spPr>
          <a:xfrm>
            <a:off x="630000" y="3876988"/>
            <a:ext cx="411479" cy="4114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2e1ad30c490_0_285"/>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02" name="Google Shape;402;g2e1ad30c490_0_285"/>
          <p:cNvSpPr txBox="1"/>
          <p:nvPr/>
        </p:nvSpPr>
        <p:spPr>
          <a:xfrm>
            <a:off x="630000" y="1432825"/>
            <a:ext cx="5571300" cy="1108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Which programming languages does AWS Glue support for writing ETL scripts?</a:t>
            </a:r>
            <a:endParaRPr sz="2000">
              <a:solidFill>
                <a:schemeClr val="dk1"/>
              </a:solidFill>
              <a:latin typeface="Trebuchet MS"/>
              <a:ea typeface="Trebuchet MS"/>
              <a:cs typeface="Trebuchet MS"/>
              <a:sym typeface="Trebuchet MS"/>
            </a:endParaRPr>
          </a:p>
        </p:txBody>
      </p:sp>
      <p:sp>
        <p:nvSpPr>
          <p:cNvPr id="403" name="Google Shape;403;g2e1ad30c490_0_285"/>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Python and Java</a:t>
            </a:r>
            <a:endParaRPr i="1">
              <a:latin typeface="Century Gothic"/>
              <a:ea typeface="Century Gothic"/>
              <a:cs typeface="Century Gothic"/>
              <a:sym typeface="Century Gothic"/>
            </a:endParaRPr>
          </a:p>
        </p:txBody>
      </p:sp>
      <p:sp>
        <p:nvSpPr>
          <p:cNvPr id="404" name="Google Shape;404;g2e1ad30c490_0_285"/>
          <p:cNvSpPr txBox="1"/>
          <p:nvPr/>
        </p:nvSpPr>
        <p:spPr>
          <a:xfrm>
            <a:off x="1163400" y="32268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JavaScript and Ruby</a:t>
            </a:r>
            <a:endParaRPr i="1">
              <a:latin typeface="Century Gothic"/>
              <a:ea typeface="Century Gothic"/>
              <a:cs typeface="Century Gothic"/>
              <a:sym typeface="Century Gothic"/>
            </a:endParaRPr>
          </a:p>
        </p:txBody>
      </p:sp>
      <p:sp>
        <p:nvSpPr>
          <p:cNvPr id="405" name="Google Shape;405;g2e1ad30c490_0_285"/>
          <p:cNvSpPr txBox="1"/>
          <p:nvPr/>
        </p:nvSpPr>
        <p:spPr>
          <a:xfrm>
            <a:off x="1163400" y="38364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Python and Scala</a:t>
            </a:r>
            <a:endParaRPr i="1">
              <a:latin typeface="Century Gothic"/>
              <a:ea typeface="Century Gothic"/>
              <a:cs typeface="Century Gothic"/>
              <a:sym typeface="Century Gothic"/>
            </a:endParaRPr>
          </a:p>
        </p:txBody>
      </p:sp>
      <p:sp>
        <p:nvSpPr>
          <p:cNvPr id="406" name="Google Shape;406;g2e1ad30c490_0_285"/>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R and Julia</a:t>
            </a:r>
            <a:endParaRPr i="1">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200" name="Google Shape;200;p2"/>
          <p:cNvSpPr txBox="1"/>
          <p:nvPr/>
        </p:nvSpPr>
        <p:spPr>
          <a:xfrm>
            <a:off x="3461075" y="1086975"/>
            <a:ext cx="5881200" cy="4547100"/>
          </a:xfrm>
          <a:prstGeom prst="rect">
            <a:avLst/>
          </a:prstGeom>
          <a:noFill/>
          <a:ln>
            <a:noFill/>
          </a:ln>
        </p:spPr>
        <p:txBody>
          <a:bodyPr spcFirstLastPara="1" wrap="square" lIns="91425" tIns="91425" rIns="91425" bIns="91425" anchor="ctr" anchorCtr="0">
            <a:noAutofit/>
          </a:bodyPr>
          <a:lstStyle/>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By the end of this lesson, you will be able to:</a:t>
            </a:r>
            <a:endParaRPr b="1">
              <a:latin typeface="Trebuchet MS"/>
              <a:ea typeface="Trebuchet MS"/>
              <a:cs typeface="Trebuchet MS"/>
              <a:sym typeface="Trebuchet MS"/>
            </a:endParaRPr>
          </a:p>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Introduction to Data Warehouse</a:t>
            </a:r>
            <a:endParaRPr b="1">
              <a:latin typeface="Trebuchet MS"/>
              <a:ea typeface="Trebuchet MS"/>
              <a:cs typeface="Trebuchet MS"/>
              <a:sym typeface="Trebuchet MS"/>
            </a:endParaRPr>
          </a:p>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Introduction to Data Lake</a:t>
            </a:r>
            <a:endParaRPr b="1">
              <a:latin typeface="Trebuchet MS"/>
              <a:ea typeface="Trebuchet MS"/>
              <a:cs typeface="Trebuchet MS"/>
              <a:sym typeface="Trebuchet MS"/>
            </a:endParaRPr>
          </a:p>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Data Warehouse Vs Data Lake</a:t>
            </a:r>
            <a:endParaRPr b="1">
              <a:latin typeface="Trebuchet MS"/>
              <a:ea typeface="Trebuchet MS"/>
              <a:cs typeface="Trebuchet MS"/>
              <a:sym typeface="Trebuchet MS"/>
            </a:endParaRPr>
          </a:p>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ETL vs TLT</a:t>
            </a:r>
            <a:endParaRPr b="1">
              <a:latin typeface="Trebuchet MS"/>
              <a:ea typeface="Trebuchet MS"/>
              <a:cs typeface="Trebuchet MS"/>
              <a:sym typeface="Trebuchet MS"/>
            </a:endParaRPr>
          </a:p>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Introduction to AWS Glue</a:t>
            </a:r>
            <a:endParaRPr b="1">
              <a:latin typeface="Trebuchet MS"/>
              <a:ea typeface="Trebuchet MS"/>
              <a:cs typeface="Trebuchet MS"/>
              <a:sym typeface="Trebuchet MS"/>
            </a:endParaRPr>
          </a:p>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Glue Features</a:t>
            </a:r>
            <a:endParaRPr b="1">
              <a:latin typeface="Trebuchet MS"/>
              <a:ea typeface="Trebuchet MS"/>
              <a:cs typeface="Trebuchet MS"/>
              <a:sym typeface="Trebuchet MS"/>
            </a:endParaRPr>
          </a:p>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Glue Architecture</a:t>
            </a:r>
            <a:endParaRPr b="1">
              <a:latin typeface="Trebuchet MS"/>
              <a:ea typeface="Trebuchet MS"/>
              <a:cs typeface="Trebuchet MS"/>
              <a:sym typeface="Trebuchet MS"/>
            </a:endParaRPr>
          </a:p>
          <a:p>
            <a:pPr marL="457200" lvl="0" indent="-317500" algn="l" rtl="0">
              <a:lnSpc>
                <a:spcPct val="200000"/>
              </a:lnSpc>
              <a:spcBef>
                <a:spcPts val="0"/>
              </a:spcBef>
              <a:spcAft>
                <a:spcPts val="0"/>
              </a:spcAft>
              <a:buSzPts val="1400"/>
              <a:buFont typeface="Trebuchet MS"/>
              <a:buChar char="●"/>
            </a:pPr>
            <a:r>
              <a:rPr lang="en-US" b="1">
                <a:latin typeface="Trebuchet MS"/>
                <a:ea typeface="Trebuchet MS"/>
                <a:cs typeface="Trebuchet MS"/>
                <a:sym typeface="Trebuchet MS"/>
              </a:rPr>
              <a:t>Glue Components</a:t>
            </a:r>
            <a:endParaRPr b="1">
              <a:latin typeface="Trebuchet MS"/>
              <a:ea typeface="Trebuchet MS"/>
              <a:cs typeface="Trebuchet MS"/>
              <a:sym typeface="Trebuchet MS"/>
            </a:endParaRPr>
          </a:p>
        </p:txBody>
      </p:sp>
      <p:pic>
        <p:nvPicPr>
          <p:cNvPr id="201" name="Google Shape;201;p2"/>
          <p:cNvPicPr preferRelativeResize="0"/>
          <p:nvPr/>
        </p:nvPicPr>
        <p:blipFill rotWithShape="1">
          <a:blip r:embed="rId3">
            <a:alphaModFix/>
          </a:blip>
          <a:srcRect l="34608" t="5329" r="33563"/>
          <a:stretch/>
        </p:blipFill>
        <p:spPr>
          <a:xfrm>
            <a:off x="732375" y="805800"/>
            <a:ext cx="1598451" cy="5261851"/>
          </a:xfrm>
          <a:prstGeom prst="rect">
            <a:avLst/>
          </a:prstGeom>
          <a:noFill/>
          <a:ln>
            <a:noFill/>
          </a:ln>
        </p:spPr>
      </p:pic>
      <p:cxnSp>
        <p:nvCxnSpPr>
          <p:cNvPr id="202" name="Google Shape;202;p2"/>
          <p:cNvCxnSpPr/>
          <p:nvPr/>
        </p:nvCxnSpPr>
        <p:spPr>
          <a:xfrm>
            <a:off x="3144175" y="911400"/>
            <a:ext cx="0" cy="5035200"/>
          </a:xfrm>
          <a:prstGeom prst="straightConnector1">
            <a:avLst/>
          </a:prstGeom>
          <a:noFill/>
          <a:ln w="9525" cap="flat" cmpd="sng">
            <a:solidFill>
              <a:srgbClr val="000000"/>
            </a:solidFill>
            <a:prstDash val="solid"/>
            <a:miter lim="800000"/>
            <a:headEnd type="none" w="sm" len="sm"/>
            <a:tailEnd type="none" w="sm" len="sm"/>
          </a:ln>
        </p:spPr>
      </p:cxnSp>
      <p:sp>
        <p:nvSpPr>
          <p:cNvPr id="203" name="Google Shape;203;p2"/>
          <p:cNvSpPr/>
          <p:nvPr/>
        </p:nvSpPr>
        <p:spPr>
          <a:xfrm rot="-5400000">
            <a:off x="955808" y="3151948"/>
            <a:ext cx="3496500" cy="554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0000"/>
                </a:solidFill>
                <a:latin typeface="Trebuchet MS"/>
                <a:ea typeface="Trebuchet MS"/>
                <a:cs typeface="Trebuchet MS"/>
                <a:sym typeface="Trebuchet MS"/>
              </a:rPr>
              <a:t>AGENDA</a:t>
            </a:r>
            <a:r>
              <a:rPr lang="en-US" sz="3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e1ad30c490_0_300"/>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13" name="Google Shape;413;g2e1ad30c490_0_300"/>
          <p:cNvSpPr txBox="1"/>
          <p:nvPr/>
        </p:nvSpPr>
        <p:spPr>
          <a:xfrm>
            <a:off x="630000" y="1432825"/>
            <a:ext cx="5571300" cy="1108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Which programming languages does AWS Glue support for writing ETL scripts?</a:t>
            </a:r>
            <a:endParaRPr sz="2000">
              <a:solidFill>
                <a:schemeClr val="dk1"/>
              </a:solidFill>
              <a:latin typeface="Trebuchet MS"/>
              <a:ea typeface="Trebuchet MS"/>
              <a:cs typeface="Trebuchet MS"/>
              <a:sym typeface="Trebuchet MS"/>
            </a:endParaRPr>
          </a:p>
        </p:txBody>
      </p:sp>
      <p:sp>
        <p:nvSpPr>
          <p:cNvPr id="414" name="Google Shape;414;g2e1ad30c490_0_300"/>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Python and Java</a:t>
            </a:r>
            <a:endParaRPr i="1">
              <a:latin typeface="Century Gothic"/>
              <a:ea typeface="Century Gothic"/>
              <a:cs typeface="Century Gothic"/>
              <a:sym typeface="Century Gothic"/>
            </a:endParaRPr>
          </a:p>
        </p:txBody>
      </p:sp>
      <p:sp>
        <p:nvSpPr>
          <p:cNvPr id="415" name="Google Shape;415;g2e1ad30c490_0_300"/>
          <p:cNvSpPr txBox="1"/>
          <p:nvPr/>
        </p:nvSpPr>
        <p:spPr>
          <a:xfrm>
            <a:off x="1163400" y="32268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JavaScript and Ruby</a:t>
            </a:r>
            <a:endParaRPr i="1">
              <a:latin typeface="Century Gothic"/>
              <a:ea typeface="Century Gothic"/>
              <a:cs typeface="Century Gothic"/>
              <a:sym typeface="Century Gothic"/>
            </a:endParaRPr>
          </a:p>
        </p:txBody>
      </p:sp>
      <p:sp>
        <p:nvSpPr>
          <p:cNvPr id="416" name="Google Shape;416;g2e1ad30c490_0_300"/>
          <p:cNvSpPr txBox="1"/>
          <p:nvPr/>
        </p:nvSpPr>
        <p:spPr>
          <a:xfrm>
            <a:off x="1163400" y="3836425"/>
            <a:ext cx="4180500" cy="400200"/>
          </a:xfrm>
          <a:prstGeom prst="rect">
            <a:avLst/>
          </a:prstGeom>
          <a:solidFill>
            <a:srgbClr val="434343"/>
          </a:solidFill>
          <a:ln w="9525"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solidFill>
                  <a:srgbClr val="FFFFFF"/>
                </a:solidFill>
                <a:latin typeface="Century Gothic"/>
                <a:ea typeface="Century Gothic"/>
                <a:cs typeface="Century Gothic"/>
                <a:sym typeface="Century Gothic"/>
              </a:rPr>
              <a:t>Python and Scala</a:t>
            </a:r>
            <a:endParaRPr i="1">
              <a:solidFill>
                <a:srgbClr val="FFFFFF"/>
              </a:solidFill>
              <a:latin typeface="Century Gothic"/>
              <a:ea typeface="Century Gothic"/>
              <a:cs typeface="Century Gothic"/>
              <a:sym typeface="Century Gothic"/>
            </a:endParaRPr>
          </a:p>
        </p:txBody>
      </p:sp>
      <p:sp>
        <p:nvSpPr>
          <p:cNvPr id="417" name="Google Shape;417;g2e1ad30c490_0_300"/>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R and Julia</a:t>
            </a:r>
            <a:endParaRPr i="1">
              <a:latin typeface="Century Gothic"/>
              <a:ea typeface="Century Gothic"/>
              <a:cs typeface="Century Gothic"/>
              <a:sym typeface="Century Gothic"/>
            </a:endParaRPr>
          </a:p>
        </p:txBody>
      </p:sp>
      <p:pic>
        <p:nvPicPr>
          <p:cNvPr id="418" name="Google Shape;418;g2e1ad30c490_0_300"/>
          <p:cNvPicPr preferRelativeResize="0"/>
          <p:nvPr/>
        </p:nvPicPr>
        <p:blipFill>
          <a:blip r:embed="rId3">
            <a:alphaModFix/>
          </a:blip>
          <a:stretch>
            <a:fillRect/>
          </a:stretch>
        </p:blipFill>
        <p:spPr>
          <a:xfrm>
            <a:off x="630000" y="3876988"/>
            <a:ext cx="411479" cy="4114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2e1ad30c490_0_312"/>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25" name="Google Shape;425;g2e1ad30c490_0_312"/>
          <p:cNvSpPr txBox="1"/>
          <p:nvPr/>
        </p:nvSpPr>
        <p:spPr>
          <a:xfrm>
            <a:off x="630000" y="1432825"/>
            <a:ext cx="55713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In AWS Glue, what is a "crawler" used for?</a:t>
            </a:r>
            <a:endParaRPr sz="2000">
              <a:solidFill>
                <a:schemeClr val="dk1"/>
              </a:solidFill>
              <a:latin typeface="Trebuchet MS"/>
              <a:ea typeface="Trebuchet MS"/>
              <a:cs typeface="Trebuchet MS"/>
              <a:sym typeface="Trebuchet MS"/>
            </a:endParaRPr>
          </a:p>
        </p:txBody>
      </p:sp>
      <p:sp>
        <p:nvSpPr>
          <p:cNvPr id="426" name="Google Shape;426;g2e1ad30c490_0_312"/>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Encrypting data in transit</a:t>
            </a:r>
            <a:endParaRPr i="1">
              <a:latin typeface="Century Gothic"/>
              <a:ea typeface="Century Gothic"/>
              <a:cs typeface="Century Gothic"/>
              <a:sym typeface="Century Gothic"/>
            </a:endParaRPr>
          </a:p>
        </p:txBody>
      </p:sp>
      <p:sp>
        <p:nvSpPr>
          <p:cNvPr id="427" name="Google Shape;427;g2e1ad30c490_0_312"/>
          <p:cNvSpPr txBox="1"/>
          <p:nvPr/>
        </p:nvSpPr>
        <p:spPr>
          <a:xfrm>
            <a:off x="1163400" y="32268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Discovering and cataloging data</a:t>
            </a:r>
            <a:endParaRPr i="1">
              <a:latin typeface="Century Gothic"/>
              <a:ea typeface="Century Gothic"/>
              <a:cs typeface="Century Gothic"/>
              <a:sym typeface="Century Gothic"/>
            </a:endParaRPr>
          </a:p>
        </p:txBody>
      </p:sp>
      <p:sp>
        <p:nvSpPr>
          <p:cNvPr id="428" name="Google Shape;428;g2e1ad30c490_0_312"/>
          <p:cNvSpPr txBox="1"/>
          <p:nvPr/>
        </p:nvSpPr>
        <p:spPr>
          <a:xfrm>
            <a:off x="1163400" y="38364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Visualizing data in dashboards</a:t>
            </a:r>
            <a:endParaRPr i="1">
              <a:latin typeface="Century Gothic"/>
              <a:ea typeface="Century Gothic"/>
              <a:cs typeface="Century Gothic"/>
              <a:sym typeface="Century Gothic"/>
            </a:endParaRPr>
          </a:p>
        </p:txBody>
      </p:sp>
      <p:sp>
        <p:nvSpPr>
          <p:cNvPr id="429" name="Google Shape;429;g2e1ad30c490_0_312"/>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Monitoring application performance</a:t>
            </a:r>
            <a:endParaRPr i="1">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2e1ad30c490_0_327"/>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36" name="Google Shape;436;g2e1ad30c490_0_327"/>
          <p:cNvSpPr txBox="1"/>
          <p:nvPr/>
        </p:nvSpPr>
        <p:spPr>
          <a:xfrm>
            <a:off x="630000" y="1432825"/>
            <a:ext cx="55713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US" sz="2000">
                <a:solidFill>
                  <a:schemeClr val="dk1"/>
                </a:solidFill>
                <a:latin typeface="Trebuchet MS"/>
                <a:ea typeface="Trebuchet MS"/>
                <a:cs typeface="Trebuchet MS"/>
                <a:sym typeface="Trebuchet MS"/>
              </a:rPr>
              <a:t>In AWS Glue, what is a "crawler" used for?</a:t>
            </a:r>
            <a:endParaRPr sz="2000">
              <a:solidFill>
                <a:schemeClr val="dk1"/>
              </a:solidFill>
              <a:latin typeface="Trebuchet MS"/>
              <a:ea typeface="Trebuchet MS"/>
              <a:cs typeface="Trebuchet MS"/>
              <a:sym typeface="Trebuchet MS"/>
            </a:endParaRPr>
          </a:p>
        </p:txBody>
      </p:sp>
      <p:sp>
        <p:nvSpPr>
          <p:cNvPr id="437" name="Google Shape;437;g2e1ad30c490_0_327"/>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Encrypting data in transit</a:t>
            </a:r>
            <a:endParaRPr i="1">
              <a:latin typeface="Century Gothic"/>
              <a:ea typeface="Century Gothic"/>
              <a:cs typeface="Century Gothic"/>
              <a:sym typeface="Century Gothic"/>
            </a:endParaRPr>
          </a:p>
        </p:txBody>
      </p:sp>
      <p:sp>
        <p:nvSpPr>
          <p:cNvPr id="438" name="Google Shape;438;g2e1ad30c490_0_327"/>
          <p:cNvSpPr txBox="1"/>
          <p:nvPr/>
        </p:nvSpPr>
        <p:spPr>
          <a:xfrm>
            <a:off x="1163400" y="3226825"/>
            <a:ext cx="4180500" cy="400200"/>
          </a:xfrm>
          <a:prstGeom prst="rect">
            <a:avLst/>
          </a:prstGeom>
          <a:solidFill>
            <a:srgbClr val="434343"/>
          </a:solidFill>
          <a:ln w="9525"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solidFill>
                  <a:srgbClr val="FFFFFF"/>
                </a:solidFill>
                <a:latin typeface="Century Gothic"/>
                <a:ea typeface="Century Gothic"/>
                <a:cs typeface="Century Gothic"/>
                <a:sym typeface="Century Gothic"/>
              </a:rPr>
              <a:t>Discovering and cataloging data</a:t>
            </a:r>
            <a:endParaRPr i="1">
              <a:solidFill>
                <a:srgbClr val="FFFFFF"/>
              </a:solidFill>
              <a:latin typeface="Century Gothic"/>
              <a:ea typeface="Century Gothic"/>
              <a:cs typeface="Century Gothic"/>
              <a:sym typeface="Century Gothic"/>
            </a:endParaRPr>
          </a:p>
        </p:txBody>
      </p:sp>
      <p:sp>
        <p:nvSpPr>
          <p:cNvPr id="439" name="Google Shape;439;g2e1ad30c490_0_327"/>
          <p:cNvSpPr txBox="1"/>
          <p:nvPr/>
        </p:nvSpPr>
        <p:spPr>
          <a:xfrm>
            <a:off x="1163400" y="38364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Visualizing data in dashboards</a:t>
            </a:r>
            <a:endParaRPr i="1">
              <a:latin typeface="Century Gothic"/>
              <a:ea typeface="Century Gothic"/>
              <a:cs typeface="Century Gothic"/>
              <a:sym typeface="Century Gothic"/>
            </a:endParaRPr>
          </a:p>
        </p:txBody>
      </p:sp>
      <p:sp>
        <p:nvSpPr>
          <p:cNvPr id="440" name="Google Shape;440;g2e1ad30c490_0_327"/>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Monitoring application performance</a:t>
            </a:r>
            <a:endParaRPr i="1">
              <a:latin typeface="Century Gothic"/>
              <a:ea typeface="Century Gothic"/>
              <a:cs typeface="Century Gothic"/>
              <a:sym typeface="Century Gothic"/>
            </a:endParaRPr>
          </a:p>
        </p:txBody>
      </p:sp>
      <p:pic>
        <p:nvPicPr>
          <p:cNvPr id="441" name="Google Shape;441;g2e1ad30c490_0_327"/>
          <p:cNvPicPr preferRelativeResize="0"/>
          <p:nvPr/>
        </p:nvPicPr>
        <p:blipFill>
          <a:blip r:embed="rId3">
            <a:alphaModFix/>
          </a:blip>
          <a:stretch>
            <a:fillRect/>
          </a:stretch>
        </p:blipFill>
        <p:spPr>
          <a:xfrm>
            <a:off x="630000" y="3251925"/>
            <a:ext cx="411479" cy="411479"/>
          </a:xfrm>
          <a:prstGeom prst="rect">
            <a:avLst/>
          </a:prstGeom>
          <a:noFill/>
          <a:ln w="9525" cap="flat" cmpd="sng">
            <a:solidFill>
              <a:srgbClr val="F3F3F3"/>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e1ad30c490_0_339"/>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48" name="Google Shape;448;g2e1ad30c490_0_339"/>
          <p:cNvSpPr txBox="1"/>
          <p:nvPr/>
        </p:nvSpPr>
        <p:spPr>
          <a:xfrm>
            <a:off x="630000" y="1432825"/>
            <a:ext cx="5571300" cy="846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000"/>
              </a:spcAft>
              <a:buNone/>
            </a:pPr>
            <a:r>
              <a:rPr lang="en-US" sz="2000">
                <a:solidFill>
                  <a:schemeClr val="dk1"/>
                </a:solidFill>
                <a:latin typeface="Trebuchet MS"/>
                <a:ea typeface="Trebuchet MS"/>
                <a:cs typeface="Trebuchet MS"/>
                <a:sym typeface="Trebuchet MS"/>
              </a:rPr>
              <a:t>What AWS Glue feature helps manage schema changes over time?</a:t>
            </a:r>
            <a:endParaRPr sz="2000">
              <a:solidFill>
                <a:schemeClr val="dk1"/>
              </a:solidFill>
              <a:latin typeface="Trebuchet MS"/>
              <a:ea typeface="Trebuchet MS"/>
              <a:cs typeface="Trebuchet MS"/>
              <a:sym typeface="Trebuchet MS"/>
            </a:endParaRPr>
          </a:p>
        </p:txBody>
      </p:sp>
      <p:sp>
        <p:nvSpPr>
          <p:cNvPr id="449" name="Google Shape;449;g2e1ad30c490_0_339"/>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Glue Jobs</a:t>
            </a:r>
            <a:endParaRPr i="1">
              <a:latin typeface="Century Gothic"/>
              <a:ea typeface="Century Gothic"/>
              <a:cs typeface="Century Gothic"/>
              <a:sym typeface="Century Gothic"/>
            </a:endParaRPr>
          </a:p>
        </p:txBody>
      </p:sp>
      <p:sp>
        <p:nvSpPr>
          <p:cNvPr id="450" name="Google Shape;450;g2e1ad30c490_0_339"/>
          <p:cNvSpPr txBox="1"/>
          <p:nvPr/>
        </p:nvSpPr>
        <p:spPr>
          <a:xfrm>
            <a:off x="1163400" y="32268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Glue Crawlers</a:t>
            </a:r>
            <a:endParaRPr i="1">
              <a:latin typeface="Century Gothic"/>
              <a:ea typeface="Century Gothic"/>
              <a:cs typeface="Century Gothic"/>
              <a:sym typeface="Century Gothic"/>
            </a:endParaRPr>
          </a:p>
        </p:txBody>
      </p:sp>
      <p:sp>
        <p:nvSpPr>
          <p:cNvPr id="451" name="Google Shape;451;g2e1ad30c490_0_339"/>
          <p:cNvSpPr txBox="1"/>
          <p:nvPr/>
        </p:nvSpPr>
        <p:spPr>
          <a:xfrm>
            <a:off x="1163400" y="38364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Glue Data Catalog</a:t>
            </a:r>
            <a:endParaRPr i="1">
              <a:latin typeface="Century Gothic"/>
              <a:ea typeface="Century Gothic"/>
              <a:cs typeface="Century Gothic"/>
              <a:sym typeface="Century Gothic"/>
            </a:endParaRPr>
          </a:p>
        </p:txBody>
      </p:sp>
      <p:sp>
        <p:nvSpPr>
          <p:cNvPr id="452" name="Google Shape;452;g2e1ad30c490_0_339"/>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Glue Triggers</a:t>
            </a:r>
            <a:endParaRPr i="1">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2e1ad30c490_0_354"/>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59" name="Google Shape;459;g2e1ad30c490_0_354"/>
          <p:cNvSpPr txBox="1"/>
          <p:nvPr/>
        </p:nvSpPr>
        <p:spPr>
          <a:xfrm>
            <a:off x="630000" y="1432825"/>
            <a:ext cx="5571300" cy="846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000"/>
              </a:spcAft>
              <a:buNone/>
            </a:pPr>
            <a:r>
              <a:rPr lang="en-US" sz="2000">
                <a:solidFill>
                  <a:schemeClr val="dk1"/>
                </a:solidFill>
                <a:latin typeface="Trebuchet MS"/>
                <a:ea typeface="Trebuchet MS"/>
                <a:cs typeface="Trebuchet MS"/>
                <a:sym typeface="Trebuchet MS"/>
              </a:rPr>
              <a:t>What AWS Glue feature helps manage schema changes over time?</a:t>
            </a:r>
            <a:endParaRPr sz="2000">
              <a:solidFill>
                <a:schemeClr val="dk1"/>
              </a:solidFill>
              <a:latin typeface="Trebuchet MS"/>
              <a:ea typeface="Trebuchet MS"/>
              <a:cs typeface="Trebuchet MS"/>
              <a:sym typeface="Trebuchet MS"/>
            </a:endParaRPr>
          </a:p>
        </p:txBody>
      </p:sp>
      <p:sp>
        <p:nvSpPr>
          <p:cNvPr id="460" name="Google Shape;460;g2e1ad30c490_0_354"/>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Glue Jobs</a:t>
            </a:r>
            <a:endParaRPr i="1">
              <a:latin typeface="Century Gothic"/>
              <a:ea typeface="Century Gothic"/>
              <a:cs typeface="Century Gothic"/>
              <a:sym typeface="Century Gothic"/>
            </a:endParaRPr>
          </a:p>
        </p:txBody>
      </p:sp>
      <p:sp>
        <p:nvSpPr>
          <p:cNvPr id="461" name="Google Shape;461;g2e1ad30c490_0_354"/>
          <p:cNvSpPr txBox="1"/>
          <p:nvPr/>
        </p:nvSpPr>
        <p:spPr>
          <a:xfrm>
            <a:off x="1163400" y="32268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Glue Crawlers</a:t>
            </a:r>
            <a:endParaRPr i="1">
              <a:latin typeface="Century Gothic"/>
              <a:ea typeface="Century Gothic"/>
              <a:cs typeface="Century Gothic"/>
              <a:sym typeface="Century Gothic"/>
            </a:endParaRPr>
          </a:p>
        </p:txBody>
      </p:sp>
      <p:sp>
        <p:nvSpPr>
          <p:cNvPr id="462" name="Google Shape;462;g2e1ad30c490_0_354"/>
          <p:cNvSpPr txBox="1"/>
          <p:nvPr/>
        </p:nvSpPr>
        <p:spPr>
          <a:xfrm>
            <a:off x="1163400" y="3836425"/>
            <a:ext cx="4180500" cy="400200"/>
          </a:xfrm>
          <a:prstGeom prst="rect">
            <a:avLst/>
          </a:prstGeom>
          <a:solidFill>
            <a:srgbClr val="434343"/>
          </a:solidFill>
          <a:ln w="9525"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solidFill>
                  <a:srgbClr val="FFFFFF"/>
                </a:solidFill>
                <a:latin typeface="Century Gothic"/>
                <a:ea typeface="Century Gothic"/>
                <a:cs typeface="Century Gothic"/>
                <a:sym typeface="Century Gothic"/>
              </a:rPr>
              <a:t>Glue Data Catalog</a:t>
            </a:r>
            <a:endParaRPr i="1">
              <a:solidFill>
                <a:srgbClr val="FFFFFF"/>
              </a:solidFill>
              <a:latin typeface="Century Gothic"/>
              <a:ea typeface="Century Gothic"/>
              <a:cs typeface="Century Gothic"/>
              <a:sym typeface="Century Gothic"/>
            </a:endParaRPr>
          </a:p>
        </p:txBody>
      </p:sp>
      <p:sp>
        <p:nvSpPr>
          <p:cNvPr id="463" name="Google Shape;463;g2e1ad30c490_0_354"/>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Glue Triggers</a:t>
            </a:r>
            <a:endParaRPr i="1">
              <a:latin typeface="Century Gothic"/>
              <a:ea typeface="Century Gothic"/>
              <a:cs typeface="Century Gothic"/>
              <a:sym typeface="Century Gothic"/>
            </a:endParaRPr>
          </a:p>
        </p:txBody>
      </p:sp>
      <p:pic>
        <p:nvPicPr>
          <p:cNvPr id="464" name="Google Shape;464;g2e1ad30c490_0_354"/>
          <p:cNvPicPr preferRelativeResize="0"/>
          <p:nvPr/>
        </p:nvPicPr>
        <p:blipFill>
          <a:blip r:embed="rId3">
            <a:alphaModFix/>
          </a:blip>
          <a:stretch>
            <a:fillRect/>
          </a:stretch>
        </p:blipFill>
        <p:spPr>
          <a:xfrm>
            <a:off x="630000" y="3876988"/>
            <a:ext cx="411479" cy="411479"/>
          </a:xfrm>
          <a:prstGeom prst="rect">
            <a:avLst/>
          </a:prstGeom>
          <a:noFill/>
          <a:ln w="9525" cap="flat" cmpd="sng">
            <a:solidFill>
              <a:srgbClr val="F3F3F3"/>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2e1ad30c490_0_366"/>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71" name="Google Shape;471;g2e1ad30c490_0_366"/>
          <p:cNvSpPr txBox="1"/>
          <p:nvPr/>
        </p:nvSpPr>
        <p:spPr>
          <a:xfrm>
            <a:off x="630000" y="1432825"/>
            <a:ext cx="5571300" cy="84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US" sz="2000">
                <a:solidFill>
                  <a:schemeClr val="dk1"/>
                </a:solidFill>
                <a:latin typeface="Trebuchet MS"/>
                <a:ea typeface="Trebuchet MS"/>
                <a:cs typeface="Trebuchet MS"/>
                <a:sym typeface="Trebuchet MS"/>
              </a:rPr>
              <a:t>Which AWS service is commonly used alongside AWS Glue to store raw data for ETL processes?</a:t>
            </a:r>
            <a:endParaRPr sz="2000">
              <a:solidFill>
                <a:schemeClr val="dk1"/>
              </a:solidFill>
              <a:latin typeface="Trebuchet MS"/>
              <a:ea typeface="Trebuchet MS"/>
              <a:cs typeface="Trebuchet MS"/>
              <a:sym typeface="Trebuchet MS"/>
            </a:endParaRPr>
          </a:p>
        </p:txBody>
      </p:sp>
      <p:sp>
        <p:nvSpPr>
          <p:cNvPr id="472" name="Google Shape;472;g2e1ad30c490_0_366"/>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Amazon RDS</a:t>
            </a:r>
            <a:endParaRPr i="1">
              <a:latin typeface="Century Gothic"/>
              <a:ea typeface="Century Gothic"/>
              <a:cs typeface="Century Gothic"/>
              <a:sym typeface="Century Gothic"/>
            </a:endParaRPr>
          </a:p>
        </p:txBody>
      </p:sp>
      <p:sp>
        <p:nvSpPr>
          <p:cNvPr id="473" name="Google Shape;473;g2e1ad30c490_0_366"/>
          <p:cNvSpPr txBox="1"/>
          <p:nvPr/>
        </p:nvSpPr>
        <p:spPr>
          <a:xfrm>
            <a:off x="1163400" y="32268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Amazon S3</a:t>
            </a:r>
            <a:endParaRPr i="1">
              <a:latin typeface="Century Gothic"/>
              <a:ea typeface="Century Gothic"/>
              <a:cs typeface="Century Gothic"/>
              <a:sym typeface="Century Gothic"/>
            </a:endParaRPr>
          </a:p>
        </p:txBody>
      </p:sp>
      <p:sp>
        <p:nvSpPr>
          <p:cNvPr id="474" name="Google Shape;474;g2e1ad30c490_0_366"/>
          <p:cNvSpPr txBox="1"/>
          <p:nvPr/>
        </p:nvSpPr>
        <p:spPr>
          <a:xfrm>
            <a:off x="1163400" y="38364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Amazon Redshift</a:t>
            </a:r>
            <a:endParaRPr i="1">
              <a:latin typeface="Century Gothic"/>
              <a:ea typeface="Century Gothic"/>
              <a:cs typeface="Century Gothic"/>
              <a:sym typeface="Century Gothic"/>
            </a:endParaRPr>
          </a:p>
        </p:txBody>
      </p:sp>
      <p:sp>
        <p:nvSpPr>
          <p:cNvPr id="475" name="Google Shape;475;g2e1ad30c490_0_366"/>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Amazon DynamoDB</a:t>
            </a:r>
            <a:endParaRPr i="1">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g2e1ad30c490_0_381"/>
          <p:cNvSpPr txBox="1">
            <a:spLocks noGrp="1"/>
          </p:cNvSpPr>
          <p:nvPr>
            <p:ph type="title" idx="4294967295"/>
          </p:nvPr>
        </p:nvSpPr>
        <p:spPr>
          <a:xfrm>
            <a:off x="630000" y="622800"/>
            <a:ext cx="10933500" cy="6096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2400"/>
              <a:buNone/>
            </a:pPr>
            <a:r>
              <a:rPr lang="en-US">
                <a:solidFill>
                  <a:srgbClr val="000000"/>
                </a:solidFill>
              </a:rPr>
              <a:t>QUIZ Time!!</a:t>
            </a:r>
            <a:endParaRPr>
              <a:solidFill>
                <a:srgbClr val="000000"/>
              </a:solidFill>
            </a:endParaRPr>
          </a:p>
        </p:txBody>
      </p:sp>
      <p:sp>
        <p:nvSpPr>
          <p:cNvPr id="482" name="Google Shape;482;g2e1ad30c490_0_381"/>
          <p:cNvSpPr txBox="1"/>
          <p:nvPr/>
        </p:nvSpPr>
        <p:spPr>
          <a:xfrm>
            <a:off x="630000" y="1432825"/>
            <a:ext cx="5571300" cy="846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000"/>
              </a:spcAft>
              <a:buNone/>
            </a:pPr>
            <a:r>
              <a:rPr lang="en-US" sz="2000">
                <a:solidFill>
                  <a:schemeClr val="dk1"/>
                </a:solidFill>
                <a:latin typeface="Trebuchet MS"/>
                <a:ea typeface="Trebuchet MS"/>
                <a:cs typeface="Trebuchet MS"/>
                <a:sym typeface="Trebuchet MS"/>
              </a:rPr>
              <a:t>Which AWS service is commonly used alongside AWS Glue to store raw data for ETL processes?</a:t>
            </a:r>
            <a:endParaRPr sz="2000">
              <a:solidFill>
                <a:schemeClr val="dk1"/>
              </a:solidFill>
              <a:latin typeface="Trebuchet MS"/>
              <a:ea typeface="Trebuchet MS"/>
              <a:cs typeface="Trebuchet MS"/>
              <a:sym typeface="Trebuchet MS"/>
            </a:endParaRPr>
          </a:p>
        </p:txBody>
      </p:sp>
      <p:sp>
        <p:nvSpPr>
          <p:cNvPr id="483" name="Google Shape;483;g2e1ad30c490_0_381"/>
          <p:cNvSpPr txBox="1"/>
          <p:nvPr/>
        </p:nvSpPr>
        <p:spPr>
          <a:xfrm>
            <a:off x="1163400" y="26172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Amazon RDS</a:t>
            </a:r>
            <a:endParaRPr i="1">
              <a:latin typeface="Century Gothic"/>
              <a:ea typeface="Century Gothic"/>
              <a:cs typeface="Century Gothic"/>
              <a:sym typeface="Century Gothic"/>
            </a:endParaRPr>
          </a:p>
        </p:txBody>
      </p:sp>
      <p:sp>
        <p:nvSpPr>
          <p:cNvPr id="484" name="Google Shape;484;g2e1ad30c490_0_381"/>
          <p:cNvSpPr txBox="1"/>
          <p:nvPr/>
        </p:nvSpPr>
        <p:spPr>
          <a:xfrm>
            <a:off x="1163400" y="3226825"/>
            <a:ext cx="4180500" cy="400200"/>
          </a:xfrm>
          <a:prstGeom prst="rect">
            <a:avLst/>
          </a:prstGeom>
          <a:solidFill>
            <a:srgbClr val="434343"/>
          </a:solidFill>
          <a:ln w="9525" cap="flat" cmpd="sng">
            <a:solidFill>
              <a:srgbClr val="43434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solidFill>
                  <a:srgbClr val="FFFFFF"/>
                </a:solidFill>
                <a:latin typeface="Century Gothic"/>
                <a:ea typeface="Century Gothic"/>
                <a:cs typeface="Century Gothic"/>
                <a:sym typeface="Century Gothic"/>
              </a:rPr>
              <a:t>Amazon S3</a:t>
            </a:r>
            <a:endParaRPr i="1">
              <a:solidFill>
                <a:srgbClr val="FFFFFF"/>
              </a:solidFill>
              <a:latin typeface="Century Gothic"/>
              <a:ea typeface="Century Gothic"/>
              <a:cs typeface="Century Gothic"/>
              <a:sym typeface="Century Gothic"/>
            </a:endParaRPr>
          </a:p>
        </p:txBody>
      </p:sp>
      <p:sp>
        <p:nvSpPr>
          <p:cNvPr id="485" name="Google Shape;485;g2e1ad30c490_0_381"/>
          <p:cNvSpPr txBox="1"/>
          <p:nvPr/>
        </p:nvSpPr>
        <p:spPr>
          <a:xfrm>
            <a:off x="1163400" y="38364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Amazon Redshift</a:t>
            </a:r>
            <a:endParaRPr i="1">
              <a:latin typeface="Century Gothic"/>
              <a:ea typeface="Century Gothic"/>
              <a:cs typeface="Century Gothic"/>
              <a:sym typeface="Century Gothic"/>
            </a:endParaRPr>
          </a:p>
        </p:txBody>
      </p:sp>
      <p:sp>
        <p:nvSpPr>
          <p:cNvPr id="486" name="Google Shape;486;g2e1ad30c490_0_381"/>
          <p:cNvSpPr txBox="1"/>
          <p:nvPr/>
        </p:nvSpPr>
        <p:spPr>
          <a:xfrm>
            <a:off x="1163400" y="4446025"/>
            <a:ext cx="4180500" cy="4002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200000"/>
              </a:lnSpc>
              <a:spcBef>
                <a:spcPts val="0"/>
              </a:spcBef>
              <a:spcAft>
                <a:spcPts val="1000"/>
              </a:spcAft>
              <a:buNone/>
            </a:pPr>
            <a:r>
              <a:rPr lang="en-US" i="1">
                <a:latin typeface="Century Gothic"/>
                <a:ea typeface="Century Gothic"/>
                <a:cs typeface="Century Gothic"/>
                <a:sym typeface="Century Gothic"/>
              </a:rPr>
              <a:t>Amazon DynamoDB</a:t>
            </a:r>
            <a:endParaRPr i="1">
              <a:latin typeface="Century Gothic"/>
              <a:ea typeface="Century Gothic"/>
              <a:cs typeface="Century Gothic"/>
              <a:sym typeface="Century Gothic"/>
            </a:endParaRPr>
          </a:p>
        </p:txBody>
      </p:sp>
      <p:pic>
        <p:nvPicPr>
          <p:cNvPr id="487" name="Google Shape;487;g2e1ad30c490_0_381"/>
          <p:cNvPicPr preferRelativeResize="0"/>
          <p:nvPr/>
        </p:nvPicPr>
        <p:blipFill>
          <a:blip r:embed="rId3">
            <a:alphaModFix/>
          </a:blip>
          <a:stretch>
            <a:fillRect/>
          </a:stretch>
        </p:blipFill>
        <p:spPr>
          <a:xfrm>
            <a:off x="630000" y="3251925"/>
            <a:ext cx="411479" cy="41147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0"/>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
        <p:nvSpPr>
          <p:cNvPr id="493" name="Google Shape;493;p10"/>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00"/>
              <a:buFont typeface="Arial"/>
              <a:buNone/>
            </a:pPr>
            <a:r>
              <a:rPr lang="en-US" sz="3000" b="1">
                <a:solidFill>
                  <a:schemeClr val="dk1"/>
                </a:solidFill>
                <a:latin typeface="Trebuchet MS"/>
                <a:ea typeface="Trebuchet MS"/>
                <a:cs typeface="Trebuchet MS"/>
                <a:sym typeface="Trebuchet MS"/>
              </a:rPr>
              <a:t>Key takeaways</a:t>
            </a:r>
            <a:endParaRPr sz="3000" b="1" i="0" u="none" strike="noStrike" cap="none">
              <a:solidFill>
                <a:schemeClr val="dk1"/>
              </a:solidFill>
              <a:latin typeface="Trebuchet MS"/>
              <a:ea typeface="Trebuchet MS"/>
              <a:cs typeface="Trebuchet MS"/>
              <a:sym typeface="Trebuchet MS"/>
            </a:endParaRPr>
          </a:p>
        </p:txBody>
      </p:sp>
      <p:sp>
        <p:nvSpPr>
          <p:cNvPr id="494" name="Google Shape;494;p10"/>
          <p:cNvSpPr/>
          <p:nvPr/>
        </p:nvSpPr>
        <p:spPr>
          <a:xfrm>
            <a:off x="3206188" y="2954925"/>
            <a:ext cx="1077300" cy="926400"/>
          </a:xfrm>
          <a:prstGeom prst="hexagon">
            <a:avLst>
              <a:gd name="adj" fmla="val 25000"/>
              <a:gd name="vf" fmla="val 115470"/>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95" name="Google Shape;495;p10"/>
          <p:cNvSpPr/>
          <p:nvPr/>
        </p:nvSpPr>
        <p:spPr>
          <a:xfrm>
            <a:off x="4141813" y="3479825"/>
            <a:ext cx="1077300" cy="926400"/>
          </a:xfrm>
          <a:prstGeom prst="hexagon">
            <a:avLst>
              <a:gd name="adj" fmla="val 25000"/>
              <a:gd name="vf" fmla="val 115470"/>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96" name="Google Shape;496;p10"/>
          <p:cNvSpPr/>
          <p:nvPr/>
        </p:nvSpPr>
        <p:spPr>
          <a:xfrm>
            <a:off x="5077438" y="2954925"/>
            <a:ext cx="1077300" cy="926400"/>
          </a:xfrm>
          <a:prstGeom prst="hexagon">
            <a:avLst>
              <a:gd name="adj" fmla="val 25000"/>
              <a:gd name="vf" fmla="val 115470"/>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97" name="Google Shape;497;p10"/>
          <p:cNvSpPr/>
          <p:nvPr/>
        </p:nvSpPr>
        <p:spPr>
          <a:xfrm>
            <a:off x="6003513" y="3479825"/>
            <a:ext cx="1077300" cy="926400"/>
          </a:xfrm>
          <a:prstGeom prst="hexagon">
            <a:avLst>
              <a:gd name="adj" fmla="val 25000"/>
              <a:gd name="vf" fmla="val 115470"/>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98" name="Google Shape;498;p10"/>
          <p:cNvSpPr/>
          <p:nvPr/>
        </p:nvSpPr>
        <p:spPr>
          <a:xfrm>
            <a:off x="6948688" y="2954925"/>
            <a:ext cx="1077300" cy="926400"/>
          </a:xfrm>
          <a:prstGeom prst="hexagon">
            <a:avLst>
              <a:gd name="adj" fmla="val 25000"/>
              <a:gd name="vf" fmla="val 115470"/>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99" name="Google Shape;499;p10"/>
          <p:cNvSpPr/>
          <p:nvPr/>
        </p:nvSpPr>
        <p:spPr>
          <a:xfrm>
            <a:off x="3315100" y="3043425"/>
            <a:ext cx="859500" cy="749400"/>
          </a:xfrm>
          <a:prstGeom prst="hexagon">
            <a:avLst>
              <a:gd name="adj" fmla="val 25000"/>
              <a:gd name="vf" fmla="val 115470"/>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1</a:t>
            </a:r>
            <a:endParaRPr b="1">
              <a:solidFill>
                <a:srgbClr val="980000"/>
              </a:solidFill>
              <a:latin typeface="Trebuchet MS"/>
              <a:ea typeface="Trebuchet MS"/>
              <a:cs typeface="Trebuchet MS"/>
              <a:sym typeface="Trebuchet MS"/>
            </a:endParaRPr>
          </a:p>
        </p:txBody>
      </p:sp>
      <p:sp>
        <p:nvSpPr>
          <p:cNvPr id="500" name="Google Shape;500;p10"/>
          <p:cNvSpPr/>
          <p:nvPr/>
        </p:nvSpPr>
        <p:spPr>
          <a:xfrm>
            <a:off x="4250725" y="3568325"/>
            <a:ext cx="859500" cy="749400"/>
          </a:xfrm>
          <a:prstGeom prst="hexagon">
            <a:avLst>
              <a:gd name="adj" fmla="val 25000"/>
              <a:gd name="vf" fmla="val 115470"/>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2</a:t>
            </a:r>
            <a:endParaRPr b="1">
              <a:solidFill>
                <a:srgbClr val="980000"/>
              </a:solidFill>
              <a:latin typeface="Trebuchet MS"/>
              <a:ea typeface="Trebuchet MS"/>
              <a:cs typeface="Trebuchet MS"/>
              <a:sym typeface="Trebuchet MS"/>
            </a:endParaRPr>
          </a:p>
        </p:txBody>
      </p:sp>
      <p:sp>
        <p:nvSpPr>
          <p:cNvPr id="501" name="Google Shape;501;p10"/>
          <p:cNvSpPr/>
          <p:nvPr/>
        </p:nvSpPr>
        <p:spPr>
          <a:xfrm>
            <a:off x="6112425" y="3568325"/>
            <a:ext cx="859500" cy="749400"/>
          </a:xfrm>
          <a:prstGeom prst="hexagon">
            <a:avLst>
              <a:gd name="adj" fmla="val 25000"/>
              <a:gd name="vf" fmla="val 115470"/>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4</a:t>
            </a:r>
            <a:endParaRPr b="1">
              <a:solidFill>
                <a:srgbClr val="980000"/>
              </a:solidFill>
              <a:latin typeface="Trebuchet MS"/>
              <a:ea typeface="Trebuchet MS"/>
              <a:cs typeface="Trebuchet MS"/>
              <a:sym typeface="Trebuchet MS"/>
            </a:endParaRPr>
          </a:p>
        </p:txBody>
      </p:sp>
      <p:sp>
        <p:nvSpPr>
          <p:cNvPr id="502" name="Google Shape;502;p10"/>
          <p:cNvSpPr/>
          <p:nvPr/>
        </p:nvSpPr>
        <p:spPr>
          <a:xfrm>
            <a:off x="5186350" y="3043425"/>
            <a:ext cx="859500" cy="749400"/>
          </a:xfrm>
          <a:prstGeom prst="hexagon">
            <a:avLst>
              <a:gd name="adj" fmla="val 25000"/>
              <a:gd name="vf" fmla="val 115470"/>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3</a:t>
            </a:r>
            <a:endParaRPr b="1">
              <a:solidFill>
                <a:srgbClr val="980000"/>
              </a:solidFill>
              <a:latin typeface="Trebuchet MS"/>
              <a:ea typeface="Trebuchet MS"/>
              <a:cs typeface="Trebuchet MS"/>
              <a:sym typeface="Trebuchet MS"/>
            </a:endParaRPr>
          </a:p>
        </p:txBody>
      </p:sp>
      <p:sp>
        <p:nvSpPr>
          <p:cNvPr id="503" name="Google Shape;503;p10"/>
          <p:cNvSpPr/>
          <p:nvPr/>
        </p:nvSpPr>
        <p:spPr>
          <a:xfrm>
            <a:off x="7038500" y="3043425"/>
            <a:ext cx="859500" cy="749400"/>
          </a:xfrm>
          <a:prstGeom prst="hexagon">
            <a:avLst>
              <a:gd name="adj" fmla="val 25000"/>
              <a:gd name="vf" fmla="val 115470"/>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5</a:t>
            </a:r>
            <a:endParaRPr b="1">
              <a:solidFill>
                <a:srgbClr val="980000"/>
              </a:solidFill>
              <a:latin typeface="Trebuchet MS"/>
              <a:ea typeface="Trebuchet MS"/>
              <a:cs typeface="Trebuchet MS"/>
              <a:sym typeface="Trebuchet MS"/>
            </a:endParaRPr>
          </a:p>
        </p:txBody>
      </p:sp>
      <p:sp>
        <p:nvSpPr>
          <p:cNvPr id="504" name="Google Shape;504;p10"/>
          <p:cNvSpPr/>
          <p:nvPr/>
        </p:nvSpPr>
        <p:spPr>
          <a:xfrm>
            <a:off x="3625450" y="4741875"/>
            <a:ext cx="238800" cy="248400"/>
          </a:xfrm>
          <a:prstGeom prst="ellipse">
            <a:avLst/>
          </a:prstGeom>
          <a:solidFill>
            <a:srgbClr val="980000"/>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980000"/>
              </a:solidFill>
              <a:latin typeface="Trebuchet MS"/>
              <a:ea typeface="Trebuchet MS"/>
              <a:cs typeface="Trebuchet MS"/>
              <a:sym typeface="Trebuchet MS"/>
            </a:endParaRPr>
          </a:p>
          <a:p>
            <a:pPr marL="0" lvl="0" indent="0" algn="ctr" rtl="0">
              <a:spcBef>
                <a:spcPts val="0"/>
              </a:spcBef>
              <a:spcAft>
                <a:spcPts val="0"/>
              </a:spcAft>
              <a:buNone/>
            </a:pPr>
            <a:endParaRPr>
              <a:latin typeface="Calibri"/>
              <a:ea typeface="Calibri"/>
              <a:cs typeface="Calibri"/>
              <a:sym typeface="Calibri"/>
            </a:endParaRPr>
          </a:p>
        </p:txBody>
      </p:sp>
      <p:sp>
        <p:nvSpPr>
          <p:cNvPr id="505" name="Google Shape;505;p10"/>
          <p:cNvSpPr/>
          <p:nvPr/>
        </p:nvSpPr>
        <p:spPr>
          <a:xfrm>
            <a:off x="5496700" y="4741875"/>
            <a:ext cx="238800" cy="248400"/>
          </a:xfrm>
          <a:prstGeom prst="ellipse">
            <a:avLst/>
          </a:prstGeom>
          <a:solidFill>
            <a:srgbClr val="980000"/>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980000"/>
              </a:solidFill>
              <a:latin typeface="Trebuchet MS"/>
              <a:ea typeface="Trebuchet MS"/>
              <a:cs typeface="Trebuchet MS"/>
              <a:sym typeface="Trebuchet MS"/>
            </a:endParaRPr>
          </a:p>
          <a:p>
            <a:pPr marL="0" lvl="0" indent="0" algn="ctr" rtl="0">
              <a:spcBef>
                <a:spcPts val="0"/>
              </a:spcBef>
              <a:spcAft>
                <a:spcPts val="0"/>
              </a:spcAft>
              <a:buNone/>
            </a:pPr>
            <a:endParaRPr>
              <a:latin typeface="Calibri"/>
              <a:ea typeface="Calibri"/>
              <a:cs typeface="Calibri"/>
              <a:sym typeface="Calibri"/>
            </a:endParaRPr>
          </a:p>
        </p:txBody>
      </p:sp>
      <p:sp>
        <p:nvSpPr>
          <p:cNvPr id="506" name="Google Shape;506;p10"/>
          <p:cNvSpPr/>
          <p:nvPr/>
        </p:nvSpPr>
        <p:spPr>
          <a:xfrm>
            <a:off x="7367950" y="4741875"/>
            <a:ext cx="238800" cy="248400"/>
          </a:xfrm>
          <a:prstGeom prst="ellipse">
            <a:avLst/>
          </a:prstGeom>
          <a:solidFill>
            <a:srgbClr val="980000"/>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980000"/>
              </a:solidFill>
              <a:latin typeface="Trebuchet MS"/>
              <a:ea typeface="Trebuchet MS"/>
              <a:cs typeface="Trebuchet MS"/>
              <a:sym typeface="Trebuchet MS"/>
            </a:endParaRPr>
          </a:p>
          <a:p>
            <a:pPr marL="0" lvl="0" indent="0" algn="ctr" rtl="0">
              <a:spcBef>
                <a:spcPts val="0"/>
              </a:spcBef>
              <a:spcAft>
                <a:spcPts val="0"/>
              </a:spcAft>
              <a:buNone/>
            </a:pPr>
            <a:endParaRPr>
              <a:latin typeface="Calibri"/>
              <a:ea typeface="Calibri"/>
              <a:cs typeface="Calibri"/>
              <a:sym typeface="Calibri"/>
            </a:endParaRPr>
          </a:p>
        </p:txBody>
      </p:sp>
      <p:sp>
        <p:nvSpPr>
          <p:cNvPr id="507" name="Google Shape;507;p10"/>
          <p:cNvSpPr/>
          <p:nvPr/>
        </p:nvSpPr>
        <p:spPr>
          <a:xfrm>
            <a:off x="4561075" y="2324925"/>
            <a:ext cx="238800" cy="248400"/>
          </a:xfrm>
          <a:prstGeom prst="ellipse">
            <a:avLst/>
          </a:prstGeom>
          <a:solidFill>
            <a:srgbClr val="980000"/>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980000"/>
              </a:solidFill>
              <a:latin typeface="Trebuchet MS"/>
              <a:ea typeface="Trebuchet MS"/>
              <a:cs typeface="Trebuchet MS"/>
              <a:sym typeface="Trebuchet MS"/>
            </a:endParaRPr>
          </a:p>
          <a:p>
            <a:pPr marL="0" lvl="0" indent="0" algn="ctr" rtl="0">
              <a:spcBef>
                <a:spcPts val="0"/>
              </a:spcBef>
              <a:spcAft>
                <a:spcPts val="0"/>
              </a:spcAft>
              <a:buNone/>
            </a:pPr>
            <a:endParaRPr>
              <a:latin typeface="Calibri"/>
              <a:ea typeface="Calibri"/>
              <a:cs typeface="Calibri"/>
              <a:sym typeface="Calibri"/>
            </a:endParaRPr>
          </a:p>
        </p:txBody>
      </p:sp>
      <p:sp>
        <p:nvSpPr>
          <p:cNvPr id="508" name="Google Shape;508;p10"/>
          <p:cNvSpPr/>
          <p:nvPr/>
        </p:nvSpPr>
        <p:spPr>
          <a:xfrm>
            <a:off x="6422775" y="2324925"/>
            <a:ext cx="238800" cy="248400"/>
          </a:xfrm>
          <a:prstGeom prst="ellipse">
            <a:avLst/>
          </a:prstGeom>
          <a:solidFill>
            <a:srgbClr val="980000"/>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980000"/>
              </a:solidFill>
              <a:latin typeface="Trebuchet MS"/>
              <a:ea typeface="Trebuchet MS"/>
              <a:cs typeface="Trebuchet MS"/>
              <a:sym typeface="Trebuchet MS"/>
            </a:endParaRPr>
          </a:p>
          <a:p>
            <a:pPr marL="0" lvl="0" indent="0" algn="ctr" rtl="0">
              <a:spcBef>
                <a:spcPts val="0"/>
              </a:spcBef>
              <a:spcAft>
                <a:spcPts val="0"/>
              </a:spcAft>
              <a:buNone/>
            </a:pPr>
            <a:endParaRPr>
              <a:latin typeface="Calibri"/>
              <a:ea typeface="Calibri"/>
              <a:cs typeface="Calibri"/>
              <a:sym typeface="Calibri"/>
            </a:endParaRPr>
          </a:p>
        </p:txBody>
      </p:sp>
      <p:cxnSp>
        <p:nvCxnSpPr>
          <p:cNvPr id="509" name="Google Shape;509;p10"/>
          <p:cNvCxnSpPr>
            <a:endCxn id="504" idx="0"/>
          </p:cNvCxnSpPr>
          <p:nvPr/>
        </p:nvCxnSpPr>
        <p:spPr>
          <a:xfrm flipH="1">
            <a:off x="3744850" y="3893475"/>
            <a:ext cx="900" cy="848400"/>
          </a:xfrm>
          <a:prstGeom prst="straightConnector1">
            <a:avLst/>
          </a:prstGeom>
          <a:noFill/>
          <a:ln w="9525" cap="flat" cmpd="sng">
            <a:solidFill>
              <a:srgbClr val="000000"/>
            </a:solidFill>
            <a:prstDash val="dash"/>
            <a:round/>
            <a:headEnd type="none" w="med" len="med"/>
            <a:tailEnd type="none" w="med" len="med"/>
          </a:ln>
        </p:spPr>
      </p:cxnSp>
      <p:cxnSp>
        <p:nvCxnSpPr>
          <p:cNvPr id="510" name="Google Shape;510;p10"/>
          <p:cNvCxnSpPr/>
          <p:nvPr/>
        </p:nvCxnSpPr>
        <p:spPr>
          <a:xfrm flipH="1">
            <a:off x="5610875" y="3887400"/>
            <a:ext cx="900" cy="848400"/>
          </a:xfrm>
          <a:prstGeom prst="straightConnector1">
            <a:avLst/>
          </a:prstGeom>
          <a:noFill/>
          <a:ln w="9525" cap="flat" cmpd="sng">
            <a:solidFill>
              <a:srgbClr val="000000"/>
            </a:solidFill>
            <a:prstDash val="dash"/>
            <a:round/>
            <a:headEnd type="none" w="med" len="med"/>
            <a:tailEnd type="none" w="med" len="med"/>
          </a:ln>
        </p:spPr>
      </p:cxnSp>
      <p:cxnSp>
        <p:nvCxnSpPr>
          <p:cNvPr id="511" name="Google Shape;511;p10"/>
          <p:cNvCxnSpPr/>
          <p:nvPr/>
        </p:nvCxnSpPr>
        <p:spPr>
          <a:xfrm flipH="1">
            <a:off x="7472575" y="3893625"/>
            <a:ext cx="900" cy="848400"/>
          </a:xfrm>
          <a:prstGeom prst="straightConnector1">
            <a:avLst/>
          </a:prstGeom>
          <a:noFill/>
          <a:ln w="9525" cap="flat" cmpd="sng">
            <a:solidFill>
              <a:srgbClr val="000000"/>
            </a:solidFill>
            <a:prstDash val="dash"/>
            <a:round/>
            <a:headEnd type="none" w="med" len="med"/>
            <a:tailEnd type="none" w="med" len="med"/>
          </a:ln>
        </p:spPr>
      </p:cxnSp>
      <p:cxnSp>
        <p:nvCxnSpPr>
          <p:cNvPr id="512" name="Google Shape;512;p10"/>
          <p:cNvCxnSpPr/>
          <p:nvPr/>
        </p:nvCxnSpPr>
        <p:spPr>
          <a:xfrm flipH="1">
            <a:off x="6551275" y="2602375"/>
            <a:ext cx="900" cy="848400"/>
          </a:xfrm>
          <a:prstGeom prst="straightConnector1">
            <a:avLst/>
          </a:prstGeom>
          <a:noFill/>
          <a:ln w="9525" cap="flat" cmpd="sng">
            <a:solidFill>
              <a:srgbClr val="000000"/>
            </a:solidFill>
            <a:prstDash val="dash"/>
            <a:round/>
            <a:headEnd type="none" w="med" len="med"/>
            <a:tailEnd type="none" w="med" len="med"/>
          </a:ln>
        </p:spPr>
      </p:cxnSp>
      <p:cxnSp>
        <p:nvCxnSpPr>
          <p:cNvPr id="513" name="Google Shape;513;p10"/>
          <p:cNvCxnSpPr/>
          <p:nvPr/>
        </p:nvCxnSpPr>
        <p:spPr>
          <a:xfrm flipH="1">
            <a:off x="4680025" y="2602375"/>
            <a:ext cx="900" cy="848400"/>
          </a:xfrm>
          <a:prstGeom prst="straightConnector1">
            <a:avLst/>
          </a:prstGeom>
          <a:noFill/>
          <a:ln w="9525" cap="flat" cmpd="sng">
            <a:solidFill>
              <a:srgbClr val="000000"/>
            </a:solidFill>
            <a:prstDash val="dash"/>
            <a:round/>
            <a:headEnd type="none" w="med" len="med"/>
            <a:tailEnd type="none" w="med" len="med"/>
          </a:ln>
        </p:spPr>
      </p:cxnSp>
      <p:sp>
        <p:nvSpPr>
          <p:cNvPr id="514" name="Google Shape;514;p10"/>
          <p:cNvSpPr/>
          <p:nvPr/>
        </p:nvSpPr>
        <p:spPr>
          <a:xfrm>
            <a:off x="7908513" y="3479825"/>
            <a:ext cx="1077300" cy="926400"/>
          </a:xfrm>
          <a:prstGeom prst="hexagon">
            <a:avLst>
              <a:gd name="adj" fmla="val 25000"/>
              <a:gd name="vf" fmla="val 115470"/>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15" name="Google Shape;515;p10"/>
          <p:cNvSpPr/>
          <p:nvPr/>
        </p:nvSpPr>
        <p:spPr>
          <a:xfrm>
            <a:off x="8017425" y="3568325"/>
            <a:ext cx="859500" cy="749400"/>
          </a:xfrm>
          <a:prstGeom prst="hexagon">
            <a:avLst>
              <a:gd name="adj" fmla="val 25000"/>
              <a:gd name="vf" fmla="val 115470"/>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6</a:t>
            </a:r>
            <a:endParaRPr b="1">
              <a:solidFill>
                <a:srgbClr val="980000"/>
              </a:solidFill>
              <a:latin typeface="Trebuchet MS"/>
              <a:ea typeface="Trebuchet MS"/>
              <a:cs typeface="Trebuchet MS"/>
              <a:sym typeface="Trebuchet MS"/>
            </a:endParaRPr>
          </a:p>
        </p:txBody>
      </p:sp>
      <p:sp>
        <p:nvSpPr>
          <p:cNvPr id="516" name="Google Shape;516;p10"/>
          <p:cNvSpPr/>
          <p:nvPr/>
        </p:nvSpPr>
        <p:spPr>
          <a:xfrm>
            <a:off x="8327775" y="2324925"/>
            <a:ext cx="238800" cy="248400"/>
          </a:xfrm>
          <a:prstGeom prst="ellipse">
            <a:avLst/>
          </a:prstGeom>
          <a:solidFill>
            <a:srgbClr val="980000"/>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980000"/>
              </a:solidFill>
              <a:latin typeface="Trebuchet MS"/>
              <a:ea typeface="Trebuchet MS"/>
              <a:cs typeface="Trebuchet MS"/>
              <a:sym typeface="Trebuchet MS"/>
            </a:endParaRPr>
          </a:p>
          <a:p>
            <a:pPr marL="0" lvl="0" indent="0" algn="ctr" rtl="0">
              <a:spcBef>
                <a:spcPts val="0"/>
              </a:spcBef>
              <a:spcAft>
                <a:spcPts val="0"/>
              </a:spcAft>
              <a:buNone/>
            </a:pPr>
            <a:endParaRPr>
              <a:latin typeface="Calibri"/>
              <a:ea typeface="Calibri"/>
              <a:cs typeface="Calibri"/>
              <a:sym typeface="Calibri"/>
            </a:endParaRPr>
          </a:p>
        </p:txBody>
      </p:sp>
      <p:cxnSp>
        <p:nvCxnSpPr>
          <p:cNvPr id="517" name="Google Shape;517;p10"/>
          <p:cNvCxnSpPr/>
          <p:nvPr/>
        </p:nvCxnSpPr>
        <p:spPr>
          <a:xfrm flipH="1">
            <a:off x="8456275" y="2602375"/>
            <a:ext cx="900" cy="848400"/>
          </a:xfrm>
          <a:prstGeom prst="straightConnector1">
            <a:avLst/>
          </a:prstGeom>
          <a:noFill/>
          <a:ln w="9525" cap="flat" cmpd="sng">
            <a:solidFill>
              <a:srgbClr val="000000"/>
            </a:solidFill>
            <a:prstDash val="dash"/>
            <a:round/>
            <a:headEnd type="none" w="med" len="med"/>
            <a:tailEnd type="none" w="med" len="med"/>
          </a:ln>
        </p:spPr>
      </p:cxnSp>
      <p:sp>
        <p:nvSpPr>
          <p:cNvPr id="518" name="Google Shape;518;p10"/>
          <p:cNvSpPr txBox="1"/>
          <p:nvPr/>
        </p:nvSpPr>
        <p:spPr>
          <a:xfrm>
            <a:off x="2812600" y="4927725"/>
            <a:ext cx="1865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Glue Data Catalog</a:t>
            </a:r>
            <a:endParaRPr>
              <a:solidFill>
                <a:schemeClr val="dk1"/>
              </a:solidFill>
              <a:latin typeface="Trebuchet MS"/>
              <a:ea typeface="Trebuchet MS"/>
              <a:cs typeface="Trebuchet MS"/>
              <a:sym typeface="Trebuchet MS"/>
            </a:endParaRPr>
          </a:p>
        </p:txBody>
      </p:sp>
      <p:sp>
        <p:nvSpPr>
          <p:cNvPr id="519" name="Google Shape;519;p10"/>
          <p:cNvSpPr txBox="1"/>
          <p:nvPr/>
        </p:nvSpPr>
        <p:spPr>
          <a:xfrm>
            <a:off x="3747775" y="1933463"/>
            <a:ext cx="1865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ETL Development</a:t>
            </a:r>
            <a:endParaRPr>
              <a:solidFill>
                <a:schemeClr val="dk1"/>
              </a:solidFill>
              <a:latin typeface="Trebuchet MS"/>
              <a:ea typeface="Trebuchet MS"/>
              <a:cs typeface="Trebuchet MS"/>
              <a:sym typeface="Trebuchet MS"/>
            </a:endParaRPr>
          </a:p>
        </p:txBody>
      </p:sp>
      <p:sp>
        <p:nvSpPr>
          <p:cNvPr id="520" name="Google Shape;520;p10"/>
          <p:cNvSpPr txBox="1"/>
          <p:nvPr/>
        </p:nvSpPr>
        <p:spPr>
          <a:xfrm>
            <a:off x="4683400" y="4927713"/>
            <a:ext cx="1865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Job Scheduling and Orchestration</a:t>
            </a:r>
            <a:endParaRPr>
              <a:solidFill>
                <a:schemeClr val="dk1"/>
              </a:solidFill>
              <a:latin typeface="Trebuchet MS"/>
              <a:ea typeface="Trebuchet MS"/>
              <a:cs typeface="Trebuchet MS"/>
              <a:sym typeface="Trebuchet MS"/>
            </a:endParaRPr>
          </a:p>
        </p:txBody>
      </p:sp>
      <p:sp>
        <p:nvSpPr>
          <p:cNvPr id="521" name="Google Shape;521;p10"/>
          <p:cNvSpPr txBox="1"/>
          <p:nvPr/>
        </p:nvSpPr>
        <p:spPr>
          <a:xfrm>
            <a:off x="5609475" y="1933463"/>
            <a:ext cx="1865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Data Integration</a:t>
            </a:r>
            <a:endParaRPr>
              <a:solidFill>
                <a:schemeClr val="dk1"/>
              </a:solidFill>
              <a:latin typeface="Trebuchet MS"/>
              <a:ea typeface="Trebuchet MS"/>
              <a:cs typeface="Trebuchet MS"/>
              <a:sym typeface="Trebuchet MS"/>
            </a:endParaRPr>
          </a:p>
        </p:txBody>
      </p:sp>
      <p:sp>
        <p:nvSpPr>
          <p:cNvPr id="522" name="Google Shape;522;p10"/>
          <p:cNvSpPr txBox="1"/>
          <p:nvPr/>
        </p:nvSpPr>
        <p:spPr>
          <a:xfrm>
            <a:off x="6541999" y="4927713"/>
            <a:ext cx="1865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Glue and AWS Ecosystem</a:t>
            </a:r>
            <a:endParaRPr>
              <a:solidFill>
                <a:schemeClr val="dk1"/>
              </a:solidFill>
              <a:latin typeface="Trebuchet MS"/>
              <a:ea typeface="Trebuchet MS"/>
              <a:cs typeface="Trebuchet MS"/>
              <a:sym typeface="Trebuchet MS"/>
            </a:endParaRPr>
          </a:p>
        </p:txBody>
      </p:sp>
      <p:sp>
        <p:nvSpPr>
          <p:cNvPr id="523" name="Google Shape;523;p10"/>
          <p:cNvSpPr txBox="1"/>
          <p:nvPr/>
        </p:nvSpPr>
        <p:spPr>
          <a:xfrm>
            <a:off x="7514475" y="1825763"/>
            <a:ext cx="1865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solidFill>
                  <a:schemeClr val="dk1"/>
                </a:solidFill>
                <a:latin typeface="Trebuchet MS"/>
                <a:ea typeface="Trebuchet MS"/>
                <a:cs typeface="Trebuchet MS"/>
                <a:sym typeface="Trebuchet MS"/>
              </a:rPr>
              <a:t>Real-world Use Cases</a:t>
            </a:r>
            <a:endParaRPr>
              <a:solidFill>
                <a:schemeClr val="dk1"/>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pic>
        <p:nvPicPr>
          <p:cNvPr id="529" name="Google Shape;529;p35"/>
          <p:cNvPicPr preferRelativeResize="0"/>
          <p:nvPr/>
        </p:nvPicPr>
        <p:blipFill rotWithShape="1">
          <a:blip r:embed="rId3">
            <a:alphaModFix/>
          </a:blip>
          <a:srcRect t="27346"/>
          <a:stretch/>
        </p:blipFill>
        <p:spPr>
          <a:xfrm>
            <a:off x="0" y="0"/>
            <a:ext cx="12487024" cy="7191724"/>
          </a:xfrm>
          <a:prstGeom prst="rect">
            <a:avLst/>
          </a:prstGeom>
          <a:noFill/>
          <a:ln>
            <a:noFill/>
          </a:ln>
        </p:spPr>
      </p:pic>
      <p:sp>
        <p:nvSpPr>
          <p:cNvPr id="530" name="Google Shape;530;p35"/>
          <p:cNvSpPr/>
          <p:nvPr/>
        </p:nvSpPr>
        <p:spPr>
          <a:xfrm>
            <a:off x="75" y="0"/>
            <a:ext cx="12486900" cy="7191600"/>
          </a:xfrm>
          <a:prstGeom prst="rect">
            <a:avLst/>
          </a:prstGeom>
          <a:solidFill>
            <a:srgbClr val="00070A">
              <a:alpha val="51372"/>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5"/>
          <p:cNvSpPr/>
          <p:nvPr/>
        </p:nvSpPr>
        <p:spPr>
          <a:xfrm>
            <a:off x="1346200" y="2336800"/>
            <a:ext cx="10845900" cy="2336700"/>
          </a:xfrm>
          <a:prstGeom prst="rect">
            <a:avLst/>
          </a:prstGeom>
          <a:solidFill>
            <a:srgbClr val="000000">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2" name="Google Shape;532;p35"/>
          <p:cNvSpPr/>
          <p:nvPr/>
        </p:nvSpPr>
        <p:spPr>
          <a:xfrm>
            <a:off x="4902200" y="-1"/>
            <a:ext cx="2387700" cy="2535600"/>
          </a:xfrm>
          <a:prstGeom prst="rect">
            <a:avLst/>
          </a:prstGeom>
          <a:solidFill>
            <a:srgbClr val="990000">
              <a:alpha val="7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3" name="Google Shape;533;p35"/>
          <p:cNvSpPr/>
          <p:nvPr/>
        </p:nvSpPr>
        <p:spPr>
          <a:xfrm>
            <a:off x="1505857" y="4327071"/>
            <a:ext cx="1001400" cy="667800"/>
          </a:xfrm>
          <a:prstGeom prst="rect">
            <a:avLst/>
          </a:prstGeom>
          <a:solidFill>
            <a:srgbClr val="990000">
              <a:alpha val="7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4" name="Google Shape;534;p35"/>
          <p:cNvSpPr/>
          <p:nvPr/>
        </p:nvSpPr>
        <p:spPr>
          <a:xfrm>
            <a:off x="1505857" y="5088618"/>
            <a:ext cx="1001400" cy="2694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5" name="Google Shape;535;p35"/>
          <p:cNvSpPr txBox="1"/>
          <p:nvPr/>
        </p:nvSpPr>
        <p:spPr>
          <a:xfrm>
            <a:off x="2414435" y="2751894"/>
            <a:ext cx="7363200" cy="13542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chemeClr val="lt1"/>
                </a:solidFill>
                <a:latin typeface="Century Gothic"/>
                <a:ea typeface="Century Gothic"/>
                <a:cs typeface="Century Gothic"/>
                <a:sym typeface="Century Gothic"/>
              </a:rPr>
              <a:t>THANK </a:t>
            </a:r>
            <a:r>
              <a:rPr lang="en-US" sz="8800" b="0" i="0" u="none" strike="noStrike" cap="none">
                <a:solidFill>
                  <a:schemeClr val="lt1"/>
                </a:solidFill>
                <a:latin typeface="Century Gothic"/>
                <a:ea typeface="Century Gothic"/>
                <a:cs typeface="Century Gothic"/>
                <a:sym typeface="Century Gothic"/>
              </a:rPr>
              <a:t>YOU</a:t>
            </a:r>
            <a:endParaRPr sz="1400" b="0" i="0" u="none" strike="noStrike" cap="none">
              <a:solidFill>
                <a:srgbClr val="000000"/>
              </a:solidFill>
              <a:latin typeface="Arial"/>
              <a:ea typeface="Arial"/>
              <a:cs typeface="Arial"/>
              <a:sym typeface="Arial"/>
            </a:endParaRPr>
          </a:p>
        </p:txBody>
      </p:sp>
      <p:sp>
        <p:nvSpPr>
          <p:cNvPr id="536" name="Google Shape;536;p35"/>
          <p:cNvSpPr/>
          <p:nvPr/>
        </p:nvSpPr>
        <p:spPr>
          <a:xfrm>
            <a:off x="9492343" y="3820775"/>
            <a:ext cx="2387700" cy="2535600"/>
          </a:xfrm>
          <a:prstGeom prst="rect">
            <a:avLst/>
          </a:prstGeom>
          <a:solidFill>
            <a:srgbClr val="990000">
              <a:alpha val="75686"/>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
          <p:cNvSpPr txBox="1"/>
          <p:nvPr/>
        </p:nvSpPr>
        <p:spPr>
          <a:xfrm>
            <a:off x="8704200" y="4994775"/>
            <a:ext cx="2445300" cy="615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i="1">
              <a:solidFill>
                <a:schemeClr val="dk1"/>
              </a:solidFill>
              <a:latin typeface="Trebuchet MS"/>
              <a:ea typeface="Trebuchet MS"/>
              <a:cs typeface="Trebuchet MS"/>
              <a:sym typeface="Trebuchet MS"/>
            </a:endParaRPr>
          </a:p>
          <a:p>
            <a:pPr marL="0" lvl="0" indent="0" algn="ctr" rtl="0">
              <a:spcBef>
                <a:spcPts val="0"/>
              </a:spcBef>
              <a:spcAft>
                <a:spcPts val="0"/>
              </a:spcAft>
              <a:buNone/>
            </a:pPr>
            <a:r>
              <a:rPr lang="en-US" i="1">
                <a:solidFill>
                  <a:schemeClr val="dk1"/>
                </a:solidFill>
                <a:latin typeface="Trebuchet MS"/>
                <a:ea typeface="Trebuchet MS"/>
                <a:cs typeface="Trebuchet MS"/>
                <a:sym typeface="Trebuchet MS"/>
              </a:rPr>
              <a:t>Non-Volatile</a:t>
            </a:r>
            <a:endParaRPr i="1">
              <a:solidFill>
                <a:schemeClr val="dk1"/>
              </a:solidFill>
              <a:latin typeface="Trebuchet MS"/>
              <a:ea typeface="Trebuchet MS"/>
              <a:cs typeface="Trebuchet MS"/>
              <a:sym typeface="Trebuchet MS"/>
            </a:endParaRPr>
          </a:p>
        </p:txBody>
      </p:sp>
      <p:sp>
        <p:nvSpPr>
          <p:cNvPr id="209" name="Google Shape;209;p3"/>
          <p:cNvSpPr txBox="1"/>
          <p:nvPr/>
        </p:nvSpPr>
        <p:spPr>
          <a:xfrm>
            <a:off x="6150300" y="4994775"/>
            <a:ext cx="2445300" cy="615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i="1">
              <a:solidFill>
                <a:schemeClr val="dk1"/>
              </a:solidFill>
              <a:latin typeface="Trebuchet MS"/>
              <a:ea typeface="Trebuchet MS"/>
              <a:cs typeface="Trebuchet MS"/>
              <a:sym typeface="Trebuchet MS"/>
            </a:endParaRPr>
          </a:p>
          <a:p>
            <a:pPr marL="0" lvl="0" indent="0" algn="ctr" rtl="0">
              <a:spcBef>
                <a:spcPts val="0"/>
              </a:spcBef>
              <a:spcAft>
                <a:spcPts val="0"/>
              </a:spcAft>
              <a:buNone/>
            </a:pPr>
            <a:r>
              <a:rPr lang="en-US" i="1">
                <a:solidFill>
                  <a:schemeClr val="dk1"/>
                </a:solidFill>
                <a:latin typeface="Trebuchet MS"/>
                <a:ea typeface="Trebuchet MS"/>
                <a:cs typeface="Trebuchet MS"/>
                <a:sym typeface="Trebuchet MS"/>
              </a:rPr>
              <a:t>Time Variant</a:t>
            </a:r>
            <a:endParaRPr i="1">
              <a:solidFill>
                <a:schemeClr val="dk1"/>
              </a:solidFill>
              <a:latin typeface="Trebuchet MS"/>
              <a:ea typeface="Trebuchet MS"/>
              <a:cs typeface="Trebuchet MS"/>
              <a:sym typeface="Trebuchet MS"/>
            </a:endParaRPr>
          </a:p>
        </p:txBody>
      </p:sp>
      <p:sp>
        <p:nvSpPr>
          <p:cNvPr id="210" name="Google Shape;210;p3"/>
          <p:cNvSpPr txBox="1"/>
          <p:nvPr/>
        </p:nvSpPr>
        <p:spPr>
          <a:xfrm>
            <a:off x="3596400" y="4994775"/>
            <a:ext cx="2445300" cy="615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i="1">
              <a:solidFill>
                <a:schemeClr val="dk1"/>
              </a:solidFill>
              <a:latin typeface="Trebuchet MS"/>
              <a:ea typeface="Trebuchet MS"/>
              <a:cs typeface="Trebuchet MS"/>
              <a:sym typeface="Trebuchet MS"/>
            </a:endParaRPr>
          </a:p>
          <a:p>
            <a:pPr marL="0" lvl="0" indent="0" algn="ctr" rtl="0">
              <a:spcBef>
                <a:spcPts val="0"/>
              </a:spcBef>
              <a:spcAft>
                <a:spcPts val="0"/>
              </a:spcAft>
              <a:buNone/>
            </a:pPr>
            <a:r>
              <a:rPr lang="en-US" i="1">
                <a:solidFill>
                  <a:schemeClr val="dk1"/>
                </a:solidFill>
                <a:latin typeface="Trebuchet MS"/>
                <a:ea typeface="Trebuchet MS"/>
                <a:cs typeface="Trebuchet MS"/>
                <a:sym typeface="Trebuchet MS"/>
              </a:rPr>
              <a:t>Integrated</a:t>
            </a:r>
            <a:endParaRPr i="1">
              <a:solidFill>
                <a:schemeClr val="dk1"/>
              </a:solidFill>
              <a:latin typeface="Trebuchet MS"/>
              <a:ea typeface="Trebuchet MS"/>
              <a:cs typeface="Trebuchet MS"/>
              <a:sym typeface="Trebuchet MS"/>
            </a:endParaRPr>
          </a:p>
        </p:txBody>
      </p:sp>
      <p:sp>
        <p:nvSpPr>
          <p:cNvPr id="211" name="Google Shape;211;p3"/>
          <p:cNvSpPr txBox="1"/>
          <p:nvPr/>
        </p:nvSpPr>
        <p:spPr>
          <a:xfrm>
            <a:off x="1042500" y="4994775"/>
            <a:ext cx="2445300" cy="6156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endParaRPr i="1">
              <a:solidFill>
                <a:schemeClr val="dk1"/>
              </a:solidFill>
              <a:latin typeface="Trebuchet MS"/>
              <a:ea typeface="Trebuchet MS"/>
              <a:cs typeface="Trebuchet MS"/>
              <a:sym typeface="Trebuchet MS"/>
            </a:endParaRPr>
          </a:p>
          <a:p>
            <a:pPr marL="0" lvl="0" indent="0" algn="ctr" rtl="0">
              <a:spcBef>
                <a:spcPts val="0"/>
              </a:spcBef>
              <a:spcAft>
                <a:spcPts val="0"/>
              </a:spcAft>
              <a:buNone/>
            </a:pPr>
            <a:r>
              <a:rPr lang="en-US" i="1">
                <a:solidFill>
                  <a:schemeClr val="dk1"/>
                </a:solidFill>
                <a:latin typeface="Trebuchet MS"/>
                <a:ea typeface="Trebuchet MS"/>
                <a:cs typeface="Trebuchet MS"/>
                <a:sym typeface="Trebuchet MS"/>
              </a:rPr>
              <a:t>Subject-oriented</a:t>
            </a:r>
            <a:endParaRPr i="1">
              <a:solidFill>
                <a:schemeClr val="dk1"/>
              </a:solidFill>
              <a:latin typeface="Trebuchet MS"/>
              <a:ea typeface="Trebuchet MS"/>
              <a:cs typeface="Trebuchet MS"/>
              <a:sym typeface="Trebuchet MS"/>
            </a:endParaRPr>
          </a:p>
        </p:txBody>
      </p:sp>
      <p:sp>
        <p:nvSpPr>
          <p:cNvPr id="212" name="Google Shape;212;p3"/>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213" name="Google Shape;213;p3"/>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3000" b="1">
                <a:solidFill>
                  <a:schemeClr val="dk1"/>
                </a:solidFill>
                <a:latin typeface="Trebuchet MS"/>
                <a:ea typeface="Trebuchet MS"/>
                <a:cs typeface="Trebuchet MS"/>
                <a:sym typeface="Trebuchet MS"/>
              </a:rPr>
              <a:t>What is Data Warehouse</a:t>
            </a:r>
            <a:endParaRPr sz="3000" b="1">
              <a:solidFill>
                <a:schemeClr val="dk1"/>
              </a:solidFill>
              <a:latin typeface="Trebuchet MS"/>
              <a:ea typeface="Trebuchet MS"/>
              <a:cs typeface="Trebuchet MS"/>
              <a:sym typeface="Trebuchet MS"/>
            </a:endParaRPr>
          </a:p>
        </p:txBody>
      </p:sp>
      <p:sp>
        <p:nvSpPr>
          <p:cNvPr id="214" name="Google Shape;214;p3"/>
          <p:cNvSpPr txBox="1"/>
          <p:nvPr/>
        </p:nvSpPr>
        <p:spPr>
          <a:xfrm>
            <a:off x="1003300" y="1605475"/>
            <a:ext cx="9924900" cy="23397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 data warehouse is a centralized repository that stores integrated data from multiple sources.</a:t>
            </a:r>
            <a:endParaRPr>
              <a:solidFill>
                <a:schemeClr val="dk1"/>
              </a:solidFill>
              <a:latin typeface="Trebuchet MS"/>
              <a:ea typeface="Trebuchet MS"/>
              <a:cs typeface="Trebuchet MS"/>
              <a:sym typeface="Trebuchet MS"/>
            </a:endParaRPr>
          </a:p>
          <a:p>
            <a:pPr marL="457200" lvl="0" indent="-317500" algn="just" rtl="0">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It is designed to support business intelligence (BI) activities, including querying, reporting, and data analysis.</a:t>
            </a:r>
            <a:endParaRPr>
              <a:solidFill>
                <a:schemeClr val="dk1"/>
              </a:solidFill>
              <a:latin typeface="Trebuchet MS"/>
              <a:ea typeface="Trebuchet MS"/>
              <a:cs typeface="Trebuchet MS"/>
              <a:sym typeface="Trebuchet MS"/>
            </a:endParaRPr>
          </a:p>
          <a:p>
            <a:pPr marL="457200" lvl="0" indent="-317500" algn="just" rtl="0">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Data Warehouse applications are designed to support the user ad-hoc data requirements, an activity recently dubbed online analytical processing (OLAP). </a:t>
            </a:r>
            <a:endParaRPr>
              <a:solidFill>
                <a:schemeClr val="dk1"/>
              </a:solidFill>
              <a:latin typeface="Trebuchet MS"/>
              <a:ea typeface="Trebuchet MS"/>
              <a:cs typeface="Trebuchet MS"/>
              <a:sym typeface="Trebuchet MS"/>
            </a:endParaRPr>
          </a:p>
          <a:p>
            <a:pPr marL="457200" lvl="0" indent="-317500" algn="l" rtl="0">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These include applications such as forecasting, profiling, summary reporting, and trend analysis.</a:t>
            </a:r>
            <a:endParaRPr>
              <a:solidFill>
                <a:schemeClr val="dk1"/>
              </a:solidFill>
              <a:latin typeface="Trebuchet MS"/>
              <a:ea typeface="Trebuchet MS"/>
              <a:cs typeface="Trebuchet MS"/>
              <a:sym typeface="Trebuchet MS"/>
            </a:endParaRPr>
          </a:p>
          <a:p>
            <a:pPr marL="0" lvl="0" indent="0" algn="l" rtl="0">
              <a:lnSpc>
                <a:spcPct val="150000"/>
              </a:lnSpc>
              <a:spcBef>
                <a:spcPts val="0"/>
              </a:spcBef>
              <a:spcAft>
                <a:spcPts val="0"/>
              </a:spcAft>
              <a:buNone/>
            </a:pPr>
            <a:endParaRPr>
              <a:solidFill>
                <a:schemeClr val="dk1"/>
              </a:solidFill>
              <a:latin typeface="Trebuchet MS"/>
              <a:ea typeface="Trebuchet MS"/>
              <a:cs typeface="Trebuchet MS"/>
              <a:sym typeface="Trebuchet MS"/>
            </a:endParaRPr>
          </a:p>
          <a:p>
            <a:pPr marL="0" lvl="0" indent="0" algn="l" rtl="0">
              <a:lnSpc>
                <a:spcPct val="150000"/>
              </a:lnSpc>
              <a:spcBef>
                <a:spcPts val="0"/>
              </a:spcBef>
              <a:spcAft>
                <a:spcPts val="0"/>
              </a:spcAft>
              <a:buNone/>
            </a:pPr>
            <a:r>
              <a:rPr lang="en-US">
                <a:solidFill>
                  <a:schemeClr val="dk1"/>
                </a:solidFill>
                <a:latin typeface="Trebuchet MS"/>
                <a:ea typeface="Trebuchet MS"/>
                <a:cs typeface="Trebuchet MS"/>
                <a:sym typeface="Trebuchet MS"/>
              </a:rPr>
              <a:t>Key features of Data Warehouses</a:t>
            </a:r>
            <a:endParaRPr>
              <a:solidFill>
                <a:schemeClr val="dk1"/>
              </a:solidFill>
              <a:latin typeface="Trebuchet MS"/>
              <a:ea typeface="Trebuchet MS"/>
              <a:cs typeface="Trebuchet MS"/>
              <a:sym typeface="Trebuchet MS"/>
            </a:endParaRPr>
          </a:p>
        </p:txBody>
      </p:sp>
      <p:sp>
        <p:nvSpPr>
          <p:cNvPr id="215" name="Google Shape;215;p3"/>
          <p:cNvSpPr/>
          <p:nvPr/>
        </p:nvSpPr>
        <p:spPr>
          <a:xfrm>
            <a:off x="1816200" y="4326950"/>
            <a:ext cx="897900" cy="926400"/>
          </a:xfrm>
          <a:prstGeom prst="ellipse">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6" name="Google Shape;216;p3"/>
          <p:cNvSpPr/>
          <p:nvPr/>
        </p:nvSpPr>
        <p:spPr>
          <a:xfrm>
            <a:off x="1918800" y="4437050"/>
            <a:ext cx="692700" cy="706200"/>
          </a:xfrm>
          <a:prstGeom prst="ellipse">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rgbClr val="980000"/>
                </a:solidFill>
                <a:latin typeface="Trebuchet MS"/>
                <a:ea typeface="Trebuchet MS"/>
                <a:cs typeface="Trebuchet MS"/>
                <a:sym typeface="Trebuchet MS"/>
              </a:rPr>
              <a:t>1</a:t>
            </a:r>
            <a:endParaRPr b="1">
              <a:solidFill>
                <a:srgbClr val="980000"/>
              </a:solidFill>
              <a:latin typeface="Trebuchet MS"/>
              <a:ea typeface="Trebuchet MS"/>
              <a:cs typeface="Trebuchet MS"/>
              <a:sym typeface="Trebuchet MS"/>
            </a:endParaRPr>
          </a:p>
        </p:txBody>
      </p:sp>
      <p:sp>
        <p:nvSpPr>
          <p:cNvPr id="217" name="Google Shape;217;p3"/>
          <p:cNvSpPr/>
          <p:nvPr/>
        </p:nvSpPr>
        <p:spPr>
          <a:xfrm>
            <a:off x="4370100" y="4326950"/>
            <a:ext cx="897900" cy="926400"/>
          </a:xfrm>
          <a:prstGeom prst="ellipse">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8" name="Google Shape;218;p3"/>
          <p:cNvSpPr/>
          <p:nvPr/>
        </p:nvSpPr>
        <p:spPr>
          <a:xfrm>
            <a:off x="4472700" y="4437050"/>
            <a:ext cx="692700" cy="706200"/>
          </a:xfrm>
          <a:prstGeom prst="ellipse">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2</a:t>
            </a:r>
            <a:endParaRPr b="1">
              <a:solidFill>
                <a:srgbClr val="980000"/>
              </a:solidFill>
              <a:latin typeface="Trebuchet MS"/>
              <a:ea typeface="Trebuchet MS"/>
              <a:cs typeface="Trebuchet MS"/>
              <a:sym typeface="Trebuchet MS"/>
            </a:endParaRPr>
          </a:p>
        </p:txBody>
      </p:sp>
      <p:sp>
        <p:nvSpPr>
          <p:cNvPr id="219" name="Google Shape;219;p3"/>
          <p:cNvSpPr/>
          <p:nvPr/>
        </p:nvSpPr>
        <p:spPr>
          <a:xfrm>
            <a:off x="6924000" y="4326950"/>
            <a:ext cx="897900" cy="926400"/>
          </a:xfrm>
          <a:prstGeom prst="ellipse">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0" name="Google Shape;220;p3"/>
          <p:cNvSpPr/>
          <p:nvPr/>
        </p:nvSpPr>
        <p:spPr>
          <a:xfrm>
            <a:off x="7026600" y="4437050"/>
            <a:ext cx="692700" cy="706200"/>
          </a:xfrm>
          <a:prstGeom prst="ellipse">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3</a:t>
            </a:r>
            <a:endParaRPr b="1">
              <a:solidFill>
                <a:srgbClr val="980000"/>
              </a:solidFill>
              <a:latin typeface="Trebuchet MS"/>
              <a:ea typeface="Trebuchet MS"/>
              <a:cs typeface="Trebuchet MS"/>
              <a:sym typeface="Trebuchet MS"/>
            </a:endParaRPr>
          </a:p>
        </p:txBody>
      </p:sp>
      <p:sp>
        <p:nvSpPr>
          <p:cNvPr id="221" name="Google Shape;221;p3"/>
          <p:cNvSpPr/>
          <p:nvPr/>
        </p:nvSpPr>
        <p:spPr>
          <a:xfrm>
            <a:off x="9477900" y="4326950"/>
            <a:ext cx="897900" cy="926400"/>
          </a:xfrm>
          <a:prstGeom prst="ellipse">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2" name="Google Shape;222;p3"/>
          <p:cNvSpPr/>
          <p:nvPr/>
        </p:nvSpPr>
        <p:spPr>
          <a:xfrm>
            <a:off x="9580500" y="4437050"/>
            <a:ext cx="692700" cy="706200"/>
          </a:xfrm>
          <a:prstGeom prst="ellipse">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b="1">
                <a:solidFill>
                  <a:srgbClr val="980000"/>
                </a:solidFill>
                <a:latin typeface="Trebuchet MS"/>
                <a:ea typeface="Trebuchet MS"/>
                <a:cs typeface="Trebuchet MS"/>
                <a:sym typeface="Trebuchet MS"/>
              </a:rPr>
              <a:t>4</a:t>
            </a:r>
            <a:endParaRPr b="1">
              <a:solidFill>
                <a:srgbClr val="98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4</a:t>
            </a:fld>
            <a:endParaRPr/>
          </a:p>
        </p:txBody>
      </p:sp>
      <p:sp>
        <p:nvSpPr>
          <p:cNvPr id="228" name="Google Shape;228;p4"/>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a:solidFill>
                  <a:schemeClr val="dk1"/>
                </a:solidFill>
                <a:latin typeface="Trebuchet MS"/>
                <a:ea typeface="Trebuchet MS"/>
                <a:cs typeface="Trebuchet MS"/>
                <a:sym typeface="Trebuchet MS"/>
              </a:rPr>
              <a:t>Data Warehouse Architecture</a:t>
            </a:r>
            <a:endParaRPr sz="3000" b="0" i="0" u="none" strike="noStrike" cap="none">
              <a:solidFill>
                <a:srgbClr val="1B834E"/>
              </a:solidFill>
              <a:latin typeface="Trebuchet MS"/>
              <a:ea typeface="Trebuchet MS"/>
              <a:cs typeface="Trebuchet MS"/>
              <a:sym typeface="Trebuchet MS"/>
            </a:endParaRPr>
          </a:p>
        </p:txBody>
      </p:sp>
      <p:sp>
        <p:nvSpPr>
          <p:cNvPr id="229" name="Google Shape;229;p4"/>
          <p:cNvSpPr/>
          <p:nvPr/>
        </p:nvSpPr>
        <p:spPr>
          <a:xfrm>
            <a:off x="1724969" y="1447700"/>
            <a:ext cx="1605600" cy="4924200"/>
          </a:xfrm>
          <a:prstGeom prst="roundRect">
            <a:avLst>
              <a:gd name="adj" fmla="val 16667"/>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rebuchet MS"/>
                <a:ea typeface="Trebuchet MS"/>
                <a:cs typeface="Trebuchet MS"/>
                <a:sym typeface="Trebuchet MS"/>
              </a:rPr>
              <a:t>Data Sources</a:t>
            </a:r>
            <a:endParaRPr>
              <a:latin typeface="Trebuchet MS"/>
              <a:ea typeface="Trebuchet MS"/>
              <a:cs typeface="Trebuchet MS"/>
              <a:sym typeface="Trebuchet MS"/>
            </a:endParaRPr>
          </a:p>
        </p:txBody>
      </p:sp>
      <p:sp>
        <p:nvSpPr>
          <p:cNvPr id="230" name="Google Shape;230;p4"/>
          <p:cNvSpPr/>
          <p:nvPr/>
        </p:nvSpPr>
        <p:spPr>
          <a:xfrm>
            <a:off x="3668419" y="1447700"/>
            <a:ext cx="1605600" cy="4924200"/>
          </a:xfrm>
          <a:prstGeom prst="roundRect">
            <a:avLst>
              <a:gd name="adj" fmla="val 16667"/>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rebuchet MS"/>
                <a:ea typeface="Trebuchet MS"/>
                <a:cs typeface="Trebuchet MS"/>
                <a:sym typeface="Trebuchet MS"/>
              </a:rPr>
              <a:t>Staging Area</a:t>
            </a:r>
            <a:endParaRPr>
              <a:latin typeface="Trebuchet MS"/>
              <a:ea typeface="Trebuchet MS"/>
              <a:cs typeface="Trebuchet MS"/>
              <a:sym typeface="Trebuchet MS"/>
            </a:endParaRPr>
          </a:p>
        </p:txBody>
      </p:sp>
      <p:sp>
        <p:nvSpPr>
          <p:cNvPr id="231" name="Google Shape;231;p4"/>
          <p:cNvSpPr/>
          <p:nvPr/>
        </p:nvSpPr>
        <p:spPr>
          <a:xfrm>
            <a:off x="5611869" y="1447700"/>
            <a:ext cx="2971200" cy="4924200"/>
          </a:xfrm>
          <a:prstGeom prst="roundRect">
            <a:avLst>
              <a:gd name="adj" fmla="val 7546"/>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rebuchet MS"/>
                <a:ea typeface="Trebuchet MS"/>
                <a:cs typeface="Trebuchet MS"/>
                <a:sym typeface="Trebuchet MS"/>
              </a:rPr>
              <a:t>Warehouse</a:t>
            </a:r>
            <a:endParaRPr>
              <a:latin typeface="Trebuchet MS"/>
              <a:ea typeface="Trebuchet MS"/>
              <a:cs typeface="Trebuchet MS"/>
              <a:sym typeface="Trebuchet MS"/>
            </a:endParaRPr>
          </a:p>
        </p:txBody>
      </p:sp>
      <p:sp>
        <p:nvSpPr>
          <p:cNvPr id="232" name="Google Shape;232;p4"/>
          <p:cNvSpPr/>
          <p:nvPr/>
        </p:nvSpPr>
        <p:spPr>
          <a:xfrm>
            <a:off x="8861431" y="1447700"/>
            <a:ext cx="1605600" cy="4924200"/>
          </a:xfrm>
          <a:prstGeom prst="roundRect">
            <a:avLst>
              <a:gd name="adj" fmla="val 16667"/>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a:latin typeface="Trebuchet MS"/>
                <a:ea typeface="Trebuchet MS"/>
                <a:cs typeface="Trebuchet MS"/>
                <a:sym typeface="Trebuchet MS"/>
              </a:rPr>
              <a:t>Users</a:t>
            </a:r>
            <a:endParaRPr>
              <a:latin typeface="Trebuchet MS"/>
              <a:ea typeface="Trebuchet MS"/>
              <a:cs typeface="Trebuchet MS"/>
              <a:sym typeface="Trebuchet MS"/>
            </a:endParaRPr>
          </a:p>
        </p:txBody>
      </p:sp>
      <p:pic>
        <p:nvPicPr>
          <p:cNvPr id="233" name="Google Shape;233;p4" descr="Database " title="Database "/>
          <p:cNvPicPr preferRelativeResize="0"/>
          <p:nvPr/>
        </p:nvPicPr>
        <p:blipFill>
          <a:blip r:embed="rId3">
            <a:alphaModFix/>
          </a:blip>
          <a:stretch>
            <a:fillRect/>
          </a:stretch>
        </p:blipFill>
        <p:spPr>
          <a:xfrm>
            <a:off x="2222975" y="2357150"/>
            <a:ext cx="609600" cy="609600"/>
          </a:xfrm>
          <a:prstGeom prst="rect">
            <a:avLst/>
          </a:prstGeom>
          <a:noFill/>
          <a:ln>
            <a:noFill/>
          </a:ln>
        </p:spPr>
      </p:pic>
      <p:pic>
        <p:nvPicPr>
          <p:cNvPr id="234" name="Google Shape;234;p4" descr="Database " title="Database "/>
          <p:cNvPicPr preferRelativeResize="0"/>
          <p:nvPr/>
        </p:nvPicPr>
        <p:blipFill>
          <a:blip r:embed="rId3">
            <a:alphaModFix/>
          </a:blip>
          <a:stretch>
            <a:fillRect/>
          </a:stretch>
        </p:blipFill>
        <p:spPr>
          <a:xfrm>
            <a:off x="2222975" y="3605000"/>
            <a:ext cx="609600" cy="609600"/>
          </a:xfrm>
          <a:prstGeom prst="rect">
            <a:avLst/>
          </a:prstGeom>
          <a:noFill/>
          <a:ln>
            <a:noFill/>
          </a:ln>
        </p:spPr>
      </p:pic>
      <p:pic>
        <p:nvPicPr>
          <p:cNvPr id="235" name="Google Shape;235;p4" descr="File " title="File "/>
          <p:cNvPicPr preferRelativeResize="0"/>
          <p:nvPr/>
        </p:nvPicPr>
        <p:blipFill>
          <a:blip r:embed="rId4">
            <a:alphaModFix/>
          </a:blip>
          <a:stretch>
            <a:fillRect/>
          </a:stretch>
        </p:blipFill>
        <p:spPr>
          <a:xfrm>
            <a:off x="2222975" y="4852850"/>
            <a:ext cx="609600" cy="609600"/>
          </a:xfrm>
          <a:prstGeom prst="rect">
            <a:avLst/>
          </a:prstGeom>
          <a:noFill/>
          <a:ln>
            <a:noFill/>
          </a:ln>
        </p:spPr>
      </p:pic>
      <p:pic>
        <p:nvPicPr>
          <p:cNvPr id="236" name="Google Shape;236;p4" descr="Technology " title="Technology "/>
          <p:cNvPicPr preferRelativeResize="0"/>
          <p:nvPr/>
        </p:nvPicPr>
        <p:blipFill>
          <a:blip r:embed="rId5">
            <a:alphaModFix/>
          </a:blip>
          <a:stretch>
            <a:fillRect/>
          </a:stretch>
        </p:blipFill>
        <p:spPr>
          <a:xfrm>
            <a:off x="4166425" y="3605000"/>
            <a:ext cx="609600" cy="609600"/>
          </a:xfrm>
          <a:prstGeom prst="rect">
            <a:avLst/>
          </a:prstGeom>
          <a:noFill/>
          <a:ln>
            <a:noFill/>
          </a:ln>
        </p:spPr>
      </p:pic>
      <p:pic>
        <p:nvPicPr>
          <p:cNvPr id="237" name="Google Shape;237;p4" descr="Database " title="Database "/>
          <p:cNvPicPr preferRelativeResize="0"/>
          <p:nvPr/>
        </p:nvPicPr>
        <p:blipFill>
          <a:blip r:embed="rId6">
            <a:alphaModFix/>
          </a:blip>
          <a:stretch>
            <a:fillRect/>
          </a:stretch>
        </p:blipFill>
        <p:spPr>
          <a:xfrm>
            <a:off x="6792675" y="2357150"/>
            <a:ext cx="609600" cy="609600"/>
          </a:xfrm>
          <a:prstGeom prst="rect">
            <a:avLst/>
          </a:prstGeom>
          <a:noFill/>
          <a:ln>
            <a:noFill/>
          </a:ln>
        </p:spPr>
      </p:pic>
      <p:pic>
        <p:nvPicPr>
          <p:cNvPr id="238" name="Google Shape;238;p4" descr="Database " title="Database "/>
          <p:cNvPicPr preferRelativeResize="0"/>
          <p:nvPr/>
        </p:nvPicPr>
        <p:blipFill>
          <a:blip r:embed="rId6">
            <a:alphaModFix/>
          </a:blip>
          <a:stretch>
            <a:fillRect/>
          </a:stretch>
        </p:blipFill>
        <p:spPr>
          <a:xfrm>
            <a:off x="6109875" y="4458375"/>
            <a:ext cx="609600" cy="609600"/>
          </a:xfrm>
          <a:prstGeom prst="rect">
            <a:avLst/>
          </a:prstGeom>
          <a:noFill/>
          <a:ln>
            <a:noFill/>
          </a:ln>
        </p:spPr>
      </p:pic>
      <p:pic>
        <p:nvPicPr>
          <p:cNvPr id="239" name="Google Shape;239;p4" descr="Database " title="Database "/>
          <p:cNvPicPr preferRelativeResize="0"/>
          <p:nvPr/>
        </p:nvPicPr>
        <p:blipFill>
          <a:blip r:embed="rId6">
            <a:alphaModFix/>
          </a:blip>
          <a:stretch>
            <a:fillRect/>
          </a:stretch>
        </p:blipFill>
        <p:spPr>
          <a:xfrm>
            <a:off x="7485650" y="4458375"/>
            <a:ext cx="609600" cy="609600"/>
          </a:xfrm>
          <a:prstGeom prst="rect">
            <a:avLst/>
          </a:prstGeom>
          <a:noFill/>
          <a:ln>
            <a:noFill/>
          </a:ln>
        </p:spPr>
      </p:pic>
      <p:sp>
        <p:nvSpPr>
          <p:cNvPr id="240" name="Google Shape;240;p4"/>
          <p:cNvSpPr txBox="1"/>
          <p:nvPr/>
        </p:nvSpPr>
        <p:spPr>
          <a:xfrm>
            <a:off x="1919975" y="2874900"/>
            <a:ext cx="1215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Operational System</a:t>
            </a:r>
            <a:endParaRPr sz="1000">
              <a:solidFill>
                <a:schemeClr val="dk1"/>
              </a:solidFill>
              <a:latin typeface="Trebuchet MS"/>
              <a:ea typeface="Trebuchet MS"/>
              <a:cs typeface="Trebuchet MS"/>
              <a:sym typeface="Trebuchet MS"/>
            </a:endParaRPr>
          </a:p>
        </p:txBody>
      </p:sp>
      <p:sp>
        <p:nvSpPr>
          <p:cNvPr id="241" name="Google Shape;241;p4"/>
          <p:cNvSpPr txBox="1"/>
          <p:nvPr/>
        </p:nvSpPr>
        <p:spPr>
          <a:xfrm>
            <a:off x="1919975" y="4100200"/>
            <a:ext cx="1215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Operational System</a:t>
            </a:r>
            <a:endParaRPr sz="1000">
              <a:solidFill>
                <a:schemeClr val="dk1"/>
              </a:solidFill>
              <a:latin typeface="Trebuchet MS"/>
              <a:ea typeface="Trebuchet MS"/>
              <a:cs typeface="Trebuchet MS"/>
              <a:sym typeface="Trebuchet MS"/>
            </a:endParaRPr>
          </a:p>
        </p:txBody>
      </p:sp>
      <p:sp>
        <p:nvSpPr>
          <p:cNvPr id="242" name="Google Shape;242;p4"/>
          <p:cNvSpPr txBox="1"/>
          <p:nvPr/>
        </p:nvSpPr>
        <p:spPr>
          <a:xfrm>
            <a:off x="1919975" y="5325500"/>
            <a:ext cx="1215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Flat Files</a:t>
            </a:r>
            <a:endParaRPr sz="1000">
              <a:solidFill>
                <a:schemeClr val="dk1"/>
              </a:solidFill>
              <a:latin typeface="Trebuchet MS"/>
              <a:ea typeface="Trebuchet MS"/>
              <a:cs typeface="Trebuchet MS"/>
              <a:sym typeface="Trebuchet MS"/>
            </a:endParaRPr>
          </a:p>
        </p:txBody>
      </p:sp>
      <p:sp>
        <p:nvSpPr>
          <p:cNvPr id="243" name="Google Shape;243;p4"/>
          <p:cNvSpPr txBox="1"/>
          <p:nvPr/>
        </p:nvSpPr>
        <p:spPr>
          <a:xfrm>
            <a:off x="6489675" y="2874900"/>
            <a:ext cx="1215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Metadata</a:t>
            </a:r>
            <a:endParaRPr sz="1000">
              <a:solidFill>
                <a:schemeClr val="dk1"/>
              </a:solidFill>
              <a:latin typeface="Trebuchet MS"/>
              <a:ea typeface="Trebuchet MS"/>
              <a:cs typeface="Trebuchet MS"/>
              <a:sym typeface="Trebuchet MS"/>
            </a:endParaRPr>
          </a:p>
        </p:txBody>
      </p:sp>
      <p:sp>
        <p:nvSpPr>
          <p:cNvPr id="244" name="Google Shape;244;p4"/>
          <p:cNvSpPr txBox="1"/>
          <p:nvPr/>
        </p:nvSpPr>
        <p:spPr>
          <a:xfrm>
            <a:off x="5806875" y="4988300"/>
            <a:ext cx="1215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Raw Data</a:t>
            </a:r>
            <a:endParaRPr sz="1000">
              <a:solidFill>
                <a:schemeClr val="dk1"/>
              </a:solidFill>
              <a:latin typeface="Trebuchet MS"/>
              <a:ea typeface="Trebuchet MS"/>
              <a:cs typeface="Trebuchet MS"/>
              <a:sym typeface="Trebuchet MS"/>
            </a:endParaRPr>
          </a:p>
        </p:txBody>
      </p:sp>
      <p:sp>
        <p:nvSpPr>
          <p:cNvPr id="245" name="Google Shape;245;p4"/>
          <p:cNvSpPr txBox="1"/>
          <p:nvPr/>
        </p:nvSpPr>
        <p:spPr>
          <a:xfrm>
            <a:off x="7182650" y="4988300"/>
            <a:ext cx="1215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Summary Data</a:t>
            </a:r>
            <a:endParaRPr sz="1000">
              <a:solidFill>
                <a:schemeClr val="dk1"/>
              </a:solidFill>
              <a:latin typeface="Trebuchet MS"/>
              <a:ea typeface="Trebuchet MS"/>
              <a:cs typeface="Trebuchet MS"/>
              <a:sym typeface="Trebuchet MS"/>
            </a:endParaRPr>
          </a:p>
        </p:txBody>
      </p:sp>
      <p:cxnSp>
        <p:nvCxnSpPr>
          <p:cNvPr id="246" name="Google Shape;246;p4"/>
          <p:cNvCxnSpPr/>
          <p:nvPr/>
        </p:nvCxnSpPr>
        <p:spPr>
          <a:xfrm rot="10800000" flipH="1">
            <a:off x="2997475" y="3916175"/>
            <a:ext cx="993000" cy="9300"/>
          </a:xfrm>
          <a:prstGeom prst="straightConnector1">
            <a:avLst/>
          </a:prstGeom>
          <a:noFill/>
          <a:ln w="9525" cap="flat" cmpd="sng">
            <a:solidFill>
              <a:schemeClr val="dk2"/>
            </a:solidFill>
            <a:prstDash val="solid"/>
            <a:round/>
            <a:headEnd type="none" w="med" len="med"/>
            <a:tailEnd type="triangle" w="med" len="med"/>
          </a:ln>
        </p:spPr>
      </p:cxnSp>
      <p:cxnSp>
        <p:nvCxnSpPr>
          <p:cNvPr id="247" name="Google Shape;247;p4"/>
          <p:cNvCxnSpPr>
            <a:stCxn id="233" idx="3"/>
          </p:cNvCxnSpPr>
          <p:nvPr/>
        </p:nvCxnSpPr>
        <p:spPr>
          <a:xfrm>
            <a:off x="2832575" y="2661950"/>
            <a:ext cx="1148700" cy="883200"/>
          </a:xfrm>
          <a:prstGeom prst="straightConnector1">
            <a:avLst/>
          </a:prstGeom>
          <a:noFill/>
          <a:ln w="9525" cap="flat" cmpd="sng">
            <a:solidFill>
              <a:schemeClr val="dk2"/>
            </a:solidFill>
            <a:prstDash val="solid"/>
            <a:round/>
            <a:headEnd type="none" w="med" len="med"/>
            <a:tailEnd type="triangle" w="med" len="med"/>
          </a:ln>
        </p:spPr>
      </p:cxnSp>
      <p:cxnSp>
        <p:nvCxnSpPr>
          <p:cNvPr id="248" name="Google Shape;248;p4"/>
          <p:cNvCxnSpPr/>
          <p:nvPr/>
        </p:nvCxnSpPr>
        <p:spPr>
          <a:xfrm rot="10800000" flipH="1">
            <a:off x="2832575" y="4305950"/>
            <a:ext cx="1213500" cy="851700"/>
          </a:xfrm>
          <a:prstGeom prst="straightConnector1">
            <a:avLst/>
          </a:prstGeom>
          <a:noFill/>
          <a:ln w="9525" cap="flat" cmpd="sng">
            <a:solidFill>
              <a:schemeClr val="dk2"/>
            </a:solidFill>
            <a:prstDash val="solid"/>
            <a:round/>
            <a:headEnd type="none" w="med" len="med"/>
            <a:tailEnd type="triangle" w="med" len="med"/>
          </a:ln>
        </p:spPr>
      </p:cxnSp>
      <p:cxnSp>
        <p:nvCxnSpPr>
          <p:cNvPr id="249" name="Google Shape;249;p4"/>
          <p:cNvCxnSpPr>
            <a:stCxn id="236" idx="3"/>
          </p:cNvCxnSpPr>
          <p:nvPr/>
        </p:nvCxnSpPr>
        <p:spPr>
          <a:xfrm rot="10800000" flipH="1">
            <a:off x="4776025" y="3897800"/>
            <a:ext cx="1172400" cy="12000"/>
          </a:xfrm>
          <a:prstGeom prst="straightConnector1">
            <a:avLst/>
          </a:prstGeom>
          <a:noFill/>
          <a:ln w="9525" cap="flat" cmpd="sng">
            <a:solidFill>
              <a:schemeClr val="dk2"/>
            </a:solidFill>
            <a:prstDash val="solid"/>
            <a:round/>
            <a:headEnd type="none" w="med" len="med"/>
            <a:tailEnd type="triangle" w="med" len="med"/>
          </a:ln>
        </p:spPr>
      </p:cxnSp>
      <p:pic>
        <p:nvPicPr>
          <p:cNvPr id="250" name="Google Shape;250;p4" descr="Analysis " title="Analysis "/>
          <p:cNvPicPr preferRelativeResize="0"/>
          <p:nvPr/>
        </p:nvPicPr>
        <p:blipFill>
          <a:blip r:embed="rId7">
            <a:alphaModFix/>
          </a:blip>
          <a:stretch>
            <a:fillRect/>
          </a:stretch>
        </p:blipFill>
        <p:spPr>
          <a:xfrm>
            <a:off x="9359425" y="2334750"/>
            <a:ext cx="609600" cy="609600"/>
          </a:xfrm>
          <a:prstGeom prst="rect">
            <a:avLst/>
          </a:prstGeom>
          <a:noFill/>
          <a:ln>
            <a:noFill/>
          </a:ln>
        </p:spPr>
      </p:pic>
      <p:pic>
        <p:nvPicPr>
          <p:cNvPr id="251" name="Google Shape;251;p4" descr="Immigration " title="Immigration "/>
          <p:cNvPicPr preferRelativeResize="0"/>
          <p:nvPr/>
        </p:nvPicPr>
        <p:blipFill>
          <a:blip r:embed="rId8">
            <a:alphaModFix/>
          </a:blip>
          <a:stretch>
            <a:fillRect/>
          </a:stretch>
        </p:blipFill>
        <p:spPr>
          <a:xfrm>
            <a:off x="9359425" y="3599000"/>
            <a:ext cx="609600" cy="609600"/>
          </a:xfrm>
          <a:prstGeom prst="rect">
            <a:avLst/>
          </a:prstGeom>
          <a:noFill/>
          <a:ln>
            <a:noFill/>
          </a:ln>
        </p:spPr>
      </p:pic>
      <p:pic>
        <p:nvPicPr>
          <p:cNvPr id="252" name="Google Shape;252;p4" descr="Data mining " title="Data mining "/>
          <p:cNvPicPr preferRelativeResize="0"/>
          <p:nvPr/>
        </p:nvPicPr>
        <p:blipFill>
          <a:blip r:embed="rId9">
            <a:alphaModFix/>
          </a:blip>
          <a:stretch>
            <a:fillRect/>
          </a:stretch>
        </p:blipFill>
        <p:spPr>
          <a:xfrm>
            <a:off x="9359425" y="4717400"/>
            <a:ext cx="609600" cy="609600"/>
          </a:xfrm>
          <a:prstGeom prst="rect">
            <a:avLst/>
          </a:prstGeom>
          <a:noFill/>
          <a:ln>
            <a:noFill/>
          </a:ln>
        </p:spPr>
      </p:pic>
      <p:sp>
        <p:nvSpPr>
          <p:cNvPr id="253" name="Google Shape;253;p4"/>
          <p:cNvSpPr txBox="1"/>
          <p:nvPr/>
        </p:nvSpPr>
        <p:spPr>
          <a:xfrm>
            <a:off x="9056425" y="2874900"/>
            <a:ext cx="1215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Analytics</a:t>
            </a:r>
            <a:endParaRPr sz="1000">
              <a:solidFill>
                <a:schemeClr val="dk1"/>
              </a:solidFill>
              <a:latin typeface="Trebuchet MS"/>
              <a:ea typeface="Trebuchet MS"/>
              <a:cs typeface="Trebuchet MS"/>
              <a:sym typeface="Trebuchet MS"/>
            </a:endParaRPr>
          </a:p>
        </p:txBody>
      </p:sp>
      <p:sp>
        <p:nvSpPr>
          <p:cNvPr id="254" name="Google Shape;254;p4"/>
          <p:cNvSpPr txBox="1"/>
          <p:nvPr/>
        </p:nvSpPr>
        <p:spPr>
          <a:xfrm>
            <a:off x="9056425" y="4100200"/>
            <a:ext cx="1215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Reporting</a:t>
            </a:r>
            <a:endParaRPr sz="1000">
              <a:solidFill>
                <a:schemeClr val="dk1"/>
              </a:solidFill>
              <a:latin typeface="Trebuchet MS"/>
              <a:ea typeface="Trebuchet MS"/>
              <a:cs typeface="Trebuchet MS"/>
              <a:sym typeface="Trebuchet MS"/>
            </a:endParaRPr>
          </a:p>
        </p:txBody>
      </p:sp>
      <p:sp>
        <p:nvSpPr>
          <p:cNvPr id="255" name="Google Shape;255;p4"/>
          <p:cNvSpPr txBox="1"/>
          <p:nvPr/>
        </p:nvSpPr>
        <p:spPr>
          <a:xfrm>
            <a:off x="9056425" y="5282700"/>
            <a:ext cx="1215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000">
                <a:solidFill>
                  <a:schemeClr val="dk1"/>
                </a:solidFill>
                <a:latin typeface="Trebuchet MS"/>
                <a:ea typeface="Trebuchet MS"/>
                <a:cs typeface="Trebuchet MS"/>
                <a:sym typeface="Trebuchet MS"/>
              </a:rPr>
              <a:t>Mining</a:t>
            </a:r>
            <a:endParaRPr sz="1000">
              <a:solidFill>
                <a:schemeClr val="dk1"/>
              </a:solidFill>
              <a:latin typeface="Trebuchet MS"/>
              <a:ea typeface="Trebuchet MS"/>
              <a:cs typeface="Trebuchet MS"/>
              <a:sym typeface="Trebuchet MS"/>
            </a:endParaRPr>
          </a:p>
        </p:txBody>
      </p:sp>
      <p:cxnSp>
        <p:nvCxnSpPr>
          <p:cNvPr id="256" name="Google Shape;256;p4"/>
          <p:cNvCxnSpPr>
            <a:stCxn id="251" idx="1"/>
          </p:cNvCxnSpPr>
          <p:nvPr/>
        </p:nvCxnSpPr>
        <p:spPr>
          <a:xfrm flipH="1">
            <a:off x="8082925" y="3903800"/>
            <a:ext cx="1276500" cy="3000"/>
          </a:xfrm>
          <a:prstGeom prst="straightConnector1">
            <a:avLst/>
          </a:prstGeom>
          <a:noFill/>
          <a:ln w="9525" cap="flat" cmpd="sng">
            <a:solidFill>
              <a:schemeClr val="dk2"/>
            </a:solidFill>
            <a:prstDash val="solid"/>
            <a:round/>
            <a:headEnd type="none" w="med" len="med"/>
            <a:tailEnd type="triangle" w="med" len="med"/>
          </a:ln>
        </p:spPr>
      </p:cxnSp>
      <p:cxnSp>
        <p:nvCxnSpPr>
          <p:cNvPr id="257" name="Google Shape;257;p4"/>
          <p:cNvCxnSpPr>
            <a:stCxn id="250" idx="1"/>
          </p:cNvCxnSpPr>
          <p:nvPr/>
        </p:nvCxnSpPr>
        <p:spPr>
          <a:xfrm flipH="1">
            <a:off x="8101525" y="2639550"/>
            <a:ext cx="1257900" cy="710700"/>
          </a:xfrm>
          <a:prstGeom prst="straightConnector1">
            <a:avLst/>
          </a:prstGeom>
          <a:noFill/>
          <a:ln w="9525" cap="flat" cmpd="sng">
            <a:solidFill>
              <a:schemeClr val="dk2"/>
            </a:solidFill>
            <a:prstDash val="solid"/>
            <a:round/>
            <a:headEnd type="none" w="med" len="med"/>
            <a:tailEnd type="triangle" w="med" len="med"/>
          </a:ln>
        </p:spPr>
      </p:cxnSp>
      <p:cxnSp>
        <p:nvCxnSpPr>
          <p:cNvPr id="258" name="Google Shape;258;p4"/>
          <p:cNvCxnSpPr>
            <a:stCxn id="252" idx="1"/>
          </p:cNvCxnSpPr>
          <p:nvPr/>
        </p:nvCxnSpPr>
        <p:spPr>
          <a:xfrm rot="10800000">
            <a:off x="8175925" y="4352300"/>
            <a:ext cx="1183500" cy="669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e1ad30c490_0_87"/>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264" name="Google Shape;264;g2e1ad30c490_0_87"/>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3000" b="1">
                <a:solidFill>
                  <a:schemeClr val="dk1"/>
                </a:solidFill>
                <a:latin typeface="Trebuchet MS"/>
                <a:ea typeface="Trebuchet MS"/>
                <a:cs typeface="Trebuchet MS"/>
                <a:sym typeface="Trebuchet MS"/>
              </a:rPr>
              <a:t>What is Data Lake</a:t>
            </a:r>
            <a:endParaRPr sz="3000" b="1">
              <a:solidFill>
                <a:schemeClr val="dk1"/>
              </a:solidFill>
              <a:latin typeface="Trebuchet MS"/>
              <a:ea typeface="Trebuchet MS"/>
              <a:cs typeface="Trebuchet MS"/>
              <a:sym typeface="Trebuchet MS"/>
            </a:endParaRPr>
          </a:p>
        </p:txBody>
      </p:sp>
      <p:sp>
        <p:nvSpPr>
          <p:cNvPr id="265" name="Google Shape;265;g2e1ad30c490_0_87"/>
          <p:cNvSpPr txBox="1"/>
          <p:nvPr/>
        </p:nvSpPr>
        <p:spPr>
          <a:xfrm>
            <a:off x="1003300" y="1605475"/>
            <a:ext cx="9924900" cy="2662800"/>
          </a:xfrm>
          <a:prstGeom prst="rect">
            <a:avLst/>
          </a:prstGeom>
          <a:noFill/>
          <a:ln>
            <a:noFill/>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 data lake is a centralized repository designed to store, process, and secure large amounts of structured, semi structured, and unstructured data.</a:t>
            </a:r>
            <a:endParaRPr>
              <a:solidFill>
                <a:schemeClr val="dk1"/>
              </a:solidFill>
              <a:latin typeface="Trebuchet MS"/>
              <a:ea typeface="Trebuchet MS"/>
              <a:cs typeface="Trebuchet MS"/>
              <a:sym typeface="Trebuchet MS"/>
            </a:endParaRPr>
          </a:p>
          <a:p>
            <a:pPr marL="457200" lvl="0" indent="-317500" algn="just" rtl="0">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It can store data in its native format and process any variety of it, ignoring size limits.</a:t>
            </a:r>
            <a:endParaRPr>
              <a:solidFill>
                <a:schemeClr val="dk1"/>
              </a:solidFill>
              <a:latin typeface="Trebuchet MS"/>
              <a:ea typeface="Trebuchet MS"/>
              <a:cs typeface="Trebuchet MS"/>
              <a:sym typeface="Trebuchet MS"/>
            </a:endParaRPr>
          </a:p>
          <a:p>
            <a:pPr marL="457200" lvl="0" indent="-317500" algn="just" rtl="0">
              <a:lnSpc>
                <a:spcPct val="15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You can store your data as-is, without having to first structure it, and run different types of analytics from dashboards and visualizations to big data processing, real-time analytics, and machine learning to guide better decision.</a:t>
            </a:r>
            <a:endParaRPr>
              <a:solidFill>
                <a:schemeClr val="dk1"/>
              </a:solidFill>
              <a:latin typeface="Trebuchet MS"/>
              <a:ea typeface="Trebuchet MS"/>
              <a:cs typeface="Trebuchet MS"/>
              <a:sym typeface="Trebuchet MS"/>
            </a:endParaRPr>
          </a:p>
          <a:p>
            <a:pPr marL="0" lvl="0" indent="0" algn="just" rtl="0">
              <a:lnSpc>
                <a:spcPct val="150000"/>
              </a:lnSpc>
              <a:spcBef>
                <a:spcPts val="0"/>
              </a:spcBef>
              <a:spcAft>
                <a:spcPts val="0"/>
              </a:spcAft>
              <a:buNone/>
            </a:pPr>
            <a:endParaRPr>
              <a:solidFill>
                <a:schemeClr val="dk1"/>
              </a:solidFill>
              <a:latin typeface="Trebuchet MS"/>
              <a:ea typeface="Trebuchet MS"/>
              <a:cs typeface="Trebuchet MS"/>
              <a:sym typeface="Trebuchet MS"/>
            </a:endParaRPr>
          </a:p>
          <a:p>
            <a:pPr marL="0" lvl="0" indent="0" algn="just" rtl="0">
              <a:lnSpc>
                <a:spcPct val="150000"/>
              </a:lnSpc>
              <a:spcBef>
                <a:spcPts val="0"/>
              </a:spcBef>
              <a:spcAft>
                <a:spcPts val="0"/>
              </a:spcAft>
              <a:buNone/>
            </a:pPr>
            <a:r>
              <a:rPr lang="en-US">
                <a:solidFill>
                  <a:schemeClr val="dk1"/>
                </a:solidFill>
                <a:latin typeface="Trebuchet MS"/>
                <a:ea typeface="Trebuchet MS"/>
                <a:cs typeface="Trebuchet MS"/>
                <a:sym typeface="Trebuchet MS"/>
              </a:rPr>
              <a:t>Data Lake Architecture</a:t>
            </a:r>
            <a:endParaRPr>
              <a:solidFill>
                <a:schemeClr val="dk1"/>
              </a:solidFill>
              <a:latin typeface="Trebuchet MS"/>
              <a:ea typeface="Trebuchet MS"/>
              <a:cs typeface="Trebuchet MS"/>
              <a:sym typeface="Trebuchet MS"/>
            </a:endParaRPr>
          </a:p>
        </p:txBody>
      </p:sp>
      <p:pic>
        <p:nvPicPr>
          <p:cNvPr id="266" name="Google Shape;266;g2e1ad30c490_0_87" descr="Data Lake - Overview, Architecture, and Key Concepts"/>
          <p:cNvPicPr preferRelativeResize="0"/>
          <p:nvPr/>
        </p:nvPicPr>
        <p:blipFill rotWithShape="1">
          <a:blip r:embed="rId3">
            <a:alphaModFix/>
          </a:blip>
          <a:srcRect l="3320" t="4586" r="3395" b="4595"/>
          <a:stretch/>
        </p:blipFill>
        <p:spPr>
          <a:xfrm>
            <a:off x="7033425" y="3670275"/>
            <a:ext cx="4694924" cy="2538450"/>
          </a:xfrm>
          <a:prstGeom prst="rect">
            <a:avLst/>
          </a:prstGeom>
          <a:noFill/>
          <a:ln>
            <a:noFill/>
          </a:ln>
        </p:spPr>
      </p:pic>
      <p:pic>
        <p:nvPicPr>
          <p:cNvPr id="267" name="Google Shape;267;g2e1ad30c490_0_87"/>
          <p:cNvPicPr preferRelativeResize="0"/>
          <p:nvPr/>
        </p:nvPicPr>
        <p:blipFill>
          <a:blip r:embed="rId4">
            <a:alphaModFix/>
          </a:blip>
          <a:stretch>
            <a:fillRect/>
          </a:stretch>
        </p:blipFill>
        <p:spPr>
          <a:xfrm>
            <a:off x="1003300" y="4327875"/>
            <a:ext cx="4958443" cy="228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273" name="Google Shape;273;p5"/>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a:solidFill>
                  <a:schemeClr val="dk1"/>
                </a:solidFill>
                <a:latin typeface="Trebuchet MS"/>
                <a:ea typeface="Trebuchet MS"/>
                <a:cs typeface="Trebuchet MS"/>
                <a:sym typeface="Trebuchet MS"/>
              </a:rPr>
              <a:t>Data Warehouse vs Data Lake</a:t>
            </a:r>
            <a:endParaRPr sz="3000" b="1" i="0" u="none" strike="noStrike" cap="none">
              <a:solidFill>
                <a:schemeClr val="dk1"/>
              </a:solidFill>
              <a:latin typeface="Trebuchet MS"/>
              <a:ea typeface="Trebuchet MS"/>
              <a:cs typeface="Trebuchet MS"/>
              <a:sym typeface="Trebuchet MS"/>
            </a:endParaRPr>
          </a:p>
        </p:txBody>
      </p:sp>
      <p:pic>
        <p:nvPicPr>
          <p:cNvPr id="274" name="Google Shape;274;p5" descr="Difference Between a Data Lake and Data Warehouse | Qubole"/>
          <p:cNvPicPr preferRelativeResize="0"/>
          <p:nvPr/>
        </p:nvPicPr>
        <p:blipFill rotWithShape="1">
          <a:blip r:embed="rId3">
            <a:alphaModFix/>
          </a:blip>
          <a:srcRect/>
          <a:stretch/>
        </p:blipFill>
        <p:spPr>
          <a:xfrm>
            <a:off x="1898263" y="1524648"/>
            <a:ext cx="8395475" cy="472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2e1ad30c490_0_114"/>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
        <p:nvSpPr>
          <p:cNvPr id="280" name="Google Shape;280;g2e1ad30c490_0_114"/>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a:solidFill>
                  <a:schemeClr val="dk1"/>
                </a:solidFill>
                <a:latin typeface="Trebuchet MS"/>
                <a:ea typeface="Trebuchet MS"/>
                <a:cs typeface="Trebuchet MS"/>
                <a:sym typeface="Trebuchet MS"/>
              </a:rPr>
              <a:t>Data Warehouse vs Data Lake</a:t>
            </a:r>
            <a:endParaRPr sz="3000" b="1" i="0" u="none" strike="noStrike" cap="none">
              <a:solidFill>
                <a:schemeClr val="dk1"/>
              </a:solidFill>
              <a:latin typeface="Trebuchet MS"/>
              <a:ea typeface="Trebuchet MS"/>
              <a:cs typeface="Trebuchet MS"/>
              <a:sym typeface="Trebuchet MS"/>
            </a:endParaRPr>
          </a:p>
        </p:txBody>
      </p:sp>
      <p:graphicFrame>
        <p:nvGraphicFramePr>
          <p:cNvPr id="281" name="Google Shape;281;g2e1ad30c490_0_114"/>
          <p:cNvGraphicFramePr/>
          <p:nvPr/>
        </p:nvGraphicFramePr>
        <p:xfrm>
          <a:off x="952500" y="1489388"/>
          <a:ext cx="10287000" cy="3879225"/>
        </p:xfrm>
        <a:graphic>
          <a:graphicData uri="http://schemas.openxmlformats.org/drawingml/2006/table">
            <a:tbl>
              <a:tblPr>
                <a:noFill/>
                <a:tableStyleId>{3A70F9B0-8B1F-4FCD-A24D-EC3A5AAD01C1}</a:tableStyleId>
              </a:tblPr>
              <a:tblGrid>
                <a:gridCol w="1211075">
                  <a:extLst>
                    <a:ext uri="{9D8B030D-6E8A-4147-A177-3AD203B41FA5}">
                      <a16:colId xmlns:a16="http://schemas.microsoft.com/office/drawing/2014/main" val="20000"/>
                    </a:ext>
                  </a:extLst>
                </a:gridCol>
                <a:gridCol w="3932425">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54175">
                <a:tc>
                  <a:txBody>
                    <a:bodyPr/>
                    <a:lstStyle/>
                    <a:p>
                      <a:pPr marL="0" lvl="0" indent="0" algn="l" rtl="0">
                        <a:spcBef>
                          <a:spcPts val="0"/>
                        </a:spcBef>
                        <a:spcAft>
                          <a:spcPts val="0"/>
                        </a:spcAft>
                        <a:buNone/>
                      </a:pPr>
                      <a:r>
                        <a:rPr lang="en-US" b="1">
                          <a:solidFill>
                            <a:schemeClr val="lt1"/>
                          </a:solidFill>
                        </a:rPr>
                        <a:t>About</a:t>
                      </a:r>
                      <a:endParaRPr b="1">
                        <a:solidFill>
                          <a:schemeClr val="lt1"/>
                        </a:solidFill>
                      </a:endParaRPr>
                    </a:p>
                  </a:txBody>
                  <a:tcPr marL="91425" marR="91425" marT="91425" marB="91425" anchor="ctr">
                    <a:solidFill>
                      <a:srgbClr val="980000"/>
                    </a:solidFill>
                  </a:tcPr>
                </a:tc>
                <a:tc>
                  <a:txBody>
                    <a:bodyPr/>
                    <a:lstStyle/>
                    <a:p>
                      <a:pPr marL="0" lvl="0" indent="0" algn="l" rtl="0">
                        <a:spcBef>
                          <a:spcPts val="0"/>
                        </a:spcBef>
                        <a:spcAft>
                          <a:spcPts val="0"/>
                        </a:spcAft>
                        <a:buNone/>
                      </a:pPr>
                      <a:r>
                        <a:rPr lang="en-US" b="1">
                          <a:solidFill>
                            <a:schemeClr val="lt1"/>
                          </a:solidFill>
                        </a:rPr>
                        <a:t>Data Warehouse</a:t>
                      </a:r>
                      <a:endParaRPr b="1">
                        <a:solidFill>
                          <a:schemeClr val="lt1"/>
                        </a:solidFill>
                      </a:endParaRPr>
                    </a:p>
                  </a:txBody>
                  <a:tcPr marL="91425" marR="91425" marT="91425" marB="91425" anchor="ctr">
                    <a:solidFill>
                      <a:srgbClr val="980000"/>
                    </a:solidFill>
                  </a:tcPr>
                </a:tc>
                <a:tc>
                  <a:txBody>
                    <a:bodyPr/>
                    <a:lstStyle/>
                    <a:p>
                      <a:pPr marL="0" lvl="0" indent="0" algn="l" rtl="0">
                        <a:spcBef>
                          <a:spcPts val="0"/>
                        </a:spcBef>
                        <a:spcAft>
                          <a:spcPts val="0"/>
                        </a:spcAft>
                        <a:buNone/>
                      </a:pPr>
                      <a:r>
                        <a:rPr lang="en-US" b="1">
                          <a:solidFill>
                            <a:schemeClr val="lt1"/>
                          </a:solidFill>
                        </a:rPr>
                        <a:t>Data Lake</a:t>
                      </a:r>
                      <a:endParaRPr b="1">
                        <a:solidFill>
                          <a:schemeClr val="lt1"/>
                        </a:solidFill>
                      </a:endParaRPr>
                    </a:p>
                  </a:txBody>
                  <a:tcPr marL="91425" marR="91425" marT="91425" marB="91425" anchor="ctr">
                    <a:solidFill>
                      <a:srgbClr val="980000"/>
                    </a:solidFill>
                  </a:tcPr>
                </a:tc>
                <a:extLst>
                  <a:ext uri="{0D108BD9-81ED-4DB2-BD59-A6C34878D82A}">
                    <a16:rowId xmlns:a16="http://schemas.microsoft.com/office/drawing/2014/main" val="10000"/>
                  </a:ext>
                </a:extLst>
              </a:tr>
              <a:tr h="554175">
                <a:tc>
                  <a:txBody>
                    <a:bodyPr/>
                    <a:lstStyle/>
                    <a:p>
                      <a:pPr marL="0" lvl="0" indent="0" algn="l" rtl="0">
                        <a:spcBef>
                          <a:spcPts val="0"/>
                        </a:spcBef>
                        <a:spcAft>
                          <a:spcPts val="0"/>
                        </a:spcAft>
                        <a:buNone/>
                      </a:pPr>
                      <a:r>
                        <a:rPr lang="en-US"/>
                        <a:t>Data</a:t>
                      </a:r>
                      <a:endParaRPr/>
                    </a:p>
                  </a:txBody>
                  <a:tcPr marL="91425" marR="91425" marT="91425" marB="91425" anchor="ctr">
                    <a:solidFill>
                      <a:srgbClr val="D9D9D9"/>
                    </a:solidFill>
                  </a:tcPr>
                </a:tc>
                <a:tc>
                  <a:txBody>
                    <a:bodyPr/>
                    <a:lstStyle/>
                    <a:p>
                      <a:pPr marL="0" lvl="0" indent="0" algn="l" rtl="0">
                        <a:spcBef>
                          <a:spcPts val="0"/>
                        </a:spcBef>
                        <a:spcAft>
                          <a:spcPts val="0"/>
                        </a:spcAft>
                        <a:buNone/>
                      </a:pPr>
                      <a:r>
                        <a:rPr lang="en-US"/>
                        <a:t>Structured, Processed</a:t>
                      </a:r>
                      <a:endParaRPr/>
                    </a:p>
                  </a:txBody>
                  <a:tcPr marL="91425" marR="91425" marT="91425" marB="91425" anchor="ctr"/>
                </a:tc>
                <a:tc>
                  <a:txBody>
                    <a:bodyPr/>
                    <a:lstStyle/>
                    <a:p>
                      <a:pPr marL="0" lvl="0" indent="0" algn="l" rtl="0">
                        <a:spcBef>
                          <a:spcPts val="0"/>
                        </a:spcBef>
                        <a:spcAft>
                          <a:spcPts val="0"/>
                        </a:spcAft>
                        <a:buNone/>
                      </a:pPr>
                      <a:r>
                        <a:rPr lang="en-US"/>
                        <a:t>structured/semi-structured/unstructured, raw</a:t>
                      </a:r>
                      <a:endParaRPr/>
                    </a:p>
                  </a:txBody>
                  <a:tcPr marL="91425" marR="91425" marT="91425" marB="91425" anchor="ctr"/>
                </a:tc>
                <a:extLst>
                  <a:ext uri="{0D108BD9-81ED-4DB2-BD59-A6C34878D82A}">
                    <a16:rowId xmlns:a16="http://schemas.microsoft.com/office/drawing/2014/main" val="10001"/>
                  </a:ext>
                </a:extLst>
              </a:tr>
              <a:tr h="554175">
                <a:tc>
                  <a:txBody>
                    <a:bodyPr/>
                    <a:lstStyle/>
                    <a:p>
                      <a:pPr marL="0" lvl="0" indent="0" algn="l" rtl="0">
                        <a:spcBef>
                          <a:spcPts val="0"/>
                        </a:spcBef>
                        <a:spcAft>
                          <a:spcPts val="0"/>
                        </a:spcAft>
                        <a:buNone/>
                      </a:pPr>
                      <a:r>
                        <a:rPr lang="en-US"/>
                        <a:t>Processing</a:t>
                      </a:r>
                      <a:endParaRPr/>
                    </a:p>
                  </a:txBody>
                  <a:tcPr marL="91425" marR="91425" marT="91425" marB="91425" anchor="ctr">
                    <a:solidFill>
                      <a:srgbClr val="D9D9D9"/>
                    </a:solidFill>
                  </a:tcPr>
                </a:tc>
                <a:tc>
                  <a:txBody>
                    <a:bodyPr/>
                    <a:lstStyle/>
                    <a:p>
                      <a:pPr marL="0" lvl="0" indent="0" algn="l" rtl="0">
                        <a:spcBef>
                          <a:spcPts val="0"/>
                        </a:spcBef>
                        <a:spcAft>
                          <a:spcPts val="0"/>
                        </a:spcAft>
                        <a:buNone/>
                      </a:pPr>
                      <a:r>
                        <a:rPr lang="en-US"/>
                        <a:t>schema-on-write</a:t>
                      </a:r>
                      <a:endParaRPr/>
                    </a:p>
                  </a:txBody>
                  <a:tcPr marL="91425" marR="91425" marT="91425" marB="91425" anchor="ctr"/>
                </a:tc>
                <a:tc>
                  <a:txBody>
                    <a:bodyPr/>
                    <a:lstStyle/>
                    <a:p>
                      <a:pPr marL="0" lvl="0" indent="0" algn="l" rtl="0">
                        <a:spcBef>
                          <a:spcPts val="0"/>
                        </a:spcBef>
                        <a:spcAft>
                          <a:spcPts val="0"/>
                        </a:spcAft>
                        <a:buNone/>
                      </a:pPr>
                      <a:r>
                        <a:rPr lang="en-US"/>
                        <a:t>schema on read</a:t>
                      </a:r>
                      <a:endParaRPr/>
                    </a:p>
                  </a:txBody>
                  <a:tcPr marL="91425" marR="91425" marT="91425" marB="91425" anchor="ctr"/>
                </a:tc>
                <a:extLst>
                  <a:ext uri="{0D108BD9-81ED-4DB2-BD59-A6C34878D82A}">
                    <a16:rowId xmlns:a16="http://schemas.microsoft.com/office/drawing/2014/main" val="10002"/>
                  </a:ext>
                </a:extLst>
              </a:tr>
              <a:tr h="554175">
                <a:tc>
                  <a:txBody>
                    <a:bodyPr/>
                    <a:lstStyle/>
                    <a:p>
                      <a:pPr marL="0" lvl="0" indent="0" algn="l" rtl="0">
                        <a:spcBef>
                          <a:spcPts val="0"/>
                        </a:spcBef>
                        <a:spcAft>
                          <a:spcPts val="0"/>
                        </a:spcAft>
                        <a:buNone/>
                      </a:pPr>
                      <a:r>
                        <a:rPr lang="en-US"/>
                        <a:t>Storage</a:t>
                      </a:r>
                      <a:endParaRPr/>
                    </a:p>
                  </a:txBody>
                  <a:tcPr marL="91425" marR="91425" marT="91425" marB="91425" anchor="ctr">
                    <a:solidFill>
                      <a:srgbClr val="D9D9D9"/>
                    </a:solidFill>
                  </a:tcPr>
                </a:tc>
                <a:tc>
                  <a:txBody>
                    <a:bodyPr/>
                    <a:lstStyle/>
                    <a:p>
                      <a:pPr marL="0" lvl="0" indent="0" algn="l" rtl="0">
                        <a:spcBef>
                          <a:spcPts val="0"/>
                        </a:spcBef>
                        <a:spcAft>
                          <a:spcPts val="0"/>
                        </a:spcAft>
                        <a:buNone/>
                      </a:pPr>
                      <a:r>
                        <a:rPr lang="en-US"/>
                        <a:t>expensive </a:t>
                      </a:r>
                      <a:endParaRPr/>
                    </a:p>
                  </a:txBody>
                  <a:tcPr marL="91425" marR="91425" marT="91425" marB="91425" anchor="ctr"/>
                </a:tc>
                <a:tc>
                  <a:txBody>
                    <a:bodyPr/>
                    <a:lstStyle/>
                    <a:p>
                      <a:pPr marL="0" lvl="0" indent="0" algn="l" rtl="0">
                        <a:spcBef>
                          <a:spcPts val="0"/>
                        </a:spcBef>
                        <a:spcAft>
                          <a:spcPts val="0"/>
                        </a:spcAft>
                        <a:buNone/>
                      </a:pPr>
                      <a:r>
                        <a:rPr lang="en-US"/>
                        <a:t>designed for low cost</a:t>
                      </a:r>
                      <a:endParaRPr/>
                    </a:p>
                  </a:txBody>
                  <a:tcPr marL="91425" marR="91425" marT="91425" marB="91425" anchor="ctr"/>
                </a:tc>
                <a:extLst>
                  <a:ext uri="{0D108BD9-81ED-4DB2-BD59-A6C34878D82A}">
                    <a16:rowId xmlns:a16="http://schemas.microsoft.com/office/drawing/2014/main" val="10003"/>
                  </a:ext>
                </a:extLst>
              </a:tr>
              <a:tr h="554175">
                <a:tc>
                  <a:txBody>
                    <a:bodyPr/>
                    <a:lstStyle/>
                    <a:p>
                      <a:pPr marL="0" lvl="0" indent="0" algn="l" rtl="0">
                        <a:spcBef>
                          <a:spcPts val="0"/>
                        </a:spcBef>
                        <a:spcAft>
                          <a:spcPts val="0"/>
                        </a:spcAft>
                        <a:buNone/>
                      </a:pPr>
                      <a:r>
                        <a:rPr lang="en-US"/>
                        <a:t>Agility</a:t>
                      </a:r>
                      <a:endParaRPr/>
                    </a:p>
                  </a:txBody>
                  <a:tcPr marL="91425" marR="91425" marT="91425" marB="91425" anchor="ctr">
                    <a:solidFill>
                      <a:srgbClr val="D9D9D9"/>
                    </a:solidFill>
                  </a:tcPr>
                </a:tc>
                <a:tc>
                  <a:txBody>
                    <a:bodyPr/>
                    <a:lstStyle/>
                    <a:p>
                      <a:pPr marL="0" lvl="0" indent="0" algn="l" rtl="0">
                        <a:spcBef>
                          <a:spcPts val="0"/>
                        </a:spcBef>
                        <a:spcAft>
                          <a:spcPts val="0"/>
                        </a:spcAft>
                        <a:buNone/>
                      </a:pPr>
                      <a:r>
                        <a:rPr lang="en-US"/>
                        <a:t>less agile, fixed configuration</a:t>
                      </a:r>
                      <a:endParaRPr/>
                    </a:p>
                  </a:txBody>
                  <a:tcPr marL="91425" marR="91425" marT="91425" marB="91425" anchor="ctr"/>
                </a:tc>
                <a:tc>
                  <a:txBody>
                    <a:bodyPr/>
                    <a:lstStyle/>
                    <a:p>
                      <a:pPr marL="0" lvl="0" indent="0" algn="l" rtl="0">
                        <a:spcBef>
                          <a:spcPts val="0"/>
                        </a:spcBef>
                        <a:spcAft>
                          <a:spcPts val="0"/>
                        </a:spcAft>
                        <a:buNone/>
                      </a:pPr>
                      <a:r>
                        <a:rPr lang="en-US"/>
                        <a:t>highly agile, configure &amp; configure as needed</a:t>
                      </a:r>
                      <a:endParaRPr/>
                    </a:p>
                  </a:txBody>
                  <a:tcPr marL="91425" marR="91425" marT="91425" marB="91425" anchor="ctr"/>
                </a:tc>
                <a:extLst>
                  <a:ext uri="{0D108BD9-81ED-4DB2-BD59-A6C34878D82A}">
                    <a16:rowId xmlns:a16="http://schemas.microsoft.com/office/drawing/2014/main" val="10004"/>
                  </a:ext>
                </a:extLst>
              </a:tr>
              <a:tr h="554175">
                <a:tc>
                  <a:txBody>
                    <a:bodyPr/>
                    <a:lstStyle/>
                    <a:p>
                      <a:pPr marL="0" lvl="0" indent="0" algn="l" rtl="0">
                        <a:spcBef>
                          <a:spcPts val="0"/>
                        </a:spcBef>
                        <a:spcAft>
                          <a:spcPts val="0"/>
                        </a:spcAft>
                        <a:buNone/>
                      </a:pPr>
                      <a:r>
                        <a:rPr lang="en-US"/>
                        <a:t>Security</a:t>
                      </a:r>
                      <a:endParaRPr/>
                    </a:p>
                  </a:txBody>
                  <a:tcPr marL="91425" marR="91425" marT="91425" marB="91425" anchor="ctr">
                    <a:solidFill>
                      <a:srgbClr val="D9D9D9"/>
                    </a:solidFill>
                  </a:tcPr>
                </a:tc>
                <a:tc>
                  <a:txBody>
                    <a:bodyPr/>
                    <a:lstStyle/>
                    <a:p>
                      <a:pPr marL="0" lvl="0" indent="0" algn="l" rtl="0">
                        <a:spcBef>
                          <a:spcPts val="0"/>
                        </a:spcBef>
                        <a:spcAft>
                          <a:spcPts val="0"/>
                        </a:spcAft>
                        <a:buNone/>
                      </a:pPr>
                      <a:r>
                        <a:rPr lang="en-US"/>
                        <a:t>mature</a:t>
                      </a:r>
                      <a:endParaRPr/>
                    </a:p>
                  </a:txBody>
                  <a:tcPr marL="91425" marR="91425" marT="91425" marB="91425" anchor="ctr"/>
                </a:tc>
                <a:tc>
                  <a:txBody>
                    <a:bodyPr/>
                    <a:lstStyle/>
                    <a:p>
                      <a:pPr marL="0" lvl="0" indent="0" algn="l" rtl="0">
                        <a:spcBef>
                          <a:spcPts val="0"/>
                        </a:spcBef>
                        <a:spcAft>
                          <a:spcPts val="0"/>
                        </a:spcAft>
                        <a:buNone/>
                      </a:pPr>
                      <a:r>
                        <a:rPr lang="en-US"/>
                        <a:t>maturing</a:t>
                      </a:r>
                      <a:endParaRPr/>
                    </a:p>
                  </a:txBody>
                  <a:tcPr marL="91425" marR="91425" marT="91425" marB="91425" anchor="ctr"/>
                </a:tc>
                <a:extLst>
                  <a:ext uri="{0D108BD9-81ED-4DB2-BD59-A6C34878D82A}">
                    <a16:rowId xmlns:a16="http://schemas.microsoft.com/office/drawing/2014/main" val="10005"/>
                  </a:ext>
                </a:extLst>
              </a:tr>
              <a:tr h="554175">
                <a:tc>
                  <a:txBody>
                    <a:bodyPr/>
                    <a:lstStyle/>
                    <a:p>
                      <a:pPr marL="0" lvl="0" indent="0" algn="l" rtl="0">
                        <a:spcBef>
                          <a:spcPts val="0"/>
                        </a:spcBef>
                        <a:spcAft>
                          <a:spcPts val="0"/>
                        </a:spcAft>
                        <a:buNone/>
                      </a:pPr>
                      <a:r>
                        <a:rPr lang="en-US"/>
                        <a:t>Users</a:t>
                      </a:r>
                      <a:endParaRPr/>
                    </a:p>
                  </a:txBody>
                  <a:tcPr marL="91425" marR="91425" marT="91425" marB="91425" anchor="ctr">
                    <a:solidFill>
                      <a:srgbClr val="D9D9D9"/>
                    </a:solidFill>
                  </a:tcPr>
                </a:tc>
                <a:tc>
                  <a:txBody>
                    <a:bodyPr/>
                    <a:lstStyle/>
                    <a:p>
                      <a:pPr marL="0" lvl="0" indent="0" algn="l" rtl="0">
                        <a:spcBef>
                          <a:spcPts val="0"/>
                        </a:spcBef>
                        <a:spcAft>
                          <a:spcPts val="0"/>
                        </a:spcAft>
                        <a:buNone/>
                      </a:pPr>
                      <a:r>
                        <a:rPr lang="en-US"/>
                        <a:t>business professionals</a:t>
                      </a:r>
                      <a:endParaRPr/>
                    </a:p>
                  </a:txBody>
                  <a:tcPr marL="91425" marR="91425" marT="91425" marB="91425" anchor="ctr"/>
                </a:tc>
                <a:tc>
                  <a:txBody>
                    <a:bodyPr/>
                    <a:lstStyle/>
                    <a:p>
                      <a:pPr marL="0" lvl="0" indent="0" algn="l" rtl="0">
                        <a:spcBef>
                          <a:spcPts val="0"/>
                        </a:spcBef>
                        <a:spcAft>
                          <a:spcPts val="0"/>
                        </a:spcAft>
                        <a:buNone/>
                      </a:pPr>
                      <a:r>
                        <a:rPr lang="en-US"/>
                        <a:t>data scientists, etc</a:t>
                      </a:r>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6"/>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
        <p:nvSpPr>
          <p:cNvPr id="287" name="Google Shape;287;p6"/>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i="0" u="none" strike="noStrike" cap="none">
                <a:solidFill>
                  <a:schemeClr val="dk1"/>
                </a:solidFill>
                <a:latin typeface="Trebuchet MS"/>
                <a:ea typeface="Trebuchet MS"/>
                <a:cs typeface="Trebuchet MS"/>
                <a:sym typeface="Trebuchet MS"/>
              </a:rPr>
              <a:t>What Is </a:t>
            </a:r>
            <a:r>
              <a:rPr lang="en-US" sz="3000" b="1">
                <a:solidFill>
                  <a:schemeClr val="dk1"/>
                </a:solidFill>
                <a:latin typeface="Trebuchet MS"/>
                <a:ea typeface="Trebuchet MS"/>
                <a:cs typeface="Trebuchet MS"/>
                <a:sym typeface="Trebuchet MS"/>
              </a:rPr>
              <a:t>ETL? - Data Warehouse</a:t>
            </a:r>
            <a:endParaRPr sz="3000" b="1" i="0" u="none" strike="noStrike" cap="none">
              <a:solidFill>
                <a:schemeClr val="dk1"/>
              </a:solidFill>
              <a:latin typeface="Trebuchet MS"/>
              <a:ea typeface="Trebuchet MS"/>
              <a:cs typeface="Trebuchet MS"/>
              <a:sym typeface="Trebuchet MS"/>
            </a:endParaRPr>
          </a:p>
        </p:txBody>
      </p:sp>
      <p:sp>
        <p:nvSpPr>
          <p:cNvPr id="288" name="Google Shape;288;p6"/>
          <p:cNvSpPr txBox="1"/>
          <p:nvPr/>
        </p:nvSpPr>
        <p:spPr>
          <a:xfrm>
            <a:off x="1003300" y="1605475"/>
            <a:ext cx="9924900" cy="1369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US">
                <a:solidFill>
                  <a:schemeClr val="dk1"/>
                </a:solidFill>
                <a:latin typeface="Trebuchet MS"/>
                <a:ea typeface="Trebuchet MS"/>
                <a:cs typeface="Trebuchet MS"/>
                <a:sym typeface="Trebuchet MS"/>
              </a:rPr>
              <a:t>ETL stands for Extract, Transform, Load and it is a process used in data warehousing to extract data from various sources, transform it into a format suitable for loading into a data warehouse, and then load it into the warehouse.</a:t>
            </a:r>
            <a:endParaRPr>
              <a:solidFill>
                <a:schemeClr val="dk1"/>
              </a:solidFill>
              <a:latin typeface="Trebuchet MS"/>
              <a:ea typeface="Trebuchet MS"/>
              <a:cs typeface="Trebuchet MS"/>
              <a:sym typeface="Trebuchet MS"/>
            </a:endParaRPr>
          </a:p>
          <a:p>
            <a:pPr marL="0" lvl="0" indent="0" algn="just" rtl="0">
              <a:lnSpc>
                <a:spcPct val="150000"/>
              </a:lnSpc>
              <a:spcBef>
                <a:spcPts val="0"/>
              </a:spcBef>
              <a:spcAft>
                <a:spcPts val="0"/>
              </a:spcAft>
              <a:buNone/>
            </a:pPr>
            <a:endParaRPr>
              <a:solidFill>
                <a:schemeClr val="dk1"/>
              </a:solidFill>
              <a:latin typeface="Trebuchet MS"/>
              <a:ea typeface="Trebuchet MS"/>
              <a:cs typeface="Trebuchet MS"/>
              <a:sym typeface="Trebuchet MS"/>
            </a:endParaRPr>
          </a:p>
          <a:p>
            <a:pPr marL="0" lvl="0" indent="0" algn="just" rtl="0">
              <a:lnSpc>
                <a:spcPct val="150000"/>
              </a:lnSpc>
              <a:spcBef>
                <a:spcPts val="0"/>
              </a:spcBef>
              <a:spcAft>
                <a:spcPts val="0"/>
              </a:spcAft>
              <a:buNone/>
            </a:pPr>
            <a:r>
              <a:rPr lang="en-US">
                <a:solidFill>
                  <a:schemeClr val="dk1"/>
                </a:solidFill>
                <a:latin typeface="Trebuchet MS"/>
                <a:ea typeface="Trebuchet MS"/>
                <a:cs typeface="Trebuchet MS"/>
                <a:sym typeface="Trebuchet MS"/>
              </a:rPr>
              <a:t>The process of ETL can be broken down into the following three stages:</a:t>
            </a:r>
            <a:endParaRPr>
              <a:solidFill>
                <a:schemeClr val="dk1"/>
              </a:solidFill>
              <a:latin typeface="Trebuchet MS"/>
              <a:ea typeface="Trebuchet MS"/>
              <a:cs typeface="Trebuchet MS"/>
              <a:sym typeface="Trebuchet MS"/>
            </a:endParaRPr>
          </a:p>
        </p:txBody>
      </p:sp>
      <p:sp>
        <p:nvSpPr>
          <p:cNvPr id="289" name="Google Shape;289;p6"/>
          <p:cNvSpPr/>
          <p:nvPr/>
        </p:nvSpPr>
        <p:spPr>
          <a:xfrm>
            <a:off x="4721700" y="3592150"/>
            <a:ext cx="2748600" cy="26457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1200" i="1">
              <a:solidFill>
                <a:srgbClr val="666666"/>
              </a:solidFill>
              <a:latin typeface="Trebuchet MS"/>
              <a:ea typeface="Trebuchet MS"/>
              <a:cs typeface="Trebuchet MS"/>
              <a:sym typeface="Trebuchet MS"/>
            </a:endParaRPr>
          </a:p>
          <a:p>
            <a:pPr marL="0" lvl="0" indent="0" algn="ctr" rtl="0">
              <a:lnSpc>
                <a:spcPct val="150000"/>
              </a:lnSpc>
              <a:spcBef>
                <a:spcPts val="0"/>
              </a:spcBef>
              <a:spcAft>
                <a:spcPts val="0"/>
              </a:spcAft>
              <a:buNone/>
            </a:pPr>
            <a:r>
              <a:rPr lang="en-US" sz="1200" i="1">
                <a:solidFill>
                  <a:srgbClr val="666666"/>
                </a:solidFill>
                <a:latin typeface="Trebuchet MS"/>
                <a:ea typeface="Trebuchet MS"/>
                <a:cs typeface="Trebuchet MS"/>
                <a:sym typeface="Trebuchet MS"/>
              </a:rPr>
              <a:t>In this stage, the extracted data is transformed into a format that is suitable for loading into the data warehouse. This may involve cleaning and validating the data, converting data types, combining data from multiple sources, and creating new data fields.</a:t>
            </a:r>
            <a:endParaRPr sz="1200" i="1">
              <a:solidFill>
                <a:srgbClr val="666666"/>
              </a:solidFill>
              <a:latin typeface="Trebuchet MS"/>
              <a:ea typeface="Trebuchet MS"/>
              <a:cs typeface="Trebuchet MS"/>
              <a:sym typeface="Trebuchet MS"/>
            </a:endParaRPr>
          </a:p>
        </p:txBody>
      </p:sp>
      <p:sp>
        <p:nvSpPr>
          <p:cNvPr id="290" name="Google Shape;290;p6"/>
          <p:cNvSpPr/>
          <p:nvPr/>
        </p:nvSpPr>
        <p:spPr>
          <a:xfrm>
            <a:off x="4721700" y="3146300"/>
            <a:ext cx="2748600" cy="448500"/>
          </a:xfrm>
          <a:prstGeom prst="rect">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980000"/>
                </a:solidFill>
                <a:latin typeface="Trebuchet MS"/>
                <a:ea typeface="Trebuchet MS"/>
                <a:cs typeface="Trebuchet MS"/>
                <a:sym typeface="Trebuchet MS"/>
              </a:rPr>
              <a:t>Transform</a:t>
            </a:r>
            <a:endParaRPr sz="1600" b="1">
              <a:solidFill>
                <a:srgbClr val="980000"/>
              </a:solidFill>
              <a:latin typeface="Trebuchet MS"/>
              <a:ea typeface="Trebuchet MS"/>
              <a:cs typeface="Trebuchet MS"/>
              <a:sym typeface="Trebuchet MS"/>
            </a:endParaRPr>
          </a:p>
        </p:txBody>
      </p:sp>
      <p:sp>
        <p:nvSpPr>
          <p:cNvPr id="291" name="Google Shape;291;p6"/>
          <p:cNvSpPr/>
          <p:nvPr/>
        </p:nvSpPr>
        <p:spPr>
          <a:xfrm>
            <a:off x="8074500" y="3592150"/>
            <a:ext cx="2748600" cy="26457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1200" i="1">
              <a:solidFill>
                <a:srgbClr val="666666"/>
              </a:solidFill>
              <a:latin typeface="Trebuchet MS"/>
              <a:ea typeface="Trebuchet MS"/>
              <a:cs typeface="Trebuchet MS"/>
              <a:sym typeface="Trebuchet MS"/>
            </a:endParaRPr>
          </a:p>
          <a:p>
            <a:pPr marL="0" lvl="0" indent="0" algn="ctr" rtl="0">
              <a:lnSpc>
                <a:spcPct val="150000"/>
              </a:lnSpc>
              <a:spcBef>
                <a:spcPts val="0"/>
              </a:spcBef>
              <a:spcAft>
                <a:spcPts val="0"/>
              </a:spcAft>
              <a:buNone/>
            </a:pPr>
            <a:r>
              <a:rPr lang="en-US" sz="1200" i="1">
                <a:solidFill>
                  <a:srgbClr val="666666"/>
                </a:solidFill>
                <a:latin typeface="Trebuchet MS"/>
                <a:ea typeface="Trebuchet MS"/>
                <a:cs typeface="Trebuchet MS"/>
                <a:sym typeface="Trebuchet MS"/>
              </a:rPr>
              <a:t>After the data is transformed, it is loaded into the data warehouse. This step involves creating the physical data structures and loading the data into the warehouse.</a:t>
            </a:r>
            <a:endParaRPr sz="1200" i="1">
              <a:solidFill>
                <a:srgbClr val="666666"/>
              </a:solidFill>
              <a:latin typeface="Trebuchet MS"/>
              <a:ea typeface="Trebuchet MS"/>
              <a:cs typeface="Trebuchet MS"/>
              <a:sym typeface="Trebuchet MS"/>
            </a:endParaRPr>
          </a:p>
        </p:txBody>
      </p:sp>
      <p:sp>
        <p:nvSpPr>
          <p:cNvPr id="292" name="Google Shape;292;p6"/>
          <p:cNvSpPr/>
          <p:nvPr/>
        </p:nvSpPr>
        <p:spPr>
          <a:xfrm>
            <a:off x="8074500" y="3146300"/>
            <a:ext cx="2748600" cy="448500"/>
          </a:xfrm>
          <a:prstGeom prst="rect">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980000"/>
                </a:solidFill>
                <a:latin typeface="Trebuchet MS"/>
                <a:ea typeface="Trebuchet MS"/>
                <a:cs typeface="Trebuchet MS"/>
                <a:sym typeface="Trebuchet MS"/>
              </a:rPr>
              <a:t>Load</a:t>
            </a:r>
            <a:endParaRPr sz="1600" b="1">
              <a:solidFill>
                <a:srgbClr val="980000"/>
              </a:solidFill>
              <a:latin typeface="Trebuchet MS"/>
              <a:ea typeface="Trebuchet MS"/>
              <a:cs typeface="Trebuchet MS"/>
              <a:sym typeface="Trebuchet MS"/>
            </a:endParaRPr>
          </a:p>
        </p:txBody>
      </p:sp>
      <p:sp>
        <p:nvSpPr>
          <p:cNvPr id="293" name="Google Shape;293;p6"/>
          <p:cNvSpPr/>
          <p:nvPr/>
        </p:nvSpPr>
        <p:spPr>
          <a:xfrm>
            <a:off x="1368900" y="3592150"/>
            <a:ext cx="2748600" cy="26457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1200" i="1">
              <a:solidFill>
                <a:srgbClr val="666666"/>
              </a:solidFill>
              <a:latin typeface="Trebuchet MS"/>
              <a:ea typeface="Trebuchet MS"/>
              <a:cs typeface="Trebuchet MS"/>
              <a:sym typeface="Trebuchet MS"/>
            </a:endParaRPr>
          </a:p>
          <a:p>
            <a:pPr marL="0" lvl="0" indent="0" algn="ctr" rtl="0">
              <a:lnSpc>
                <a:spcPct val="150000"/>
              </a:lnSpc>
              <a:spcBef>
                <a:spcPts val="0"/>
              </a:spcBef>
              <a:spcAft>
                <a:spcPts val="0"/>
              </a:spcAft>
              <a:buNone/>
            </a:pPr>
            <a:r>
              <a:rPr lang="en-US" sz="1200" i="1">
                <a:solidFill>
                  <a:srgbClr val="666666"/>
                </a:solidFill>
                <a:latin typeface="Trebuchet MS"/>
                <a:ea typeface="Trebuchet MS"/>
                <a:cs typeface="Trebuchet MS"/>
                <a:sym typeface="Trebuchet MS"/>
              </a:rPr>
              <a:t>The first stage in the ETL process is to extract data from various sources such as transactional systems, spreadsheets, and flat files. This step involves reading data from the source systems and storing it in a staging area.</a:t>
            </a:r>
            <a:endParaRPr sz="1200" i="1">
              <a:solidFill>
                <a:srgbClr val="666666"/>
              </a:solidFill>
              <a:latin typeface="Trebuchet MS"/>
              <a:ea typeface="Trebuchet MS"/>
              <a:cs typeface="Trebuchet MS"/>
              <a:sym typeface="Trebuchet MS"/>
            </a:endParaRPr>
          </a:p>
        </p:txBody>
      </p:sp>
      <p:sp>
        <p:nvSpPr>
          <p:cNvPr id="294" name="Google Shape;294;p6"/>
          <p:cNvSpPr/>
          <p:nvPr/>
        </p:nvSpPr>
        <p:spPr>
          <a:xfrm>
            <a:off x="1368900" y="3146300"/>
            <a:ext cx="2748600" cy="448500"/>
          </a:xfrm>
          <a:prstGeom prst="rect">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980000"/>
                </a:solidFill>
                <a:latin typeface="Trebuchet MS"/>
                <a:ea typeface="Trebuchet MS"/>
                <a:cs typeface="Trebuchet MS"/>
                <a:sym typeface="Trebuchet MS"/>
              </a:rPr>
              <a:t>Extract</a:t>
            </a:r>
            <a:endParaRPr sz="1600" b="1">
              <a:solidFill>
                <a:srgbClr val="98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e1ad30c490_0_131"/>
          <p:cNvSpPr txBox="1">
            <a:spLocks noGrp="1"/>
          </p:cNvSpPr>
          <p:nvPr>
            <p:ph type="sldNum" idx="12"/>
          </p:nvPr>
        </p:nvSpPr>
        <p:spPr>
          <a:xfrm>
            <a:off x="10792925" y="6371975"/>
            <a:ext cx="1001400" cy="333900"/>
          </a:xfrm>
          <a:prstGeom prst="rect">
            <a:avLst/>
          </a:prstGeom>
          <a:solidFill>
            <a:srgbClr val="990000"/>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
        <p:nvSpPr>
          <p:cNvPr id="300" name="Google Shape;300;g2e1ad30c490_0_131"/>
          <p:cNvSpPr/>
          <p:nvPr/>
        </p:nvSpPr>
        <p:spPr>
          <a:xfrm>
            <a:off x="1003300" y="669600"/>
            <a:ext cx="9924900" cy="5541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3000" b="1" i="0" u="none" strike="noStrike" cap="none">
                <a:solidFill>
                  <a:schemeClr val="dk1"/>
                </a:solidFill>
                <a:latin typeface="Trebuchet MS"/>
                <a:ea typeface="Trebuchet MS"/>
                <a:cs typeface="Trebuchet MS"/>
                <a:sym typeface="Trebuchet MS"/>
              </a:rPr>
              <a:t>What Is </a:t>
            </a:r>
            <a:r>
              <a:rPr lang="en-US" sz="3000" b="1">
                <a:solidFill>
                  <a:schemeClr val="dk1"/>
                </a:solidFill>
                <a:latin typeface="Trebuchet MS"/>
                <a:ea typeface="Trebuchet MS"/>
                <a:cs typeface="Trebuchet MS"/>
                <a:sym typeface="Trebuchet MS"/>
              </a:rPr>
              <a:t>ELT? - Data Lake</a:t>
            </a:r>
            <a:endParaRPr sz="3000" b="1" i="0" u="none" strike="noStrike" cap="none">
              <a:solidFill>
                <a:schemeClr val="dk1"/>
              </a:solidFill>
              <a:latin typeface="Trebuchet MS"/>
              <a:ea typeface="Trebuchet MS"/>
              <a:cs typeface="Trebuchet MS"/>
              <a:sym typeface="Trebuchet MS"/>
            </a:endParaRPr>
          </a:p>
        </p:txBody>
      </p:sp>
      <p:sp>
        <p:nvSpPr>
          <p:cNvPr id="301" name="Google Shape;301;g2e1ad30c490_0_131"/>
          <p:cNvSpPr txBox="1"/>
          <p:nvPr/>
        </p:nvSpPr>
        <p:spPr>
          <a:xfrm>
            <a:off x="1003300" y="1605475"/>
            <a:ext cx="9924900" cy="1369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US">
                <a:solidFill>
                  <a:schemeClr val="dk1"/>
                </a:solidFill>
                <a:latin typeface="Trebuchet MS"/>
                <a:ea typeface="Trebuchet MS"/>
                <a:cs typeface="Trebuchet MS"/>
                <a:sym typeface="Trebuchet MS"/>
              </a:rPr>
              <a:t>ELT stands for Extract, Load, Transform and it is a process used in data lakes to extract data from various sources, load it into a data warehouse and transform it into a format suitable.</a:t>
            </a:r>
            <a:endParaRPr>
              <a:solidFill>
                <a:schemeClr val="dk1"/>
              </a:solidFill>
              <a:latin typeface="Trebuchet MS"/>
              <a:ea typeface="Trebuchet MS"/>
              <a:cs typeface="Trebuchet MS"/>
              <a:sym typeface="Trebuchet MS"/>
            </a:endParaRPr>
          </a:p>
          <a:p>
            <a:pPr marL="0" lvl="0" indent="0" algn="just" rtl="0">
              <a:lnSpc>
                <a:spcPct val="150000"/>
              </a:lnSpc>
              <a:spcBef>
                <a:spcPts val="0"/>
              </a:spcBef>
              <a:spcAft>
                <a:spcPts val="0"/>
              </a:spcAft>
              <a:buNone/>
            </a:pPr>
            <a:endParaRPr>
              <a:solidFill>
                <a:schemeClr val="dk1"/>
              </a:solidFill>
              <a:latin typeface="Trebuchet MS"/>
              <a:ea typeface="Trebuchet MS"/>
              <a:cs typeface="Trebuchet MS"/>
              <a:sym typeface="Trebuchet MS"/>
            </a:endParaRPr>
          </a:p>
          <a:p>
            <a:pPr marL="0" lvl="0" indent="0" algn="just" rtl="0">
              <a:lnSpc>
                <a:spcPct val="150000"/>
              </a:lnSpc>
              <a:spcBef>
                <a:spcPts val="0"/>
              </a:spcBef>
              <a:spcAft>
                <a:spcPts val="0"/>
              </a:spcAft>
              <a:buNone/>
            </a:pPr>
            <a:r>
              <a:rPr lang="en-US">
                <a:solidFill>
                  <a:schemeClr val="dk1"/>
                </a:solidFill>
                <a:latin typeface="Trebuchet MS"/>
                <a:ea typeface="Trebuchet MS"/>
                <a:cs typeface="Trebuchet MS"/>
                <a:sym typeface="Trebuchet MS"/>
              </a:rPr>
              <a:t>The process of ETL can be broken down into the following three stages:</a:t>
            </a:r>
            <a:endParaRPr>
              <a:solidFill>
                <a:schemeClr val="dk1"/>
              </a:solidFill>
              <a:latin typeface="Trebuchet MS"/>
              <a:ea typeface="Trebuchet MS"/>
              <a:cs typeface="Trebuchet MS"/>
              <a:sym typeface="Trebuchet MS"/>
            </a:endParaRPr>
          </a:p>
        </p:txBody>
      </p:sp>
      <p:sp>
        <p:nvSpPr>
          <p:cNvPr id="302" name="Google Shape;302;g2e1ad30c490_0_131"/>
          <p:cNvSpPr/>
          <p:nvPr/>
        </p:nvSpPr>
        <p:spPr>
          <a:xfrm>
            <a:off x="4721700" y="3592150"/>
            <a:ext cx="2748600" cy="26457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1200" i="1">
              <a:solidFill>
                <a:srgbClr val="666666"/>
              </a:solidFill>
              <a:latin typeface="Trebuchet MS"/>
              <a:ea typeface="Trebuchet MS"/>
              <a:cs typeface="Trebuchet MS"/>
              <a:sym typeface="Trebuchet MS"/>
            </a:endParaRPr>
          </a:p>
          <a:p>
            <a:pPr marL="0" lvl="0" indent="0" algn="ctr" rtl="0">
              <a:lnSpc>
                <a:spcPct val="150000"/>
              </a:lnSpc>
              <a:spcBef>
                <a:spcPts val="0"/>
              </a:spcBef>
              <a:spcAft>
                <a:spcPts val="0"/>
              </a:spcAft>
              <a:buNone/>
            </a:pPr>
            <a:r>
              <a:rPr lang="en-US" sz="1200" i="1">
                <a:solidFill>
                  <a:srgbClr val="666666"/>
                </a:solidFill>
                <a:latin typeface="Trebuchet MS"/>
                <a:ea typeface="Trebuchet MS"/>
                <a:cs typeface="Trebuchet MS"/>
                <a:sym typeface="Trebuchet MS"/>
              </a:rPr>
              <a:t>After the data is transformed, it is loaded into the data warehouse. This step involves creating the physical data structures and loading the data into the warehouse.</a:t>
            </a:r>
            <a:endParaRPr sz="1200" i="1">
              <a:solidFill>
                <a:srgbClr val="666666"/>
              </a:solidFill>
              <a:latin typeface="Trebuchet MS"/>
              <a:ea typeface="Trebuchet MS"/>
              <a:cs typeface="Trebuchet MS"/>
              <a:sym typeface="Trebuchet MS"/>
            </a:endParaRPr>
          </a:p>
        </p:txBody>
      </p:sp>
      <p:sp>
        <p:nvSpPr>
          <p:cNvPr id="303" name="Google Shape;303;g2e1ad30c490_0_131"/>
          <p:cNvSpPr/>
          <p:nvPr/>
        </p:nvSpPr>
        <p:spPr>
          <a:xfrm>
            <a:off x="4721700" y="3146300"/>
            <a:ext cx="2748600" cy="448500"/>
          </a:xfrm>
          <a:prstGeom prst="rect">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980000"/>
                </a:solidFill>
                <a:latin typeface="Trebuchet MS"/>
                <a:ea typeface="Trebuchet MS"/>
                <a:cs typeface="Trebuchet MS"/>
                <a:sym typeface="Trebuchet MS"/>
              </a:rPr>
              <a:t>Load</a:t>
            </a:r>
            <a:endParaRPr sz="1600" b="1">
              <a:solidFill>
                <a:srgbClr val="980000"/>
              </a:solidFill>
              <a:latin typeface="Trebuchet MS"/>
              <a:ea typeface="Trebuchet MS"/>
              <a:cs typeface="Trebuchet MS"/>
              <a:sym typeface="Trebuchet MS"/>
            </a:endParaRPr>
          </a:p>
        </p:txBody>
      </p:sp>
      <p:sp>
        <p:nvSpPr>
          <p:cNvPr id="304" name="Google Shape;304;g2e1ad30c490_0_131"/>
          <p:cNvSpPr/>
          <p:nvPr/>
        </p:nvSpPr>
        <p:spPr>
          <a:xfrm>
            <a:off x="8074500" y="3592150"/>
            <a:ext cx="2748600" cy="26457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1200" i="1">
              <a:solidFill>
                <a:srgbClr val="666666"/>
              </a:solidFill>
              <a:latin typeface="Trebuchet MS"/>
              <a:ea typeface="Trebuchet MS"/>
              <a:cs typeface="Trebuchet MS"/>
              <a:sym typeface="Trebuchet MS"/>
            </a:endParaRPr>
          </a:p>
          <a:p>
            <a:pPr marL="0" lvl="0" indent="0" algn="ctr" rtl="0">
              <a:lnSpc>
                <a:spcPct val="150000"/>
              </a:lnSpc>
              <a:spcBef>
                <a:spcPts val="0"/>
              </a:spcBef>
              <a:spcAft>
                <a:spcPts val="0"/>
              </a:spcAft>
              <a:buNone/>
            </a:pPr>
            <a:r>
              <a:rPr lang="en-US" sz="1200" i="1">
                <a:solidFill>
                  <a:srgbClr val="666666"/>
                </a:solidFill>
                <a:latin typeface="Trebuchet MS"/>
                <a:ea typeface="Trebuchet MS"/>
                <a:cs typeface="Trebuchet MS"/>
                <a:sym typeface="Trebuchet MS"/>
              </a:rPr>
              <a:t>In this stage, the extracted data is transformed into a format that is suitable for loading into the data warehouse. This may involve cleaning and validating the data, converting data types, combining data from multiple sources, and creating new data fields.</a:t>
            </a:r>
            <a:endParaRPr sz="1200" i="1">
              <a:solidFill>
                <a:srgbClr val="666666"/>
              </a:solidFill>
              <a:latin typeface="Trebuchet MS"/>
              <a:ea typeface="Trebuchet MS"/>
              <a:cs typeface="Trebuchet MS"/>
              <a:sym typeface="Trebuchet MS"/>
            </a:endParaRPr>
          </a:p>
        </p:txBody>
      </p:sp>
      <p:sp>
        <p:nvSpPr>
          <p:cNvPr id="305" name="Google Shape;305;g2e1ad30c490_0_131"/>
          <p:cNvSpPr/>
          <p:nvPr/>
        </p:nvSpPr>
        <p:spPr>
          <a:xfrm>
            <a:off x="8074500" y="3146300"/>
            <a:ext cx="2748600" cy="448500"/>
          </a:xfrm>
          <a:prstGeom prst="rect">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980000"/>
                </a:solidFill>
                <a:latin typeface="Trebuchet MS"/>
                <a:ea typeface="Trebuchet MS"/>
                <a:cs typeface="Trebuchet MS"/>
                <a:sym typeface="Trebuchet MS"/>
              </a:rPr>
              <a:t>Transform</a:t>
            </a:r>
            <a:endParaRPr sz="1600" b="1">
              <a:solidFill>
                <a:srgbClr val="980000"/>
              </a:solidFill>
              <a:latin typeface="Trebuchet MS"/>
              <a:ea typeface="Trebuchet MS"/>
              <a:cs typeface="Trebuchet MS"/>
              <a:sym typeface="Trebuchet MS"/>
            </a:endParaRPr>
          </a:p>
        </p:txBody>
      </p:sp>
      <p:sp>
        <p:nvSpPr>
          <p:cNvPr id="306" name="Google Shape;306;g2e1ad30c490_0_131"/>
          <p:cNvSpPr/>
          <p:nvPr/>
        </p:nvSpPr>
        <p:spPr>
          <a:xfrm>
            <a:off x="1368900" y="3592150"/>
            <a:ext cx="2748600" cy="2645700"/>
          </a:xfrm>
          <a:prstGeom prst="rect">
            <a:avLst/>
          </a:pr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1200" i="1">
              <a:solidFill>
                <a:srgbClr val="666666"/>
              </a:solidFill>
              <a:latin typeface="Trebuchet MS"/>
              <a:ea typeface="Trebuchet MS"/>
              <a:cs typeface="Trebuchet MS"/>
              <a:sym typeface="Trebuchet MS"/>
            </a:endParaRPr>
          </a:p>
          <a:p>
            <a:pPr marL="0" lvl="0" indent="0" algn="ctr" rtl="0">
              <a:lnSpc>
                <a:spcPct val="150000"/>
              </a:lnSpc>
              <a:spcBef>
                <a:spcPts val="0"/>
              </a:spcBef>
              <a:spcAft>
                <a:spcPts val="0"/>
              </a:spcAft>
              <a:buNone/>
            </a:pPr>
            <a:r>
              <a:rPr lang="en-US" sz="1200" i="1">
                <a:solidFill>
                  <a:srgbClr val="666666"/>
                </a:solidFill>
                <a:latin typeface="Trebuchet MS"/>
                <a:ea typeface="Trebuchet MS"/>
                <a:cs typeface="Trebuchet MS"/>
                <a:sym typeface="Trebuchet MS"/>
              </a:rPr>
              <a:t>The first stage in the ETL process is to extract data from various sources such as transactional systems, spreadsheets, and flat files. This step involves reading data from the source systems and storing it in a staging area.</a:t>
            </a:r>
            <a:endParaRPr sz="1200" i="1">
              <a:solidFill>
                <a:srgbClr val="666666"/>
              </a:solidFill>
              <a:latin typeface="Trebuchet MS"/>
              <a:ea typeface="Trebuchet MS"/>
              <a:cs typeface="Trebuchet MS"/>
              <a:sym typeface="Trebuchet MS"/>
            </a:endParaRPr>
          </a:p>
        </p:txBody>
      </p:sp>
      <p:sp>
        <p:nvSpPr>
          <p:cNvPr id="307" name="Google Shape;307;g2e1ad30c490_0_131"/>
          <p:cNvSpPr/>
          <p:nvPr/>
        </p:nvSpPr>
        <p:spPr>
          <a:xfrm>
            <a:off x="1368900" y="3146300"/>
            <a:ext cx="2748600" cy="448500"/>
          </a:xfrm>
          <a:prstGeom prst="rect">
            <a:avLst/>
          </a:prstGeom>
          <a:solidFill>
            <a:srgbClr val="FFFFFF"/>
          </a:solidFill>
          <a:ln w="9525" cap="flat" cmpd="sng">
            <a:solidFill>
              <a:srgbClr val="F3F3F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a:solidFill>
                  <a:srgbClr val="980000"/>
                </a:solidFill>
                <a:latin typeface="Trebuchet MS"/>
                <a:ea typeface="Trebuchet MS"/>
                <a:cs typeface="Trebuchet MS"/>
                <a:sym typeface="Trebuchet MS"/>
              </a:rPr>
              <a:t>Extract</a:t>
            </a:r>
            <a:endParaRPr sz="1600" b="1">
              <a:solidFill>
                <a:srgbClr val="98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Seventhin">
      <a:dk1>
        <a:srgbClr val="1C2229"/>
      </a:dk1>
      <a:lt1>
        <a:srgbClr val="FFFFFF"/>
      </a:lt1>
      <a:dk2>
        <a:srgbClr val="37474F"/>
      </a:dk2>
      <a:lt2>
        <a:srgbClr val="CFD8DC"/>
      </a:lt2>
      <a:accent1>
        <a:srgbClr val="FFE351"/>
      </a:accent1>
      <a:accent2>
        <a:srgbClr val="FF7B55"/>
      </a:accent2>
      <a:accent3>
        <a:srgbClr val="FA6B6F"/>
      </a:accent3>
      <a:accent4>
        <a:srgbClr val="A74055"/>
      </a:accent4>
      <a:accent5>
        <a:srgbClr val="4F2459"/>
      </a:accent5>
      <a:accent6>
        <a:srgbClr val="6E6FE3"/>
      </a:accent6>
      <a:hlink>
        <a:srgbClr val="1F497D"/>
      </a:hlink>
      <a:folHlink>
        <a:srgbClr val="699B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2207</Words>
  <Application>Microsoft Office PowerPoint</Application>
  <PresentationFormat>Widescreen</PresentationFormat>
  <Paragraphs>313</Paragraphs>
  <Slides>28</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Calibri</vt:lpstr>
      <vt:lpstr>Century Gothic</vt:lpstr>
      <vt:lpstr>Arial</vt:lpstr>
      <vt:lpstr>Trebuchet MS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Time!!</vt:lpstr>
      <vt:lpstr>QUIZ Time!!</vt:lpstr>
      <vt:lpstr>QUIZ Time!!</vt:lpstr>
      <vt:lpstr>QUIZ Time!!</vt:lpstr>
      <vt:lpstr>QUIZ Time!!</vt:lpstr>
      <vt:lpstr>QUIZ Time!!</vt:lpstr>
      <vt:lpstr>QUIZ Time!!</vt:lpstr>
      <vt:lpstr>QUIZ Time!!</vt:lpstr>
      <vt:lpstr>QUIZ Time!!</vt:lpstr>
      <vt:lpstr>QUIZ Time!!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Dr. Hitesh Kumar Sharma</cp:lastModifiedBy>
  <cp:revision>1</cp:revision>
  <dcterms:modified xsi:type="dcterms:W3CDTF">2024-08-20T05:56:08Z</dcterms:modified>
</cp:coreProperties>
</file>