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+SU8eT+A2haIU+XfQezef3lIw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C6F278-B78B-4227-ABAA-87872523193E}">
  <a:tblStyle styleId="{ACC6F278-B78B-4227-ABAA-8787252319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A5A5A5">
              <a:alpha val="4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>
              <a:alpha val="4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1ae46b51b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e1ae46b51b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1ae46b51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e1ae46b51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1ae46b51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1ae46b51b_0_595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12</a:t>
            </a:fld>
            <a:endParaRPr sz="1400"/>
          </a:p>
        </p:txBody>
      </p:sp>
      <p:sp>
        <p:nvSpPr>
          <p:cNvPr id="329" name="Google Shape;329;g2e1ae46b51b_0_595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1ae46b51b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1ae46b51b_0_707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13</a:t>
            </a:fld>
            <a:endParaRPr sz="1400"/>
          </a:p>
        </p:txBody>
      </p:sp>
      <p:sp>
        <p:nvSpPr>
          <p:cNvPr id="340" name="Google Shape;340;g2e1ae46b51b_0_707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1ae46b51b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1ae46b51b_0_718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14</a:t>
            </a:fld>
            <a:endParaRPr sz="1400"/>
          </a:p>
        </p:txBody>
      </p:sp>
      <p:sp>
        <p:nvSpPr>
          <p:cNvPr id="352" name="Google Shape;352;g2e1ae46b51b_0_718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1ae46b51b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1ae46b51b_0_733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15</a:t>
            </a:fld>
            <a:endParaRPr sz="1400"/>
          </a:p>
        </p:txBody>
      </p:sp>
      <p:sp>
        <p:nvSpPr>
          <p:cNvPr id="363" name="Google Shape;363;g2e1ae46b51b_0_733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1ae46b51b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1ae46b51b_0_759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16</a:t>
            </a:fld>
            <a:endParaRPr sz="1400"/>
          </a:p>
        </p:txBody>
      </p:sp>
      <p:sp>
        <p:nvSpPr>
          <p:cNvPr id="375" name="Google Shape;375;g2e1ae46b51b_0_759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1ae46b51b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1ae46b51b_0_744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17</a:t>
            </a:fld>
            <a:endParaRPr sz="1400"/>
          </a:p>
        </p:txBody>
      </p:sp>
      <p:sp>
        <p:nvSpPr>
          <p:cNvPr id="386" name="Google Shape;386;g2e1ae46b51b_0_744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1ae46b51b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1ae46b51b_0_771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18</a:t>
            </a:fld>
            <a:endParaRPr sz="1400"/>
          </a:p>
        </p:txBody>
      </p:sp>
      <p:sp>
        <p:nvSpPr>
          <p:cNvPr id="398" name="Google Shape;398;g2e1ae46b51b_0_771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1ae46b51b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4035" y="569277"/>
            <a:ext cx="6532800" cy="368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1ae46b51b_0_786:notes"/>
          <p:cNvSpPr txBox="1">
            <a:spLocks noGrp="1"/>
          </p:cNvSpPr>
          <p:nvPr>
            <p:ph type="sldNum" idx="12"/>
          </p:nvPr>
        </p:nvSpPr>
        <p:spPr>
          <a:xfrm>
            <a:off x="3884615" y="8656926"/>
            <a:ext cx="2881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90325" rIns="90325" bIns="90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/>
              <a:t>Notes view: </a:t>
            </a:r>
            <a:fld id="{00000000-1234-1234-1234-123412341234}" type="slidenum">
              <a:rPr lang="en-US" sz="1400"/>
              <a:t>19</a:t>
            </a:fld>
            <a:endParaRPr sz="1400"/>
          </a:p>
        </p:txBody>
      </p:sp>
      <p:sp>
        <p:nvSpPr>
          <p:cNvPr id="409" name="Google Shape;409;g2e1ae46b51b_0_786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It’s Quiz Time!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Please read the question carefully and check all the options given. Pause the video for 10 seconds and answer the question.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Which of the following applications use AI?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gram (or the instagram)?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YouTube?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Is it the net banking application of your bank?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or is it the Anti-virus software installed in your computer or phone?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Which one of these leverage AI?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1ae46b5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2e1ae46b5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e1ae46b51b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e1ae46b51b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1ae46b51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e1ae46b51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1ae46b51b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2e1ae46b51b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1ae46b51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e1ae46b51b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1ae46b51b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e1ae46b51b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1ae46b51b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e1ae46b51b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2301417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e2301417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1ae46b51b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e1ae46b51b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ade">
  <p:cSld name="2_Fa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>
            <a:spLocks noGrp="1"/>
          </p:cNvSpPr>
          <p:nvPr>
            <p:ph type="pic" idx="2"/>
          </p:nvPr>
        </p:nvSpPr>
        <p:spPr>
          <a:xfrm>
            <a:off x="469595" y="1306607"/>
            <a:ext cx="3867000" cy="4290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ae46b51b_0_3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ae46b51b_0_3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e1ae46b51b_0_363"/>
          <p:cNvSpPr txBox="1"/>
          <p:nvPr/>
        </p:nvSpPr>
        <p:spPr>
          <a:xfrm rot="-5400000">
            <a:off x="10117961" y="3832145"/>
            <a:ext cx="38505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2024 by DataCouch Pvt. Ltd.. All rights reserved.</a:t>
            </a:r>
            <a:endParaRPr sz="7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g2e1ae46b51b_0_363"/>
          <p:cNvCxnSpPr/>
          <p:nvPr/>
        </p:nvCxnSpPr>
        <p:spPr>
          <a:xfrm>
            <a:off x="605525" y="6538916"/>
            <a:ext cx="11188800" cy="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g2e1ae46b51b_0_363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ae46b51b_0_36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e1ae46b51b_0_36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2e1ae46b51b_0_3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e1ae46b51b_0_3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e1ae46b51b_0_369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1ae46b51b_0_3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e1ae46b51b_0_3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e1ae46b51b_0_3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e1ae46b51b_0_3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e1ae46b51b_0_375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ae46b51b_0_3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2e1ae46b51b_0_3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g2e1ae46b51b_0_3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e1ae46b51b_0_3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2e1ae46b51b_0_381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ae46b51b_0_3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e1ae46b51b_0_3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2e1ae46b51b_0_38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2e1ae46b51b_0_3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e1ae46b51b_0_3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2e1ae46b51b_0_387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ae46b51b_0_39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e1ae46b51b_0_39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g2e1ae46b51b_0_39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g2e1ae46b51b_0_39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g2e1ae46b51b_0_39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g2e1ae46b51b_0_3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e1ae46b51b_0_3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e1ae46b51b_0_394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1ae46b51b_0_4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e1ae46b51b_0_4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e1ae46b51b_0_4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e1ae46b51b_0_403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ae46b51b_0_4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e1ae46b51b_0_40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g2e1ae46b51b_0_40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g2e1ae46b51b_0_4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e1ae46b51b_0_4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e1ae46b51b_0_408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1ae46b51b_0_4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e1ae46b51b_0_4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2e1ae46b51b_0_4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2e1ae46b51b_0_4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e1ae46b51b_0_4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e1ae46b51b_0_415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1ae46b51b_0_4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e1ae46b51b_0_42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2e1ae46b51b_0_4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e1ae46b51b_0_4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e1ae46b51b_0_422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1ae46b51b_0_42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e1ae46b51b_0_42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2e1ae46b51b_0_4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2e1ae46b51b_0_4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2e1ae46b51b_0_428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ade">
  <p:cSld name="2_Fa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1ae46b51b_0_434"/>
          <p:cNvSpPr>
            <a:spLocks noGrp="1"/>
          </p:cNvSpPr>
          <p:nvPr>
            <p:ph type="pic" idx="2"/>
          </p:nvPr>
        </p:nvSpPr>
        <p:spPr>
          <a:xfrm>
            <a:off x="469595" y="1306607"/>
            <a:ext cx="3867300" cy="4290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ae46b51b_0_43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2e1ae46b51b_0_43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2023 by DataCouch Pvt. Ltd.. All rights reserved.</a:t>
            </a:r>
            <a:endParaRPr sz="700" b="0" i="0" u="none" strike="noStrike" cap="none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2e1ae46b51b_0_436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rebuchet MS"/>
              <a:buNone/>
              <a:defRPr sz="3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ae46b51b_0_440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e1ae46b51b_0_440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Trebuchet MS"/>
              <a:buNone/>
              <a:defRPr>
                <a:solidFill>
                  <a:srgbClr val="18181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ae46b51b_0_443"/>
          <p:cNvSpPr txBox="1">
            <a:spLocks noGrp="1"/>
          </p:cNvSpPr>
          <p:nvPr>
            <p:ph type="body" idx="1"/>
          </p:nvPr>
        </p:nvSpPr>
        <p:spPr>
          <a:xfrm>
            <a:off x="609567" y="2048333"/>
            <a:ext cx="72786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g2e1ae46b51b_0_443"/>
          <p:cNvSpPr txBox="1">
            <a:spLocks noGrp="1"/>
          </p:cNvSpPr>
          <p:nvPr>
            <p:ph type="title"/>
          </p:nvPr>
        </p:nvSpPr>
        <p:spPr>
          <a:xfrm>
            <a:off x="609567" y="613667"/>
            <a:ext cx="72786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>
            <a:lvl1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two third">
  <p:cSld name="Arrow two third"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1ae46b51b_0_446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g2e1ae46b51b_0_44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2e1ae46b51b_0_44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g2e1ae46b51b_0_4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ae46b51b_0_3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g2e1ae46b51b_0_3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2e1ae46b51b_0_3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e1ae46b51b_0_3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2e1ae46b51b_0_354"/>
          <p:cNvSpPr/>
          <p:nvPr/>
        </p:nvSpPr>
        <p:spPr>
          <a:xfrm>
            <a:off x="11925300" y="0"/>
            <a:ext cx="266700" cy="6858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g2e1ae46b51b_0_354"/>
          <p:cNvCxnSpPr/>
          <p:nvPr/>
        </p:nvCxnSpPr>
        <p:spPr>
          <a:xfrm>
            <a:off x="605525" y="6538916"/>
            <a:ext cx="11188800" cy="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g2e1ae46b51b_0_354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2e1ae46b51b_0_354"/>
          <p:cNvSpPr/>
          <p:nvPr/>
        </p:nvSpPr>
        <p:spPr>
          <a:xfrm>
            <a:off x="1003300" y="6723289"/>
            <a:ext cx="1001400" cy="13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"/>
          <p:cNvPicPr preferRelativeResize="0"/>
          <p:nvPr/>
        </p:nvPicPr>
        <p:blipFill rotWithShape="1">
          <a:blip r:embed="rId3">
            <a:alphaModFix/>
          </a:blip>
          <a:srcRect t="27346"/>
          <a:stretch/>
        </p:blipFill>
        <p:spPr>
          <a:xfrm>
            <a:off x="0" y="0"/>
            <a:ext cx="12487024" cy="71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>
            <a:off x="0" y="-90650"/>
            <a:ext cx="12486900" cy="7191600"/>
          </a:xfrm>
          <a:prstGeom prst="rect">
            <a:avLst/>
          </a:prstGeom>
          <a:solidFill>
            <a:srgbClr val="00070A">
              <a:alpha val="51372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1346200" y="2336800"/>
            <a:ext cx="10845900" cy="23367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1524000" y="-1"/>
            <a:ext cx="2387700" cy="2535600"/>
          </a:xfrm>
          <a:prstGeom prst="rect">
            <a:avLst/>
          </a:prstGeom>
          <a:solidFill>
            <a:srgbClr val="990000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7474857" y="4441371"/>
            <a:ext cx="1001400" cy="667800"/>
          </a:xfrm>
          <a:prstGeom prst="rect">
            <a:avLst/>
          </a:prstGeom>
          <a:solidFill>
            <a:srgbClr val="990000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7474857" y="5202918"/>
            <a:ext cx="1001400" cy="2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047577" y="2948425"/>
            <a:ext cx="10045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Web Services – Data Analytics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2047576" y="3789700"/>
            <a:ext cx="914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S3 – Simple Storage Service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"/>
          <p:cNvCxnSpPr/>
          <p:nvPr/>
        </p:nvCxnSpPr>
        <p:spPr>
          <a:xfrm>
            <a:off x="2047569" y="4322308"/>
            <a:ext cx="1008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4" name="Google Shape;1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7500" y="944700"/>
            <a:ext cx="2280707" cy="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1ae46b51b_0_554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7" name="Google Shape;297;g2e1ae46b51b_0_554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Storage Class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g2e1ae46b51b_0_554"/>
          <p:cNvSpPr txBox="1"/>
          <p:nvPr/>
        </p:nvSpPr>
        <p:spPr>
          <a:xfrm>
            <a:off x="1003300" y="1605475"/>
            <a:ext cx="45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Performance across the Storage classes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99" name="Google Shape;299;g2e1ae46b51b_0_554"/>
          <p:cNvGraphicFramePr/>
          <p:nvPr/>
        </p:nvGraphicFramePr>
        <p:xfrm>
          <a:off x="630254" y="2005663"/>
          <a:ext cx="11164075" cy="4351325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38" scaled="0"/>
                </a:gradFill>
                <a:tableStyleId>{ACC6F278-B78B-4227-ABAA-87872523193E}</a:tableStyleId>
              </a:tblPr>
              <a:tblGrid>
                <a:gridCol w="33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highlight>
                          <a:srgbClr val="C7CCBE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9875" marR="109875" marT="109875" marB="1098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S3 Standard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9875" marR="109875" marT="109875" marB="1098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S3 Standard IA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9875" marR="109875" marT="109875" marB="1098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S3 One Zone-IA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9875" marR="109875" marT="109875" marB="1098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S3 Glacier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9875" marR="109875" marT="109875" marB="1098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Designed for durability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99.99999999%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99.99999999%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99.99999999%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99.99999999%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Designed for availability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99.5%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Availability SLA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99.9%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99%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Availability zones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&gt;=3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&gt;=3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&gt;=3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Minimum capacity charge per object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128KB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128KB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40KB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Minimum storage duration charge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30 days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30 days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90 days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Retrieval fee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 GB retrieved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 GB retrieved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 GB retrieved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First byte latency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milliseconds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milliseconds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milliseconds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Select minutes or hours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Storage type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Object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Object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Object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Object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Lifecycle transitions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3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300" u="none" strike="noStrike" cap="none">
                        <a:solidFill>
                          <a:srgbClr val="33333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3250" marR="73250" marT="73250" marB="7325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1ae46b51b_0_564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5" name="Google Shape;305;g2e1ae46b51b_0_564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Lifecycle management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2e1ae46b51b_0_564"/>
          <p:cNvSpPr txBox="1"/>
          <p:nvPr/>
        </p:nvSpPr>
        <p:spPr>
          <a:xfrm>
            <a:off x="1003300" y="1605475"/>
            <a:ext cx="483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Lifecycle Management is used so that objects are stored cost-effectively throughout their lifecycle.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lifecycle configuration is a set of rules that define the actions applied by S3 to a group of objects.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An S3 Lifecycle Management in simple terms when in an S3 bucket some data is stored for a longer time in standard storage even when not needed.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 need to shift this old data to cheaper storage or delete it after a span of time gives rise to life cycle management.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There are 2 types of actions: Transition actions &amp; Expiration actions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" name="Google Shape;307;g2e1ae46b51b_0_564" descr="AWS S3 Lifecycle Management. An S3 Lifecycle configuration is a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119" y="1465180"/>
            <a:ext cx="6076950" cy="299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1ae46b51b_0_595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Google Shape;332;g2e1ae46b51b_0_595"/>
          <p:cNvSpPr txBox="1"/>
          <p:nvPr/>
        </p:nvSpPr>
        <p:spPr>
          <a:xfrm>
            <a:off x="630000" y="1432825"/>
            <a:ext cx="557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primary purpose of Amazon S3?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g2e1ae46b51b_0_595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run containerized applications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2e1ae46b51b_0_595"/>
          <p:cNvSpPr txBox="1"/>
          <p:nvPr/>
        </p:nvSpPr>
        <p:spPr>
          <a:xfrm>
            <a:off x="1163400" y="3226825"/>
            <a:ext cx="48780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store and retrieve any amount of data at any time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2e1ae46b51b_0_595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deploy machine learning model.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2e1ae46b51b_0_595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provide relational database services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1ae46b51b_0_707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Google Shape;343;g2e1ae46b51b_0_707"/>
          <p:cNvSpPr txBox="1"/>
          <p:nvPr/>
        </p:nvSpPr>
        <p:spPr>
          <a:xfrm>
            <a:off x="630000" y="1432825"/>
            <a:ext cx="557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primary purpose of Amazon S3?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g2e1ae46b51b_0_707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run containerized applications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e1ae46b51b_0_707"/>
          <p:cNvSpPr txBox="1"/>
          <p:nvPr/>
        </p:nvSpPr>
        <p:spPr>
          <a:xfrm>
            <a:off x="1163400" y="3226825"/>
            <a:ext cx="4878000" cy="400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store and retrieve any amount of data at any time</a:t>
            </a:r>
            <a:endParaRPr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e1ae46b51b_0_707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deploy machine learning model.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g2e1ae46b51b_0_707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To provide relational database services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" name="Google Shape;348;g2e1ae46b51b_0_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3223250"/>
            <a:ext cx="411479" cy="41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1ae46b51b_0_718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g2e1ae46b51b_0_718"/>
          <p:cNvSpPr txBox="1"/>
          <p:nvPr/>
        </p:nvSpPr>
        <p:spPr>
          <a:xfrm>
            <a:off x="630000" y="1432825"/>
            <a:ext cx="557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of the following is NOT a valid storage class in Amazon S3?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g2e1ae46b51b_0_718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Standard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2e1ae46b51b_0_718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Intelligent-Tiering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2e1ae46b51b_0_718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Standard-IA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2e1ae46b51b_0_718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Premium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1ae46b51b_0_733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6" name="Google Shape;366;g2e1ae46b51b_0_733"/>
          <p:cNvSpPr txBox="1"/>
          <p:nvPr/>
        </p:nvSpPr>
        <p:spPr>
          <a:xfrm>
            <a:off x="630000" y="1432825"/>
            <a:ext cx="557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of the following is NOT a valid storage class in Amazon S3?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g2e1ae46b51b_0_733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Standard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2e1ae46b51b_0_733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Intelligent-Tiering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g2e1ae46b51b_0_733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Standard-IA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g2e1ae46b51b_0_733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S3 Premium</a:t>
            </a:r>
            <a:endParaRPr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1" name="Google Shape;371;g2e1ae46b51b_0_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4440388"/>
            <a:ext cx="411479" cy="41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1ae46b51b_0_759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8" name="Google Shape;378;g2e1ae46b51b_0_759"/>
          <p:cNvSpPr txBox="1"/>
          <p:nvPr/>
        </p:nvSpPr>
        <p:spPr>
          <a:xfrm>
            <a:off x="630000" y="1432825"/>
            <a:ext cx="557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you secure your data in Amazon S3 at rest?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g2e1ae46b51b_0_759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enabling server-side encryption (SSE)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g2e1ae46b51b_0_759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using IAM policies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2e1ae46b51b_0_759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setting up bucket policies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2e1ae46b51b_0_759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enabling versioning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1ae46b51b_0_744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g2e1ae46b51b_0_744"/>
          <p:cNvSpPr txBox="1"/>
          <p:nvPr/>
        </p:nvSpPr>
        <p:spPr>
          <a:xfrm>
            <a:off x="630000" y="1432825"/>
            <a:ext cx="557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you secure your data in Amazon S3 at rest?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g2e1ae46b51b_0_744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enabling server-side encryption (SSE)</a:t>
            </a:r>
            <a:endParaRPr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g2e1ae46b51b_0_744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using IAM policies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g2e1ae46b51b_0_744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setting up bucket policies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g2e1ae46b51b_0_744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By enabling versioning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g2e1ae46b51b_0_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2611588"/>
            <a:ext cx="411479" cy="41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1ae46b51b_0_771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1" name="Google Shape;401;g2e1ae46b51b_0_771"/>
          <p:cNvSpPr txBox="1"/>
          <p:nvPr/>
        </p:nvSpPr>
        <p:spPr>
          <a:xfrm>
            <a:off x="630000" y="1432825"/>
            <a:ext cx="720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feature of Amazon S3 allows you to recover from unintended user actions and application failures?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g2e1ae46b51b_0_771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Transfer Acceleration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2e1ae46b51b_0_771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Cross-Region Replication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2e1ae46b51b_0_771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Versioning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2e1ae46b51b_0_771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Glacier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1ae46b51b_0_786"/>
          <p:cNvSpPr txBox="1">
            <a:spLocks noGrp="1"/>
          </p:cNvSpPr>
          <p:nvPr>
            <p:ph type="title" idx="4294967295"/>
          </p:nvPr>
        </p:nvSpPr>
        <p:spPr>
          <a:xfrm>
            <a:off x="630000" y="622800"/>
            <a:ext cx="10933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QUIZ Time!!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2" name="Google Shape;412;g2e1ae46b51b_0_786"/>
          <p:cNvSpPr txBox="1"/>
          <p:nvPr/>
        </p:nvSpPr>
        <p:spPr>
          <a:xfrm>
            <a:off x="630000" y="1432825"/>
            <a:ext cx="720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feature of Amazon S3 allows you to recover from unintended user actions and application failures?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g2e1ae46b51b_0_786"/>
          <p:cNvSpPr txBox="1"/>
          <p:nvPr/>
        </p:nvSpPr>
        <p:spPr>
          <a:xfrm>
            <a:off x="1163400" y="26172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Transfer Acceleration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g2e1ae46b51b_0_786"/>
          <p:cNvSpPr txBox="1"/>
          <p:nvPr/>
        </p:nvSpPr>
        <p:spPr>
          <a:xfrm>
            <a:off x="1163400" y="32268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Cross-Region Replication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g2e1ae46b51b_0_786"/>
          <p:cNvSpPr txBox="1"/>
          <p:nvPr/>
        </p:nvSpPr>
        <p:spPr>
          <a:xfrm>
            <a:off x="1163400" y="3836425"/>
            <a:ext cx="4180500" cy="400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S3 Versioning</a:t>
            </a:r>
            <a:endParaRPr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g2e1ae46b51b_0_786"/>
          <p:cNvSpPr txBox="1"/>
          <p:nvPr/>
        </p:nvSpPr>
        <p:spPr>
          <a:xfrm>
            <a:off x="1163400" y="4446025"/>
            <a:ext cx="41805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>
                <a:latin typeface="Century Gothic"/>
                <a:ea typeface="Century Gothic"/>
                <a:cs typeface="Century Gothic"/>
                <a:sym typeface="Century Gothic"/>
              </a:rPr>
              <a:t>S3 Glacier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g2e1ae46b51b_0_7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3830775"/>
            <a:ext cx="411479" cy="41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1ae46b51b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0" name="Google Shape;200;g2e1ae46b51b_0_0"/>
          <p:cNvSpPr txBox="1"/>
          <p:nvPr/>
        </p:nvSpPr>
        <p:spPr>
          <a:xfrm>
            <a:off x="3461075" y="1086975"/>
            <a:ext cx="5881200" cy="45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By the end of this lesson, you will be able to: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Introduction to AWS S3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Create and Manage Buckets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Data Storage and Retrieval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Object Operations – Uploading, Downloading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Versioning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Data Management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Storage Classes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Lifecycle Management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Transfer Acceleration 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g2e1ae46b51b_0_0"/>
          <p:cNvPicPr preferRelativeResize="0"/>
          <p:nvPr/>
        </p:nvPicPr>
        <p:blipFill rotWithShape="1">
          <a:blip r:embed="rId3">
            <a:alphaModFix/>
          </a:blip>
          <a:srcRect l="34607" t="5329" r="33563"/>
          <a:stretch/>
        </p:blipFill>
        <p:spPr>
          <a:xfrm>
            <a:off x="732375" y="805800"/>
            <a:ext cx="1598451" cy="5261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2e1ae46b51b_0_0"/>
          <p:cNvCxnSpPr/>
          <p:nvPr/>
        </p:nvCxnSpPr>
        <p:spPr>
          <a:xfrm>
            <a:off x="3144175" y="911400"/>
            <a:ext cx="0" cy="503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g2e1ae46b51b_0_0"/>
          <p:cNvSpPr/>
          <p:nvPr/>
        </p:nvSpPr>
        <p:spPr>
          <a:xfrm rot="-5400000">
            <a:off x="955808" y="3151948"/>
            <a:ext cx="349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1ae46b51b_0_823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46" name="Google Shape;446;g2e1ae46b51b_0_823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takeaways</a:t>
            </a:r>
            <a:endParaRPr sz="30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7" name="Google Shape;447;g2e1ae46b51b_0_823"/>
          <p:cNvSpPr/>
          <p:nvPr/>
        </p:nvSpPr>
        <p:spPr>
          <a:xfrm>
            <a:off x="2253450" y="29549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2e1ae46b51b_0_823"/>
          <p:cNvSpPr/>
          <p:nvPr/>
        </p:nvSpPr>
        <p:spPr>
          <a:xfrm>
            <a:off x="3189075" y="34798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2e1ae46b51b_0_823"/>
          <p:cNvSpPr/>
          <p:nvPr/>
        </p:nvSpPr>
        <p:spPr>
          <a:xfrm>
            <a:off x="4124700" y="29549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2e1ae46b51b_0_823"/>
          <p:cNvSpPr/>
          <p:nvPr/>
        </p:nvSpPr>
        <p:spPr>
          <a:xfrm>
            <a:off x="5050775" y="34798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2e1ae46b51b_0_823"/>
          <p:cNvSpPr/>
          <p:nvPr/>
        </p:nvSpPr>
        <p:spPr>
          <a:xfrm>
            <a:off x="5995950" y="29549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e1ae46b51b_0_823"/>
          <p:cNvSpPr/>
          <p:nvPr/>
        </p:nvSpPr>
        <p:spPr>
          <a:xfrm>
            <a:off x="2362362" y="30434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g2e1ae46b51b_0_823"/>
          <p:cNvSpPr/>
          <p:nvPr/>
        </p:nvSpPr>
        <p:spPr>
          <a:xfrm>
            <a:off x="3297987" y="35683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g2e1ae46b51b_0_823"/>
          <p:cNvSpPr/>
          <p:nvPr/>
        </p:nvSpPr>
        <p:spPr>
          <a:xfrm>
            <a:off x="5159687" y="35683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g2e1ae46b51b_0_823"/>
          <p:cNvSpPr/>
          <p:nvPr/>
        </p:nvSpPr>
        <p:spPr>
          <a:xfrm>
            <a:off x="4233612" y="30434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g2e1ae46b51b_0_823"/>
          <p:cNvSpPr/>
          <p:nvPr/>
        </p:nvSpPr>
        <p:spPr>
          <a:xfrm>
            <a:off x="6085762" y="30434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g2e1ae46b51b_0_823"/>
          <p:cNvSpPr/>
          <p:nvPr/>
        </p:nvSpPr>
        <p:spPr>
          <a:xfrm>
            <a:off x="2672713" y="474187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e1ae46b51b_0_823"/>
          <p:cNvSpPr/>
          <p:nvPr/>
        </p:nvSpPr>
        <p:spPr>
          <a:xfrm>
            <a:off x="4543963" y="474187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2e1ae46b51b_0_823"/>
          <p:cNvSpPr/>
          <p:nvPr/>
        </p:nvSpPr>
        <p:spPr>
          <a:xfrm>
            <a:off x="6415213" y="474187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2e1ae46b51b_0_823"/>
          <p:cNvSpPr/>
          <p:nvPr/>
        </p:nvSpPr>
        <p:spPr>
          <a:xfrm>
            <a:off x="3608338" y="232492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e1ae46b51b_0_823"/>
          <p:cNvSpPr/>
          <p:nvPr/>
        </p:nvSpPr>
        <p:spPr>
          <a:xfrm>
            <a:off x="5470038" y="232492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g2e1ae46b51b_0_823"/>
          <p:cNvCxnSpPr>
            <a:endCxn id="457" idx="0"/>
          </p:cNvCxnSpPr>
          <p:nvPr/>
        </p:nvCxnSpPr>
        <p:spPr>
          <a:xfrm flipH="1">
            <a:off x="2792113" y="389347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3" name="Google Shape;463;g2e1ae46b51b_0_823"/>
          <p:cNvCxnSpPr/>
          <p:nvPr/>
        </p:nvCxnSpPr>
        <p:spPr>
          <a:xfrm flipH="1">
            <a:off x="4658138" y="3887400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4" name="Google Shape;464;g2e1ae46b51b_0_823"/>
          <p:cNvCxnSpPr/>
          <p:nvPr/>
        </p:nvCxnSpPr>
        <p:spPr>
          <a:xfrm flipH="1">
            <a:off x="6519838" y="389362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" name="Google Shape;465;g2e1ae46b51b_0_823"/>
          <p:cNvCxnSpPr/>
          <p:nvPr/>
        </p:nvCxnSpPr>
        <p:spPr>
          <a:xfrm flipH="1">
            <a:off x="5598538" y="260237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6" name="Google Shape;466;g2e1ae46b51b_0_823"/>
          <p:cNvCxnSpPr/>
          <p:nvPr/>
        </p:nvCxnSpPr>
        <p:spPr>
          <a:xfrm flipH="1">
            <a:off x="3727288" y="260237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7" name="Google Shape;467;g2e1ae46b51b_0_823"/>
          <p:cNvSpPr/>
          <p:nvPr/>
        </p:nvSpPr>
        <p:spPr>
          <a:xfrm>
            <a:off x="6955775" y="34798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e1ae46b51b_0_823"/>
          <p:cNvSpPr/>
          <p:nvPr/>
        </p:nvSpPr>
        <p:spPr>
          <a:xfrm>
            <a:off x="7064687" y="35683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g2e1ae46b51b_0_823"/>
          <p:cNvSpPr/>
          <p:nvPr/>
        </p:nvSpPr>
        <p:spPr>
          <a:xfrm>
            <a:off x="7375038" y="232492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g2e1ae46b51b_0_823"/>
          <p:cNvCxnSpPr/>
          <p:nvPr/>
        </p:nvCxnSpPr>
        <p:spPr>
          <a:xfrm flipH="1">
            <a:off x="7503538" y="260237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71" name="Google Shape;471;g2e1ae46b51b_0_823"/>
          <p:cNvSpPr txBox="1"/>
          <p:nvPr/>
        </p:nvSpPr>
        <p:spPr>
          <a:xfrm>
            <a:off x="1859863" y="4927725"/>
            <a:ext cx="186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Easy-to-Use Object Storage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2e1ae46b51b_0_823"/>
          <p:cNvSpPr txBox="1"/>
          <p:nvPr/>
        </p:nvSpPr>
        <p:spPr>
          <a:xfrm>
            <a:off x="2795038" y="186921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and Compliance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g2e1ae46b51b_0_823"/>
          <p:cNvSpPr txBox="1"/>
          <p:nvPr/>
        </p:nvSpPr>
        <p:spPr>
          <a:xfrm>
            <a:off x="3730663" y="492771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Cost-Effective Storage Classes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g2e1ae46b51b_0_823"/>
          <p:cNvSpPr txBox="1"/>
          <p:nvPr/>
        </p:nvSpPr>
        <p:spPr>
          <a:xfrm>
            <a:off x="4678388" y="1825750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Management and Analytics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g2e1ae46b51b_0_823"/>
          <p:cNvSpPr txBox="1"/>
          <p:nvPr/>
        </p:nvSpPr>
        <p:spPr>
          <a:xfrm>
            <a:off x="5589262" y="492771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 Availability and Durability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g2e1ae46b51b_0_823"/>
          <p:cNvSpPr txBox="1"/>
          <p:nvPr/>
        </p:nvSpPr>
        <p:spPr>
          <a:xfrm>
            <a:off x="6561738" y="182576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Lifecycle Policies and Versioning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g2e1ae46b51b_0_823"/>
          <p:cNvSpPr/>
          <p:nvPr/>
        </p:nvSpPr>
        <p:spPr>
          <a:xfrm>
            <a:off x="7900950" y="29549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e1ae46b51b_0_823"/>
          <p:cNvSpPr/>
          <p:nvPr/>
        </p:nvSpPr>
        <p:spPr>
          <a:xfrm>
            <a:off x="7990762" y="30434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g2e1ae46b51b_0_823"/>
          <p:cNvSpPr/>
          <p:nvPr/>
        </p:nvSpPr>
        <p:spPr>
          <a:xfrm>
            <a:off x="8320213" y="474187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2e1ae46b51b_0_823"/>
          <p:cNvSpPr txBox="1"/>
          <p:nvPr/>
        </p:nvSpPr>
        <p:spPr>
          <a:xfrm>
            <a:off x="7494262" y="492771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 and Performance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g2e1ae46b51b_0_823"/>
          <p:cNvSpPr/>
          <p:nvPr/>
        </p:nvSpPr>
        <p:spPr>
          <a:xfrm>
            <a:off x="8860775" y="3479825"/>
            <a:ext cx="1077300" cy="92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e1ae46b51b_0_823"/>
          <p:cNvSpPr/>
          <p:nvPr/>
        </p:nvSpPr>
        <p:spPr>
          <a:xfrm>
            <a:off x="8969687" y="3568325"/>
            <a:ext cx="859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g2e1ae46b51b_0_823"/>
          <p:cNvSpPr/>
          <p:nvPr/>
        </p:nvSpPr>
        <p:spPr>
          <a:xfrm>
            <a:off x="9280038" y="2324925"/>
            <a:ext cx="238800" cy="248400"/>
          </a:xfrm>
          <a:prstGeom prst="ellipse">
            <a:avLst/>
          </a:prstGeom>
          <a:solidFill>
            <a:srgbClr val="98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2e1ae46b51b_0_823"/>
          <p:cNvSpPr txBox="1"/>
          <p:nvPr/>
        </p:nvSpPr>
        <p:spPr>
          <a:xfrm>
            <a:off x="8466738" y="1825763"/>
            <a:ext cx="186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with AWS Services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85" name="Google Shape;485;g2e1ae46b51b_0_823"/>
          <p:cNvCxnSpPr/>
          <p:nvPr/>
        </p:nvCxnSpPr>
        <p:spPr>
          <a:xfrm flipH="1">
            <a:off x="9408538" y="260237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6" name="Google Shape;486;g2e1ae46b51b_0_823"/>
          <p:cNvCxnSpPr/>
          <p:nvPr/>
        </p:nvCxnSpPr>
        <p:spPr>
          <a:xfrm flipH="1">
            <a:off x="8424838" y="3893625"/>
            <a:ext cx="900" cy="84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t="27346"/>
          <a:stretch/>
        </p:blipFill>
        <p:spPr>
          <a:xfrm>
            <a:off x="0" y="0"/>
            <a:ext cx="12487024" cy="71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/>
          <p:nvPr/>
        </p:nvSpPr>
        <p:spPr>
          <a:xfrm>
            <a:off x="75" y="0"/>
            <a:ext cx="12486900" cy="7191600"/>
          </a:xfrm>
          <a:prstGeom prst="rect">
            <a:avLst/>
          </a:prstGeom>
          <a:solidFill>
            <a:srgbClr val="00070A">
              <a:alpha val="51372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1346200" y="2336800"/>
            <a:ext cx="10845900" cy="23367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4902200" y="-1"/>
            <a:ext cx="2387700" cy="2535600"/>
          </a:xfrm>
          <a:prstGeom prst="rect">
            <a:avLst/>
          </a:prstGeom>
          <a:solidFill>
            <a:srgbClr val="990000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1505857" y="4327071"/>
            <a:ext cx="1001400" cy="667800"/>
          </a:xfrm>
          <a:prstGeom prst="rect">
            <a:avLst/>
          </a:prstGeom>
          <a:solidFill>
            <a:srgbClr val="990000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1505857" y="5088618"/>
            <a:ext cx="1001400" cy="2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2414435" y="2751894"/>
            <a:ext cx="7363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</a:t>
            </a:r>
            <a:r>
              <a:rPr lang="en-US" sz="8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9492343" y="3820775"/>
            <a:ext cx="2387700" cy="2535600"/>
          </a:xfrm>
          <a:prstGeom prst="rect">
            <a:avLst/>
          </a:prstGeom>
          <a:solidFill>
            <a:srgbClr val="990000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1ae46b51b_0_336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g2e1ae46b51b_0_336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Amazon S3 – Simple Storage Service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g2e1ae46b51b_0_336"/>
          <p:cNvSpPr txBox="1"/>
          <p:nvPr/>
        </p:nvSpPr>
        <p:spPr>
          <a:xfrm>
            <a:off x="1003300" y="1605475"/>
            <a:ext cx="9924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S3 (Simple Storage Service) provides object storage, which is built for storing and recovering any amount of information or data from anywhere over the internet.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provides this storage through a web services interface.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designed for developers for easier web-scale computing, it provides 99.999999999 percent durability and 99.99 percent availability of objects.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also store computer files up to 5 terabytes in size.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g2e1ae46b51b_0_336" descr="AWS S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112" y="4850027"/>
            <a:ext cx="3873775" cy="7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1ae46b51b_0_457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7" name="Google Shape;217;g2e1ae46b51b_0_457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Advantages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g2e1ae46b51b_0_457"/>
          <p:cNvSpPr/>
          <p:nvPr/>
        </p:nvSpPr>
        <p:spPr>
          <a:xfrm>
            <a:off x="1331925" y="13849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g2e1ae46b51b_0_457"/>
          <p:cNvSpPr/>
          <p:nvPr/>
        </p:nvSpPr>
        <p:spPr>
          <a:xfrm>
            <a:off x="1331925" y="22057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g2e1ae46b51b_0_457"/>
          <p:cNvSpPr/>
          <p:nvPr/>
        </p:nvSpPr>
        <p:spPr>
          <a:xfrm>
            <a:off x="1331925" y="30265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g2e1ae46b51b_0_457"/>
          <p:cNvSpPr/>
          <p:nvPr/>
        </p:nvSpPr>
        <p:spPr>
          <a:xfrm>
            <a:off x="1331925" y="38473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g2e1ae46b51b_0_457"/>
          <p:cNvSpPr/>
          <p:nvPr/>
        </p:nvSpPr>
        <p:spPr>
          <a:xfrm>
            <a:off x="1331925" y="46681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3" name="Google Shape;223;g2e1ae46b51b_0_457"/>
          <p:cNvCxnSpPr>
            <a:stCxn id="218" idx="6"/>
            <a:endCxn id="219" idx="2"/>
          </p:cNvCxnSpPr>
          <p:nvPr/>
        </p:nvCxnSpPr>
        <p:spPr>
          <a:xfrm flipH="1">
            <a:off x="1331925" y="1638025"/>
            <a:ext cx="506100" cy="820800"/>
          </a:xfrm>
          <a:prstGeom prst="curvedConnector5">
            <a:avLst>
              <a:gd name="adj1" fmla="val -47051"/>
              <a:gd name="adj2" fmla="val 50000"/>
              <a:gd name="adj3" fmla="val 147051"/>
            </a:avLst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2e1ae46b51b_0_457"/>
          <p:cNvCxnSpPr>
            <a:stCxn id="219" idx="6"/>
            <a:endCxn id="220" idx="2"/>
          </p:cNvCxnSpPr>
          <p:nvPr/>
        </p:nvCxnSpPr>
        <p:spPr>
          <a:xfrm flipH="1">
            <a:off x="1331925" y="2458825"/>
            <a:ext cx="506100" cy="820800"/>
          </a:xfrm>
          <a:prstGeom prst="curvedConnector5">
            <a:avLst>
              <a:gd name="adj1" fmla="val -47051"/>
              <a:gd name="adj2" fmla="val 50000"/>
              <a:gd name="adj3" fmla="val 147051"/>
            </a:avLst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2e1ae46b51b_0_457"/>
          <p:cNvCxnSpPr>
            <a:stCxn id="220" idx="6"/>
            <a:endCxn id="221" idx="2"/>
          </p:cNvCxnSpPr>
          <p:nvPr/>
        </p:nvCxnSpPr>
        <p:spPr>
          <a:xfrm flipH="1">
            <a:off x="1331925" y="3279625"/>
            <a:ext cx="506100" cy="820800"/>
          </a:xfrm>
          <a:prstGeom prst="curvedConnector5">
            <a:avLst>
              <a:gd name="adj1" fmla="val -47051"/>
              <a:gd name="adj2" fmla="val 50000"/>
              <a:gd name="adj3" fmla="val 147051"/>
            </a:avLst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2e1ae46b51b_0_457"/>
          <p:cNvCxnSpPr>
            <a:stCxn id="221" idx="6"/>
            <a:endCxn id="222" idx="2"/>
          </p:cNvCxnSpPr>
          <p:nvPr/>
        </p:nvCxnSpPr>
        <p:spPr>
          <a:xfrm flipH="1">
            <a:off x="1331925" y="4100425"/>
            <a:ext cx="506100" cy="820800"/>
          </a:xfrm>
          <a:prstGeom prst="curvedConnector5">
            <a:avLst>
              <a:gd name="adj1" fmla="val -47051"/>
              <a:gd name="adj2" fmla="val 50000"/>
              <a:gd name="adj3" fmla="val 147051"/>
            </a:avLst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7" name="Google Shape;227;g2e1ae46b51b_0_457"/>
          <p:cNvSpPr/>
          <p:nvPr/>
        </p:nvSpPr>
        <p:spPr>
          <a:xfrm>
            <a:off x="1331925" y="5488975"/>
            <a:ext cx="506100" cy="50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g2e1ae46b51b_0_457"/>
          <p:cNvCxnSpPr>
            <a:stCxn id="222" idx="6"/>
            <a:endCxn id="227" idx="2"/>
          </p:cNvCxnSpPr>
          <p:nvPr/>
        </p:nvCxnSpPr>
        <p:spPr>
          <a:xfrm flipH="1">
            <a:off x="1331925" y="4921225"/>
            <a:ext cx="506100" cy="820800"/>
          </a:xfrm>
          <a:prstGeom prst="curvedConnector5">
            <a:avLst>
              <a:gd name="adj1" fmla="val -47051"/>
              <a:gd name="adj2" fmla="val 50000"/>
              <a:gd name="adj3" fmla="val 147051"/>
            </a:avLst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9" name="Google Shape;229;g2e1ae46b51b_0_457"/>
          <p:cNvSpPr txBox="1"/>
          <p:nvPr/>
        </p:nvSpPr>
        <p:spPr>
          <a:xfrm>
            <a:off x="2216875" y="1437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Buckets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e1ae46b51b_0_457"/>
          <p:cNvSpPr txBox="1"/>
          <p:nvPr/>
        </p:nvSpPr>
        <p:spPr>
          <a:xfrm>
            <a:off x="2216875" y="2258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data in buckets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2e1ae46b51b_0_457"/>
          <p:cNvSpPr txBox="1"/>
          <p:nvPr/>
        </p:nvSpPr>
        <p:spPr>
          <a:xfrm>
            <a:off x="2216875" y="3079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Download data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g2e1ae46b51b_0_457"/>
          <p:cNvSpPr txBox="1"/>
          <p:nvPr/>
        </p:nvSpPr>
        <p:spPr>
          <a:xfrm>
            <a:off x="2216875" y="3900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33" name="Google Shape;233;g2e1ae46b51b_0_457"/>
          <p:cNvSpPr txBox="1"/>
          <p:nvPr/>
        </p:nvSpPr>
        <p:spPr>
          <a:xfrm>
            <a:off x="2216875" y="4721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interfaces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g2e1ae46b51b_0_457"/>
          <p:cNvSpPr txBox="1"/>
          <p:nvPr/>
        </p:nvSpPr>
        <p:spPr>
          <a:xfrm>
            <a:off x="2216875" y="5594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1ae46b51b_0_472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0" name="Google Shape;240;g2e1ae46b51b_0_472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Concepts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2e1ae46b51b_0_472"/>
          <p:cNvSpPr txBox="1"/>
          <p:nvPr/>
        </p:nvSpPr>
        <p:spPr>
          <a:xfrm>
            <a:off x="1003300" y="1605475"/>
            <a:ext cx="5362800" cy="43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Buckets : A bucket is a container used for storing the objects.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Objects : Objects are the entities which are stored in an S3 bucket.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Keys : A key is a unique identifier for an object.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Regions : You can choose a geographical region in which you want to store the buckets that you have created.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Consistency : Amazon S3 replicates the data to multiple servers to achieve high availability.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g2e1ae46b51b_0_472" descr="Amazon S3 Concep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264" y="1458507"/>
            <a:ext cx="5191781" cy="353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1ae46b51b_0_492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8" name="Google Shape;248;g2e1ae46b51b_0_492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Versioning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g2e1ae46b51b_0_492"/>
          <p:cNvSpPr txBox="1"/>
          <p:nvPr/>
        </p:nvSpPr>
        <p:spPr>
          <a:xfrm>
            <a:off x="1003300" y="1605475"/>
            <a:ext cx="53628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version your files in Amazon S3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enabled at the Bucket Level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Same key overwrite will increment the "versions":1,2,3.....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best practice to version your buckets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 against unintended deletes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ability to restore a version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roll back to previous version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g2e1ae46b51b_0_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9912" y="876912"/>
            <a:ext cx="5678489" cy="3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e1ae46b51b_0_492" descr="Step-By-Step Guide: How to Enable Versioning for AWS S3 - Coddic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9911" y="4463359"/>
            <a:ext cx="5678489" cy="191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1ae46b51b_0_502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7" name="Google Shape;257;g2e1ae46b51b_0_502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Cross Region Replication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2e1ae46b51b_0_502"/>
          <p:cNvSpPr txBox="1"/>
          <p:nvPr/>
        </p:nvSpPr>
        <p:spPr>
          <a:xfrm>
            <a:off x="1003300" y="1605475"/>
            <a:ext cx="45183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 Region Replication is a feature that replicates the data from one bucket to another bucket which could be in a different region.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provides asynchronous copying of objects across buckets.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Suppose X is a source bucket and Y is a destination bucket.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X wants to copy its objects to Y bucket, then the objects are not copied immediately.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g2e1ae46b51b_0_502" descr="AWS S3 Cross-Region Replication (CRR)"/>
          <p:cNvPicPr preferRelativeResize="0"/>
          <p:nvPr/>
        </p:nvPicPr>
        <p:blipFill rotWithShape="1">
          <a:blip r:embed="rId3">
            <a:alphaModFix/>
          </a:blip>
          <a:srcRect l="2762" t="7044" r="2630" b="7044"/>
          <a:stretch/>
        </p:blipFill>
        <p:spPr>
          <a:xfrm>
            <a:off x="5521528" y="1465178"/>
            <a:ext cx="6070431" cy="299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301417af_0_0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5" name="Google Shape;265;g2e2301417af_0_0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Storage Class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e2301417af_0_0"/>
          <p:cNvSpPr/>
          <p:nvPr/>
        </p:nvSpPr>
        <p:spPr>
          <a:xfrm>
            <a:off x="2391350" y="2088625"/>
            <a:ext cx="897900" cy="9264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e2301417af_0_0"/>
          <p:cNvSpPr/>
          <p:nvPr/>
        </p:nvSpPr>
        <p:spPr>
          <a:xfrm>
            <a:off x="2493950" y="2198725"/>
            <a:ext cx="692700" cy="706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e2301417af_0_0"/>
          <p:cNvSpPr/>
          <p:nvPr/>
        </p:nvSpPr>
        <p:spPr>
          <a:xfrm>
            <a:off x="4543375" y="2088625"/>
            <a:ext cx="897900" cy="9264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e2301417af_0_0"/>
          <p:cNvSpPr/>
          <p:nvPr/>
        </p:nvSpPr>
        <p:spPr>
          <a:xfrm>
            <a:off x="4645975" y="2198725"/>
            <a:ext cx="692700" cy="706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2e2301417af_0_0"/>
          <p:cNvSpPr/>
          <p:nvPr/>
        </p:nvSpPr>
        <p:spPr>
          <a:xfrm>
            <a:off x="6592800" y="2088625"/>
            <a:ext cx="897900" cy="9264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e2301417af_0_0"/>
          <p:cNvSpPr/>
          <p:nvPr/>
        </p:nvSpPr>
        <p:spPr>
          <a:xfrm>
            <a:off x="6695400" y="2198725"/>
            <a:ext cx="692700" cy="706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2e2301417af_0_0"/>
          <p:cNvSpPr/>
          <p:nvPr/>
        </p:nvSpPr>
        <p:spPr>
          <a:xfrm>
            <a:off x="8642225" y="2088625"/>
            <a:ext cx="897900" cy="9264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e2301417af_0_0"/>
          <p:cNvSpPr/>
          <p:nvPr/>
        </p:nvSpPr>
        <p:spPr>
          <a:xfrm>
            <a:off x="8744825" y="2198725"/>
            <a:ext cx="692700" cy="706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4" name="Google Shape;274;g2e2301417af_0_0"/>
          <p:cNvCxnSpPr>
            <a:stCxn id="266" idx="6"/>
            <a:endCxn id="268" idx="2"/>
          </p:cNvCxnSpPr>
          <p:nvPr/>
        </p:nvCxnSpPr>
        <p:spPr>
          <a:xfrm>
            <a:off x="3289250" y="2551825"/>
            <a:ext cx="1254000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g2e2301417af_0_0"/>
          <p:cNvCxnSpPr>
            <a:stCxn id="268" idx="6"/>
            <a:endCxn id="270" idx="2"/>
          </p:cNvCxnSpPr>
          <p:nvPr/>
        </p:nvCxnSpPr>
        <p:spPr>
          <a:xfrm>
            <a:off x="5441275" y="2551825"/>
            <a:ext cx="1151400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g2e2301417af_0_0"/>
          <p:cNvCxnSpPr>
            <a:stCxn id="270" idx="6"/>
            <a:endCxn id="272" idx="2"/>
          </p:cNvCxnSpPr>
          <p:nvPr/>
        </p:nvCxnSpPr>
        <p:spPr>
          <a:xfrm>
            <a:off x="7490700" y="2551825"/>
            <a:ext cx="1151400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77" name="Google Shape;277;g2e2301417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600" y="3136129"/>
            <a:ext cx="1001400" cy="103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e2301417a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625" y="3157223"/>
            <a:ext cx="1151400" cy="98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e2301417a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525" y="3108300"/>
            <a:ext cx="11144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e2301417af_0_0"/>
          <p:cNvPicPr preferRelativeResize="0"/>
          <p:nvPr/>
        </p:nvPicPr>
        <p:blipFill rotWithShape="1">
          <a:blip r:embed="rId6">
            <a:alphaModFix/>
          </a:blip>
          <a:srcRect l="12026" t="11941" r="13921" b="14889"/>
          <a:stretch/>
        </p:blipFill>
        <p:spPr>
          <a:xfrm>
            <a:off x="8681988" y="3188034"/>
            <a:ext cx="818377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e2301417af_0_0"/>
          <p:cNvSpPr txBox="1"/>
          <p:nvPr/>
        </p:nvSpPr>
        <p:spPr>
          <a:xfrm>
            <a:off x="2120950" y="4287450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S3 Standard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g2e2301417af_0_0"/>
          <p:cNvSpPr txBox="1"/>
          <p:nvPr/>
        </p:nvSpPr>
        <p:spPr>
          <a:xfrm>
            <a:off x="4217400" y="4287450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S3 Standard IA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g2e2301417af_0_0"/>
          <p:cNvSpPr txBox="1"/>
          <p:nvPr/>
        </p:nvSpPr>
        <p:spPr>
          <a:xfrm>
            <a:off x="8316288" y="4234800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S3 Glacier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2e2301417af_0_0"/>
          <p:cNvSpPr txBox="1"/>
          <p:nvPr/>
        </p:nvSpPr>
        <p:spPr>
          <a:xfrm>
            <a:off x="6204750" y="4234800"/>
            <a:ext cx="167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S3 one zone - infrequent access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1ae46b51b_0_534"/>
          <p:cNvSpPr txBox="1">
            <a:spLocks noGrp="1"/>
          </p:cNvSpPr>
          <p:nvPr>
            <p:ph type="sldNum" idx="12"/>
          </p:nvPr>
        </p:nvSpPr>
        <p:spPr>
          <a:xfrm>
            <a:off x="10792925" y="6371975"/>
            <a:ext cx="1001400" cy="333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90" name="Google Shape;290;g2e1ae46b51b_0_534"/>
          <p:cNvSpPr/>
          <p:nvPr/>
        </p:nvSpPr>
        <p:spPr>
          <a:xfrm>
            <a:off x="1003300" y="669600"/>
            <a:ext cx="992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S3 – Storage Class</a:t>
            </a:r>
            <a:endParaRPr sz="3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g2e1ae46b51b_0_534" descr="S3 Storage Classes. In this article, we will be discussing… | by ..."/>
          <p:cNvPicPr preferRelativeResize="0"/>
          <p:nvPr/>
        </p:nvPicPr>
        <p:blipFill rotWithShape="1">
          <a:blip r:embed="rId3">
            <a:alphaModFix/>
          </a:blip>
          <a:srcRect t="22057"/>
          <a:stretch/>
        </p:blipFill>
        <p:spPr>
          <a:xfrm>
            <a:off x="830450" y="1681177"/>
            <a:ext cx="10531101" cy="42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venthin">
      <a:dk1>
        <a:srgbClr val="1C2229"/>
      </a:dk1>
      <a:lt1>
        <a:srgbClr val="FFFFFF"/>
      </a:lt1>
      <a:dk2>
        <a:srgbClr val="37474F"/>
      </a:dk2>
      <a:lt2>
        <a:srgbClr val="CFD8DC"/>
      </a:lt2>
      <a:accent1>
        <a:srgbClr val="FFE351"/>
      </a:accent1>
      <a:accent2>
        <a:srgbClr val="FF7B55"/>
      </a:accent2>
      <a:accent3>
        <a:srgbClr val="FA6B6F"/>
      </a:accent3>
      <a:accent4>
        <a:srgbClr val="A74055"/>
      </a:accent4>
      <a:accent5>
        <a:srgbClr val="4F2459"/>
      </a:accent5>
      <a:accent6>
        <a:srgbClr val="6E6FE3"/>
      </a:accent6>
      <a:hlink>
        <a:srgbClr val="1F497D"/>
      </a:hlink>
      <a:folHlink>
        <a:srgbClr val="699B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Microsoft Office PowerPoint</Application>
  <PresentationFormat>Widescreen</PresentationFormat>
  <Paragraphs>274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Arial</vt:lpstr>
      <vt:lpstr>Trebuchet MS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Time!!</vt:lpstr>
      <vt:lpstr>QUIZ Time!!</vt:lpstr>
      <vt:lpstr>QUIZ Time!!</vt:lpstr>
      <vt:lpstr>QUIZ Time!!</vt:lpstr>
      <vt:lpstr>QUIZ Time!!</vt:lpstr>
      <vt:lpstr>QUIZ Time!!</vt:lpstr>
      <vt:lpstr>QUIZ Time!!</vt:lpstr>
      <vt:lpstr>QUIZ Time!!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91767</dc:creator>
  <cp:lastModifiedBy>Dr. Hitesh Kumar Sharma</cp:lastModifiedBy>
  <cp:revision>1</cp:revision>
  <dcterms:modified xsi:type="dcterms:W3CDTF">2024-08-20T05:52:35Z</dcterms:modified>
</cp:coreProperties>
</file>