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7" r:id="rId3"/>
    <p:sldId id="278" r:id="rId4"/>
    <p:sldId id="279" r:id="rId5"/>
    <p:sldId id="280" r:id="rId6"/>
    <p:sldId id="282" r:id="rId7"/>
    <p:sldId id="281" r:id="rId8"/>
    <p:sldId id="283" r:id="rId9"/>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FEF"/>
    <a:srgbClr val="EFDDDD"/>
    <a:srgbClr val="D09C9C"/>
    <a:srgbClr val="A34D4D"/>
    <a:srgbClr val="E0E0E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30" d="100"/>
          <a:sy n="30" d="100"/>
        </p:scale>
        <p:origin x="3606" y="-672"/>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177040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366181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64830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2956" y="685199"/>
            <a:ext cx="28689300" cy="3277202"/>
          </a:xfrm>
        </p:spPr>
        <p:txBody>
          <a:bodyPr anchor="t">
            <a:normAutofit/>
          </a:bodyPr>
          <a:lstStyle>
            <a:lvl1pPr algn="ctr">
              <a:defRPr sz="9200"/>
            </a:lvl1pPr>
          </a:lstStyle>
          <a:p>
            <a:endParaRPr lang="en-US" dirty="0"/>
          </a:p>
        </p:txBody>
      </p:sp>
    </p:spTree>
    <p:extLst>
      <p:ext uri="{BB962C8B-B14F-4D97-AF65-F5344CB8AC3E}">
        <p14:creationId xmlns:p14="http://schemas.microsoft.com/office/powerpoint/2010/main" val="87045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3BF01-F867-41E1-9561-98DF5382884F}"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32746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3BF01-F867-41E1-9561-98DF5382884F}"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03694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3BF01-F867-41E1-9561-98DF5382884F}"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84128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3BF01-F867-41E1-9561-98DF5382884F}" type="datetimeFigureOut">
              <a:rPr lang="en-GB" smtClean="0"/>
              <a:t>06/12/2023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66648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3BF01-F867-41E1-9561-98DF5382884F}" type="datetimeFigureOut">
              <a:rPr lang="en-GB" smtClean="0"/>
              <a:t>06/12/2023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349864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3BF01-F867-41E1-9561-98DF5382884F}" type="datetimeFigureOut">
              <a:rPr lang="en-GB" smtClean="0"/>
              <a:t>06/12/2023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133095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953BF01-F867-41E1-9561-98DF5382884F}"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1514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953BF01-F867-41E1-9561-98DF5382884F}"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8CC184-62F2-467B-A351-22A37A61079B}" type="slidenum">
              <a:rPr lang="en-GB" smtClean="0"/>
              <a:t>‹#›</a:t>
            </a:fld>
            <a:endParaRPr lang="en-GB"/>
          </a:p>
        </p:txBody>
      </p:sp>
    </p:spTree>
    <p:extLst>
      <p:ext uri="{BB962C8B-B14F-4D97-AF65-F5344CB8AC3E}">
        <p14:creationId xmlns:p14="http://schemas.microsoft.com/office/powerpoint/2010/main" val="2923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953BF01-F867-41E1-9561-98DF5382884F}" type="datetimeFigureOut">
              <a:rPr lang="en-GB" smtClean="0"/>
              <a:t>06/12/2023</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E8CC184-62F2-467B-A351-22A37A61079B}" type="slidenum">
              <a:rPr lang="en-GB" smtClean="0"/>
              <a:t>‹#›</a:t>
            </a:fld>
            <a:endParaRPr lang="en-GB"/>
          </a:p>
        </p:txBody>
      </p:sp>
    </p:spTree>
    <p:extLst>
      <p:ext uri="{BB962C8B-B14F-4D97-AF65-F5344CB8AC3E}">
        <p14:creationId xmlns:p14="http://schemas.microsoft.com/office/powerpoint/2010/main" val="1202997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hyperlink" Target="https://www.data.gov.uk/dataset/cb7ae6f0-4be6-4935-9277-47e5ce24a11f/road-safety-data"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solidFill>
              <a:srgbClr val="A34D4D"/>
            </a:solid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solidFill>
              <a:srgbClr val="A34D4D"/>
            </a:solid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395663" y="6169942"/>
            <a:ext cx="12994105" cy="10002738"/>
          </a:xfrm>
          <a:prstGeom prst="rect">
            <a:avLst/>
          </a:prstGeom>
          <a:noFill/>
          <a:ln>
            <a:solidFill>
              <a:srgbClr val="A34D4D"/>
            </a:solidFill>
          </a:ln>
        </p:spPr>
        <p:txBody>
          <a:bodyPr wrap="square" rtlCol="0">
            <a:spAutoFit/>
          </a:bodyPr>
          <a:lstStyle/>
          <a:p>
            <a:r>
              <a:rPr lang="en-GB" sz="4400" b="1" dirty="0">
                <a:latin typeface="Montserrat" pitchFamily="2" charset="0"/>
              </a:rPr>
              <a:t>Introduction</a:t>
            </a:r>
          </a:p>
          <a:p>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endParaRPr lang="en-US" sz="4000" dirty="0">
              <a:latin typeface="Montserrat" pitchFamily="2" charset="0"/>
            </a:endParaRPr>
          </a:p>
          <a:p>
            <a:r>
              <a:rPr lang="en-US" sz="4000" dirty="0">
                <a:latin typeface="Montserrat" pitchFamily="2" charset="0"/>
              </a:rPr>
              <a:t>This project revolves around the analysis of UK road accident data between 2000 and 2022. 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8" name="TextBox 7">
            <a:extLst>
              <a:ext uri="{FF2B5EF4-FFF2-40B4-BE49-F238E27FC236}">
                <a16:creationId xmlns:a16="http://schemas.microsoft.com/office/drawing/2014/main" id="{BD0FDB39-A55C-48CD-A94F-CB020738DE12}"/>
              </a:ext>
            </a:extLst>
          </p:cNvPr>
          <p:cNvSpPr txBox="1"/>
          <p:nvPr/>
        </p:nvSpPr>
        <p:spPr>
          <a:xfrm>
            <a:off x="15885444" y="624762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Figure of the map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9" name="TextBox 8">
            <a:extLst>
              <a:ext uri="{FF2B5EF4-FFF2-40B4-BE49-F238E27FC236}">
                <a16:creationId xmlns:a16="http://schemas.microsoft.com/office/drawing/2014/main" id="{14F84078-8776-4014-8962-85C7F5268230}"/>
              </a:ext>
            </a:extLst>
          </p:cNvPr>
          <p:cNvSpPr txBox="1"/>
          <p:nvPr/>
        </p:nvSpPr>
        <p:spPr>
          <a:xfrm>
            <a:off x="15885444" y="13708374"/>
            <a:ext cx="12994105" cy="11172289"/>
          </a:xfrm>
          <a:prstGeom prst="rect">
            <a:avLst/>
          </a:prstGeom>
          <a:noFill/>
          <a:ln>
            <a:solidFill>
              <a:srgbClr val="A34D4D"/>
            </a:solidFill>
          </a:ln>
        </p:spPr>
        <p:txBody>
          <a:bodyPr wrap="square" rtlCol="0">
            <a:spAutoFit/>
          </a:bodyPr>
          <a:lstStyle/>
          <a:p>
            <a:r>
              <a:rPr lang="en-US" sz="4000" dirty="0">
                <a:latin typeface="Montserrat" pitchFamily="2" charset="0"/>
              </a:rPr>
              <a:t>Data and methods</a:t>
            </a:r>
          </a:p>
          <a:p>
            <a:pPr marL="571500" indent="-571500">
              <a:buFont typeface="Arial" panose="020B0604020202020204" pitchFamily="34" charset="0"/>
              <a:buChar char="•"/>
            </a:pPr>
            <a:r>
              <a:rPr lang="en-US" sz="4000" dirty="0">
                <a:latin typeface="Montserrat" pitchFamily="2" charset="0"/>
              </a:rPr>
              <a:t>UK road accident data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buFont typeface="Arial" panose="020B0604020202020204" pitchFamily="34" charset="0"/>
              <a:buChar char="•"/>
            </a:pPr>
            <a:r>
              <a:rPr lang="en-US" sz="4000" dirty="0">
                <a:latin typeface="Montserrat" pitchFamily="2" charset="0"/>
              </a:rPr>
              <a:t>Curated to encompass relevant features describing road accidents between 2000 and 2022.</a:t>
            </a:r>
          </a:p>
          <a:p>
            <a:endParaRPr lang="en-US" sz="4000" dirty="0">
              <a:latin typeface="Montserrat" pitchFamily="2" charset="0"/>
            </a:endParaRPr>
          </a:p>
          <a:p>
            <a:pPr marL="571500" indent="-571500">
              <a:buFontTx/>
              <a:buChar char="-"/>
            </a:pPr>
            <a:r>
              <a:rPr lang="en-US" sz="4000" dirty="0">
                <a:latin typeface="Montserrat" pitchFamily="2" charset="0"/>
              </a:rPr>
              <a:t>brief description of data science methods used </a:t>
            </a:r>
          </a:p>
          <a:p>
            <a:pPr marL="571500" indent="-571500">
              <a:buFontTx/>
              <a:buChar char="-"/>
            </a:pPr>
            <a:r>
              <a:rPr lang="en-US" sz="4000" dirty="0">
                <a:latin typeface="Montserrat" pitchFamily="2" charset="0"/>
              </a:rPr>
              <a:t>pre-processing (one-hot encoding, balancing data)</a:t>
            </a:r>
          </a:p>
          <a:p>
            <a:pPr marL="571500" indent="-571500">
              <a:buFontTx/>
              <a:buChar char="-"/>
            </a:pPr>
            <a:r>
              <a:rPr lang="en-US" sz="4000" dirty="0">
                <a:latin typeface="Montserrat" pitchFamily="2" charset="0"/>
              </a:rPr>
              <a:t>evaluation of ML (AUC, confusion matrix, accuracy, recall, precision, F1-score)</a:t>
            </a:r>
          </a:p>
          <a:p>
            <a:pPr marL="571500" indent="-571500">
              <a:buFontTx/>
              <a:buChar char="-"/>
            </a:pPr>
            <a:r>
              <a:rPr lang="en-GB" sz="4000" dirty="0">
                <a:latin typeface="Montserrat" pitchFamily="2" charset="0"/>
              </a:rPr>
              <a:t>visualisations</a:t>
            </a:r>
            <a:r>
              <a:rPr lang="en-US" sz="4000" dirty="0">
                <a:latin typeface="Montserrat" pitchFamily="2" charset="0"/>
              </a:rPr>
              <a:t> (heatmap, bar plot, </a:t>
            </a:r>
            <a:r>
              <a:rPr lang="en-US" sz="4000" dirty="0" err="1">
                <a:latin typeface="Montserrat" pitchFamily="2" charset="0"/>
              </a:rPr>
              <a:t>geopandas</a:t>
            </a:r>
            <a:r>
              <a:rPr lang="en-US" sz="4000" dirty="0">
                <a:latin typeface="Montserrat" pitchFamily="2" charset="0"/>
              </a:rPr>
              <a:t> map, interactive map)</a:t>
            </a:r>
          </a:p>
          <a:p>
            <a:pPr marL="571500" indent="-571500">
              <a:buFontTx/>
              <a:buChar char="-"/>
            </a:pPr>
            <a:r>
              <a:rPr lang="en-US" sz="4000" dirty="0">
                <a:latin typeface="Montserrat" pitchFamily="2" charset="0"/>
              </a:rPr>
              <a:t>statistics (Chi-Square test)</a:t>
            </a:r>
          </a:p>
          <a:p>
            <a:pPr marL="571500" indent="-571500">
              <a:buFontTx/>
              <a:buChar char="-"/>
            </a:pPr>
            <a:endParaRPr lang="en-US" sz="4000" dirty="0">
              <a:latin typeface="Montserrat" pitchFamily="2" charset="0"/>
            </a:endParaRPr>
          </a:p>
        </p:txBody>
      </p:sp>
      <p:sp>
        <p:nvSpPr>
          <p:cNvPr id="10" name="TextBox 9">
            <a:extLst>
              <a:ext uri="{FF2B5EF4-FFF2-40B4-BE49-F238E27FC236}">
                <a16:creationId xmlns:a16="http://schemas.microsoft.com/office/drawing/2014/main" id="{15CD4CBE-347D-4DFD-AF00-2801E3BCA6BD}"/>
              </a:ext>
            </a:extLst>
          </p:cNvPr>
          <p:cNvSpPr txBox="1"/>
          <p:nvPr/>
        </p:nvSpPr>
        <p:spPr>
          <a:xfrm>
            <a:off x="1395663" y="16735173"/>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1" name="TextBox 10">
            <a:extLst>
              <a:ext uri="{FF2B5EF4-FFF2-40B4-BE49-F238E27FC236}">
                <a16:creationId xmlns:a16="http://schemas.microsoft.com/office/drawing/2014/main" id="{B6F93624-64AF-4E94-9A7C-489B6F02EC74}"/>
              </a:ext>
            </a:extLst>
          </p:cNvPr>
          <p:cNvSpPr txBox="1"/>
          <p:nvPr/>
        </p:nvSpPr>
        <p:spPr>
          <a:xfrm>
            <a:off x="1395663" y="24266691"/>
            <a:ext cx="12994105" cy="10556736"/>
          </a:xfrm>
          <a:prstGeom prst="rect">
            <a:avLst/>
          </a:prstGeom>
          <a:noFill/>
          <a:ln>
            <a:solidFill>
              <a:srgbClr val="A34D4D"/>
            </a:solidFill>
          </a:ln>
        </p:spPr>
        <p:txBody>
          <a:bodyPr wrap="square" rtlCol="0">
            <a:spAutoFit/>
          </a:bodyPr>
          <a:lstStyle/>
          <a:p>
            <a:r>
              <a:rPr lang="en-US" sz="4000" dirty="0">
                <a:latin typeface="Montserrat" pitchFamily="2" charset="0"/>
              </a:rPr>
              <a:t>Results and discussion</a:t>
            </a:r>
          </a:p>
          <a:p>
            <a:pPr marL="571500" indent="-571500">
              <a:buFontTx/>
              <a:buChar char="-"/>
            </a:pPr>
            <a:r>
              <a:rPr lang="en-US" sz="4000" dirty="0">
                <a:latin typeface="Montserrat" pitchFamily="2" charset="0"/>
              </a:rPr>
              <a:t>brief results (some bullet points)</a:t>
            </a:r>
          </a:p>
          <a:p>
            <a:pPr marL="571500" indent="-571500">
              <a:buFontTx/>
              <a:buChar char="-"/>
            </a:pPr>
            <a:endParaRPr lang="en-US" sz="4000" dirty="0">
              <a:latin typeface="Montserrat" pitchFamily="2" charset="0"/>
            </a:endParaRPr>
          </a:p>
          <a:p>
            <a:pPr marL="571500" indent="-571500">
              <a:buFontTx/>
              <a:buChar char="-"/>
            </a:pPr>
            <a:endParaRPr lang="en-US" sz="4000" dirty="0">
              <a:latin typeface="Montserrat" pitchFamily="2" charset="0"/>
            </a:endParaRPr>
          </a:p>
          <a:p>
            <a:pPr marL="571500" indent="-571500">
              <a:buFontTx/>
              <a:buChar char="-"/>
            </a:pPr>
            <a:endParaRPr lang="en-US" sz="4000" dirty="0">
              <a:latin typeface="Montserrat" pitchFamily="2" charset="0"/>
            </a:endParaRPr>
          </a:p>
          <a:p>
            <a:pPr marL="571500" indent="-571500">
              <a:buFontTx/>
              <a:buChar char="-"/>
            </a:pPr>
            <a:endParaRPr lang="en-US" sz="4000" dirty="0">
              <a:latin typeface="Montserrat" pitchFamily="2" charset="0"/>
            </a:endParaRPr>
          </a:p>
          <a:p>
            <a:pPr marL="571500" indent="-571500">
              <a:buFontTx/>
              <a:buChar char="-"/>
            </a:pPr>
            <a:r>
              <a:rPr lang="en-US" sz="4000" dirty="0">
                <a:latin typeface="Montserrat" pitchFamily="2" charset="0"/>
              </a:rPr>
              <a:t>confusion matrix?</a:t>
            </a:r>
          </a:p>
          <a:p>
            <a:endParaRPr lang="en-US" sz="4000" dirty="0">
              <a:latin typeface="Montserrat" pitchFamily="2" charset="0"/>
            </a:endParaRPr>
          </a:p>
          <a:p>
            <a:pPr marL="571500" indent="-571500">
              <a:buFontTx/>
              <a:buChar char="-"/>
            </a:pPr>
            <a:r>
              <a:rPr lang="en-US" sz="4000" dirty="0">
                <a:latin typeface="Montserrat" pitchFamily="2" charset="0"/>
              </a:rPr>
              <a:t>brief discussion (what does the results mean)</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12" name="TextBox 11">
            <a:extLst>
              <a:ext uri="{FF2B5EF4-FFF2-40B4-BE49-F238E27FC236}">
                <a16:creationId xmlns:a16="http://schemas.microsoft.com/office/drawing/2014/main" id="{C24BCD10-7A1A-46DA-AE23-8519649199E7}"/>
              </a:ext>
            </a:extLst>
          </p:cNvPr>
          <p:cNvSpPr txBox="1"/>
          <p:nvPr/>
        </p:nvSpPr>
        <p:spPr>
          <a:xfrm>
            <a:off x="15897474" y="24309106"/>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3" name="TextBox 12">
            <a:extLst>
              <a:ext uri="{FF2B5EF4-FFF2-40B4-BE49-F238E27FC236}">
                <a16:creationId xmlns:a16="http://schemas.microsoft.com/office/drawing/2014/main" id="{CB6F8293-AEDE-4444-A73A-1E85FA8AF3A0}"/>
              </a:ext>
            </a:extLst>
          </p:cNvPr>
          <p:cNvSpPr txBox="1"/>
          <p:nvPr/>
        </p:nvSpPr>
        <p:spPr>
          <a:xfrm>
            <a:off x="15885443" y="32148775"/>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Tree>
    <p:extLst>
      <p:ext uri="{BB962C8B-B14F-4D97-AF65-F5344CB8AC3E}">
        <p14:creationId xmlns:p14="http://schemas.microsoft.com/office/powerpoint/2010/main" val="92460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solidFill>
              <a:srgbClr val="A34D4D"/>
            </a:solid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solidFill>
              <a:srgbClr val="A34D4D"/>
            </a:solid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solidFill>
              <a:srgbClr val="A34D4D"/>
            </a:solid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395663" y="6169942"/>
            <a:ext cx="12994105" cy="10002738"/>
          </a:xfrm>
          <a:prstGeom prst="rect">
            <a:avLst/>
          </a:prstGeom>
          <a:noFill/>
          <a:ln>
            <a:solidFill>
              <a:srgbClr val="A34D4D"/>
            </a:solidFill>
          </a:ln>
        </p:spPr>
        <p:txBody>
          <a:bodyPr wrap="square" rtlCol="0">
            <a:spAutoFit/>
          </a:bodyPr>
          <a:lstStyle/>
          <a:p>
            <a:r>
              <a:rPr lang="en-GB" sz="4400" b="1" dirty="0">
                <a:latin typeface="Montserrat" pitchFamily="2" charset="0"/>
              </a:rPr>
              <a:t>Introduction</a:t>
            </a:r>
          </a:p>
          <a:p>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endParaRPr lang="en-US" sz="4000" dirty="0">
              <a:latin typeface="Montserrat" pitchFamily="2" charset="0"/>
            </a:endParaRPr>
          </a:p>
          <a:p>
            <a:r>
              <a:rPr lang="en-US" sz="4000" dirty="0">
                <a:latin typeface="Montserrat" pitchFamily="2" charset="0"/>
              </a:rPr>
              <a:t>This project revolves around the analysis of UK road accident data between 2000 and 2022. 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8" name="TextBox 7">
            <a:extLst>
              <a:ext uri="{FF2B5EF4-FFF2-40B4-BE49-F238E27FC236}">
                <a16:creationId xmlns:a16="http://schemas.microsoft.com/office/drawing/2014/main" id="{BD0FDB39-A55C-48CD-A94F-CB020738DE12}"/>
              </a:ext>
            </a:extLst>
          </p:cNvPr>
          <p:cNvSpPr txBox="1"/>
          <p:nvPr/>
        </p:nvSpPr>
        <p:spPr>
          <a:xfrm>
            <a:off x="1395663" y="17010391"/>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1 Map with fatal accident clusters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9" name="TextBox 8">
            <a:extLst>
              <a:ext uri="{FF2B5EF4-FFF2-40B4-BE49-F238E27FC236}">
                <a16:creationId xmlns:a16="http://schemas.microsoft.com/office/drawing/2014/main" id="{14F84078-8776-4014-8962-85C7F5268230}"/>
              </a:ext>
            </a:extLst>
          </p:cNvPr>
          <p:cNvSpPr txBox="1"/>
          <p:nvPr/>
        </p:nvSpPr>
        <p:spPr>
          <a:xfrm>
            <a:off x="1335256" y="24711519"/>
            <a:ext cx="12994105" cy="10002738"/>
          </a:xfrm>
          <a:prstGeom prst="rect">
            <a:avLst/>
          </a:prstGeom>
          <a:noFill/>
          <a:ln>
            <a:solidFill>
              <a:srgbClr val="A34D4D"/>
            </a:solidFill>
          </a:ln>
        </p:spPr>
        <p:txBody>
          <a:bodyPr wrap="square" rtlCol="0">
            <a:spAutoFit/>
          </a:bodyPr>
          <a:lstStyle/>
          <a:p>
            <a:r>
              <a:rPr lang="en-US" sz="4400" b="1" dirty="0">
                <a:latin typeface="Montserrat" pitchFamily="2" charset="0"/>
              </a:rPr>
              <a:t>Data and methodology</a:t>
            </a:r>
          </a:p>
          <a:p>
            <a:pPr marL="571500" indent="-571500">
              <a:buFont typeface="Arial" panose="020B0604020202020204" pitchFamily="34" charset="0"/>
              <a:buChar char="•"/>
            </a:pPr>
            <a:r>
              <a:rPr lang="en-US" sz="4000" dirty="0">
                <a:latin typeface="Montserrat" pitchFamily="2" charset="0"/>
              </a:rPr>
              <a:t>UK road accident data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buFont typeface="Arial" panose="020B0604020202020204" pitchFamily="34" charset="0"/>
              <a:buChar char="•"/>
            </a:pPr>
            <a:r>
              <a:rPr lang="en-US" sz="4000" dirty="0">
                <a:latin typeface="Montserrat" pitchFamily="2" charset="0"/>
              </a:rPr>
              <a:t>Curated to encompass relevant features describing road accidents between 2000 and 2022.</a:t>
            </a:r>
          </a:p>
          <a:p>
            <a:r>
              <a:rPr lang="en-US" sz="4000" dirty="0">
                <a:latin typeface="Montserrat" pitchFamily="2" charset="0"/>
              </a:rPr>
              <a:t>Data was prepared for machine learning using techniques like one-hot encoding and data balancing. Accident severity was predicted using Random Forest and XGBoost classifiers and evaluated through metrics like AUC and confusion matrix. Visual analyses include temporal trends and spatial clustering to identify high-risk areas for fatal accidents.</a:t>
            </a:r>
          </a:p>
        </p:txBody>
      </p:sp>
      <p:sp>
        <p:nvSpPr>
          <p:cNvPr id="11" name="TextBox 10">
            <a:extLst>
              <a:ext uri="{FF2B5EF4-FFF2-40B4-BE49-F238E27FC236}">
                <a16:creationId xmlns:a16="http://schemas.microsoft.com/office/drawing/2014/main" id="{B6F93624-64AF-4E94-9A7C-489B6F02EC74}"/>
              </a:ext>
            </a:extLst>
          </p:cNvPr>
          <p:cNvSpPr txBox="1"/>
          <p:nvPr/>
        </p:nvSpPr>
        <p:spPr>
          <a:xfrm>
            <a:off x="15885445" y="6196715"/>
            <a:ext cx="12994105" cy="11849398"/>
          </a:xfrm>
          <a:prstGeom prst="rect">
            <a:avLst/>
          </a:prstGeom>
          <a:noFill/>
          <a:ln>
            <a:solidFill>
              <a:srgbClr val="A34D4D"/>
            </a:solidFill>
          </a:ln>
        </p:spPr>
        <p:txBody>
          <a:bodyPr wrap="square" rtlCol="0">
            <a:spAutoFit/>
          </a:bodyPr>
          <a:lstStyle/>
          <a:p>
            <a:r>
              <a:rPr lang="en-US" sz="4400" b="1" dirty="0">
                <a:latin typeface="Montserrat" pitchFamily="2" charset="0"/>
              </a:rPr>
              <a:t>Results</a:t>
            </a:r>
          </a:p>
          <a:p>
            <a:pPr marL="571500" indent="-571500">
              <a:buFontTx/>
              <a:buChar char="-"/>
            </a:pPr>
            <a:r>
              <a:rPr lang="en-US" sz="4000" dirty="0">
                <a:latin typeface="Montserrat" pitchFamily="2" charset="0"/>
              </a:rPr>
              <a:t>Most fatal accidents outside larger cities (Fig. 1)</a:t>
            </a:r>
          </a:p>
          <a:p>
            <a:pPr marL="571500" indent="-571500">
              <a:buFontTx/>
              <a:buChar char="-"/>
            </a:pPr>
            <a:r>
              <a:rPr lang="en-US" sz="4000" dirty="0">
                <a:latin typeface="Montserrat" pitchFamily="2" charset="0"/>
              </a:rPr>
              <a:t>Most accidents occur in October and November, on Fridays, and during morning and afternoon rush hour (Fig. 2)</a:t>
            </a:r>
          </a:p>
          <a:p>
            <a:pPr marL="571500" indent="-571500">
              <a:buFontTx/>
              <a:buChar char="-"/>
            </a:pPr>
            <a:r>
              <a:rPr lang="en-US" sz="4000" dirty="0">
                <a:latin typeface="Montserrat" pitchFamily="2" charset="0"/>
              </a:rPr>
              <a:t>Best classification results obtained from the XGBoost model trained on </a:t>
            </a:r>
            <a:r>
              <a:rPr lang="en-US" sz="4000" dirty="0" err="1">
                <a:latin typeface="Montserrat" pitchFamily="2" charset="0"/>
              </a:rPr>
              <a:t>undersampled</a:t>
            </a:r>
            <a:r>
              <a:rPr lang="en-US" sz="4000" dirty="0">
                <a:latin typeface="Montserrat" pitchFamily="2" charset="0"/>
              </a:rPr>
              <a:t> data (Table 1)</a:t>
            </a:r>
          </a:p>
          <a:p>
            <a:pPr marL="571500" indent="-571500">
              <a:buFontTx/>
              <a:buChar char="-"/>
            </a:pPr>
            <a:r>
              <a:rPr lang="en-US" sz="4000" dirty="0">
                <a:latin typeface="Montserrat" pitchFamily="2" charset="0"/>
              </a:rPr>
              <a:t>Feature importance analysis revealed… (Fig. 3 – 4)</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18" name="TextBox 17">
            <a:extLst>
              <a:ext uri="{FF2B5EF4-FFF2-40B4-BE49-F238E27FC236}">
                <a16:creationId xmlns:a16="http://schemas.microsoft.com/office/drawing/2014/main" id="{65F2035F-2470-41F0-B709-8568088604AE}"/>
              </a:ext>
            </a:extLst>
          </p:cNvPr>
          <p:cNvSpPr txBox="1"/>
          <p:nvPr/>
        </p:nvSpPr>
        <p:spPr>
          <a:xfrm>
            <a:off x="15885444" y="18910597"/>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2. 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9" name="TextBox 18">
            <a:extLst>
              <a:ext uri="{FF2B5EF4-FFF2-40B4-BE49-F238E27FC236}">
                <a16:creationId xmlns:a16="http://schemas.microsoft.com/office/drawing/2014/main" id="{D45CB861-39E7-4D40-9EE9-43D6B390B6D7}"/>
              </a:ext>
            </a:extLst>
          </p:cNvPr>
          <p:cNvSpPr txBox="1"/>
          <p:nvPr/>
        </p:nvSpPr>
        <p:spPr>
          <a:xfrm>
            <a:off x="1335255" y="3537013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4.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0" name="TextBox 19">
            <a:extLst>
              <a:ext uri="{FF2B5EF4-FFF2-40B4-BE49-F238E27FC236}">
                <a16:creationId xmlns:a16="http://schemas.microsoft.com/office/drawing/2014/main" id="{C4C01DC2-9C13-4FCA-84F5-B80BBC22802C}"/>
              </a:ext>
            </a:extLst>
          </p:cNvPr>
          <p:cNvSpPr txBox="1"/>
          <p:nvPr/>
        </p:nvSpPr>
        <p:spPr>
          <a:xfrm>
            <a:off x="15885444" y="3266378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3.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1" name="TextBox 20">
            <a:extLst>
              <a:ext uri="{FF2B5EF4-FFF2-40B4-BE49-F238E27FC236}">
                <a16:creationId xmlns:a16="http://schemas.microsoft.com/office/drawing/2014/main" id="{FBFD8E81-78F2-4315-8057-6274FCEF8176}"/>
              </a:ext>
            </a:extLst>
          </p:cNvPr>
          <p:cNvSpPr txBox="1"/>
          <p:nvPr/>
        </p:nvSpPr>
        <p:spPr>
          <a:xfrm>
            <a:off x="15885444" y="26604310"/>
            <a:ext cx="12994105" cy="2554545"/>
          </a:xfrm>
          <a:prstGeom prst="rect">
            <a:avLst/>
          </a:prstGeom>
          <a:noFill/>
          <a:ln>
            <a:solidFill>
              <a:srgbClr val="A34D4D"/>
            </a:solidFill>
          </a:ln>
        </p:spPr>
        <p:txBody>
          <a:bodyPr wrap="square" rtlCol="0">
            <a:spAutoFit/>
          </a:bodyPr>
          <a:lstStyle/>
          <a:p>
            <a:r>
              <a:rPr lang="en-US" sz="4000" dirty="0">
                <a:latin typeface="Montserrat" pitchFamily="2" charset="0"/>
              </a:rPr>
              <a:t>Table 1. Summary of best classifier</a:t>
            </a:r>
          </a:p>
          <a:p>
            <a:pPr marL="571500" indent="-571500">
              <a:buFontTx/>
              <a:buChar char="-"/>
            </a:pPr>
            <a:r>
              <a:rPr lang="en-US" sz="4000" dirty="0">
                <a:latin typeface="Montserrat" pitchFamily="2" charset="0"/>
              </a:rPr>
              <a:t>AUC score</a:t>
            </a:r>
          </a:p>
          <a:p>
            <a:pPr marL="571500" indent="-571500">
              <a:buFontTx/>
              <a:buChar char="-"/>
            </a:pPr>
            <a:r>
              <a:rPr lang="en-US" sz="4000" dirty="0">
                <a:latin typeface="Montserrat" pitchFamily="2" charset="0"/>
              </a:rPr>
              <a:t>confusion matrix</a:t>
            </a:r>
          </a:p>
          <a:p>
            <a:pPr marL="571500" indent="-571500">
              <a:buFontTx/>
              <a:buChar char="-"/>
            </a:pPr>
            <a:r>
              <a:rPr lang="en-US" sz="4000" dirty="0">
                <a:latin typeface="Montserrat" pitchFamily="2" charset="0"/>
              </a:rPr>
              <a:t>other metrics?</a:t>
            </a:r>
          </a:p>
        </p:txBody>
      </p:sp>
    </p:spTree>
    <p:extLst>
      <p:ext uri="{BB962C8B-B14F-4D97-AF65-F5344CB8AC3E}">
        <p14:creationId xmlns:p14="http://schemas.microsoft.com/office/powerpoint/2010/main" val="392318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no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676400" y="6360442"/>
            <a:ext cx="12420600" cy="10618291"/>
          </a:xfrm>
          <a:prstGeom prst="rect">
            <a:avLst/>
          </a:prstGeom>
          <a:noFill/>
          <a:ln>
            <a:solidFill>
              <a:schemeClr val="tx1"/>
            </a:solidFill>
          </a:ln>
        </p:spPr>
        <p:txBody>
          <a:bodyPr wrap="square" rtlCol="0">
            <a:spAutoFit/>
          </a:bodyPr>
          <a:lstStyle/>
          <a:p>
            <a:r>
              <a:rPr lang="en-GB" sz="4400" b="1" dirty="0">
                <a:latin typeface="Montserrat" pitchFamily="2" charset="0"/>
              </a:rPr>
              <a:t>Introduction</a:t>
            </a:r>
          </a:p>
          <a:p>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endParaRPr lang="en-US" sz="4000" dirty="0">
              <a:latin typeface="Montserrat" pitchFamily="2" charset="0"/>
            </a:endParaRPr>
          </a:p>
          <a:p>
            <a:r>
              <a:rPr lang="en-US" sz="4000" dirty="0">
                <a:latin typeface="Montserrat" pitchFamily="2" charset="0"/>
              </a:rPr>
              <a:t>This project revolves around the analysis of UK road accident data between 2000 and 2022. 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8" name="TextBox 7">
            <a:extLst>
              <a:ext uri="{FF2B5EF4-FFF2-40B4-BE49-F238E27FC236}">
                <a16:creationId xmlns:a16="http://schemas.microsoft.com/office/drawing/2014/main" id="{BD0FDB39-A55C-48CD-A94F-CB020738DE12}"/>
              </a:ext>
            </a:extLst>
          </p:cNvPr>
          <p:cNvSpPr txBox="1"/>
          <p:nvPr/>
        </p:nvSpPr>
        <p:spPr>
          <a:xfrm>
            <a:off x="15879427" y="16986841"/>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1 Map with fatal accident clusters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9" name="TextBox 8">
            <a:extLst>
              <a:ext uri="{FF2B5EF4-FFF2-40B4-BE49-F238E27FC236}">
                <a16:creationId xmlns:a16="http://schemas.microsoft.com/office/drawing/2014/main" id="{14F84078-8776-4014-8962-85C7F5268230}"/>
              </a:ext>
            </a:extLst>
          </p:cNvPr>
          <p:cNvSpPr txBox="1"/>
          <p:nvPr/>
        </p:nvSpPr>
        <p:spPr>
          <a:xfrm>
            <a:off x="15885443" y="6169942"/>
            <a:ext cx="12994105" cy="10002738"/>
          </a:xfrm>
          <a:prstGeom prst="rect">
            <a:avLst/>
          </a:prstGeom>
          <a:noFill/>
          <a:ln>
            <a:solidFill>
              <a:srgbClr val="A34D4D"/>
            </a:solidFill>
          </a:ln>
        </p:spPr>
        <p:txBody>
          <a:bodyPr wrap="square" rtlCol="0">
            <a:spAutoFit/>
          </a:bodyPr>
          <a:lstStyle/>
          <a:p>
            <a:r>
              <a:rPr lang="en-US" sz="4400" b="1" dirty="0">
                <a:latin typeface="Montserrat" pitchFamily="2" charset="0"/>
              </a:rPr>
              <a:t>Data and methodology</a:t>
            </a:r>
          </a:p>
          <a:p>
            <a:pPr marL="571500" indent="-571500">
              <a:buFont typeface="Arial" panose="020B0604020202020204" pitchFamily="34" charset="0"/>
              <a:buChar char="•"/>
            </a:pPr>
            <a:r>
              <a:rPr lang="en-US" sz="4000" dirty="0">
                <a:latin typeface="Montserrat" pitchFamily="2" charset="0"/>
              </a:rPr>
              <a:t>UK road accident data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buFont typeface="Arial" panose="020B0604020202020204" pitchFamily="34" charset="0"/>
              <a:buChar char="•"/>
            </a:pPr>
            <a:r>
              <a:rPr lang="en-US" sz="4000" dirty="0">
                <a:latin typeface="Montserrat" pitchFamily="2" charset="0"/>
              </a:rPr>
              <a:t>Curated to encompass relevant features describing road accidents between 2000 and 2022.</a:t>
            </a:r>
          </a:p>
          <a:p>
            <a:r>
              <a:rPr lang="en-US" sz="4000" dirty="0">
                <a:latin typeface="Montserrat" pitchFamily="2" charset="0"/>
              </a:rPr>
              <a:t>Data was prepared for machine learning using techniques like one-hot encoding and data balancing. Accident severity was predicted using Random Forest and XGBoost classifiers and evaluated through metrics like AUC and confusion matrix. Visual analyses include temporal trends and spatial clustering to identify high-risk areas for fatal accidents.</a:t>
            </a:r>
          </a:p>
        </p:txBody>
      </p:sp>
      <p:sp>
        <p:nvSpPr>
          <p:cNvPr id="11" name="TextBox 10">
            <a:extLst>
              <a:ext uri="{FF2B5EF4-FFF2-40B4-BE49-F238E27FC236}">
                <a16:creationId xmlns:a16="http://schemas.microsoft.com/office/drawing/2014/main" id="{B6F93624-64AF-4E94-9A7C-489B6F02EC74}"/>
              </a:ext>
            </a:extLst>
          </p:cNvPr>
          <p:cNvSpPr txBox="1"/>
          <p:nvPr/>
        </p:nvSpPr>
        <p:spPr>
          <a:xfrm>
            <a:off x="1676400" y="17880751"/>
            <a:ext cx="12420600" cy="10002738"/>
          </a:xfrm>
          <a:prstGeom prst="rect">
            <a:avLst/>
          </a:prstGeom>
          <a:noFill/>
          <a:ln>
            <a:solidFill>
              <a:schemeClr val="tx1"/>
            </a:solidFill>
          </a:ln>
        </p:spPr>
        <p:txBody>
          <a:bodyPr wrap="square" rtlCol="0">
            <a:spAutoFit/>
          </a:bodyPr>
          <a:lstStyle/>
          <a:p>
            <a:r>
              <a:rPr lang="en-US" sz="4400" b="1" dirty="0">
                <a:latin typeface="Montserrat" pitchFamily="2" charset="0"/>
              </a:rPr>
              <a:t>Results</a:t>
            </a:r>
          </a:p>
          <a:p>
            <a:pPr marL="571500" indent="-571500">
              <a:buFontTx/>
              <a:buChar char="-"/>
            </a:pPr>
            <a:r>
              <a:rPr lang="en-US" sz="4000" dirty="0">
                <a:latin typeface="Montserrat" pitchFamily="2" charset="0"/>
              </a:rPr>
              <a:t>Most fatal accidents outside larger cities (Fig. 1)</a:t>
            </a:r>
          </a:p>
          <a:p>
            <a:pPr marL="571500" indent="-571500">
              <a:buFontTx/>
              <a:buChar char="-"/>
            </a:pPr>
            <a:r>
              <a:rPr lang="en-US" sz="4000" dirty="0">
                <a:latin typeface="Montserrat" pitchFamily="2" charset="0"/>
              </a:rPr>
              <a:t>Most accidents occur in October and November, on Fridays, and during morning and afternoon rush hour (Fig. 2)</a:t>
            </a:r>
          </a:p>
          <a:p>
            <a:pPr marL="571500" indent="-571500">
              <a:buFontTx/>
              <a:buChar char="-"/>
            </a:pPr>
            <a:r>
              <a:rPr lang="en-US" sz="4000" dirty="0">
                <a:latin typeface="Montserrat" pitchFamily="2" charset="0"/>
              </a:rPr>
              <a:t>Best classification results obtained from the XGBoost model trained on </a:t>
            </a:r>
            <a:r>
              <a:rPr lang="en-US" sz="4000" dirty="0" err="1">
                <a:latin typeface="Montserrat" pitchFamily="2" charset="0"/>
              </a:rPr>
              <a:t>undersampled</a:t>
            </a:r>
            <a:r>
              <a:rPr lang="en-US" sz="4000" dirty="0">
                <a:latin typeface="Montserrat" pitchFamily="2" charset="0"/>
              </a:rPr>
              <a:t> data (Table 1)</a:t>
            </a:r>
          </a:p>
          <a:p>
            <a:pPr marL="571500" indent="-571500">
              <a:buFontTx/>
              <a:buChar char="-"/>
            </a:pPr>
            <a:r>
              <a:rPr lang="en-US" sz="4000" dirty="0">
                <a:latin typeface="Montserrat" pitchFamily="2" charset="0"/>
              </a:rPr>
              <a:t>Feature importance analysis revealed… (Fig. 3 – 4)</a:t>
            </a:r>
          </a:p>
          <a:p>
            <a:endParaRPr lang="en-US" sz="4000" dirty="0">
              <a:latin typeface="Montserrat" pitchFamily="2" charset="0"/>
            </a:endParaRPr>
          </a:p>
          <a:p>
            <a:r>
              <a:rPr lang="en-US" sz="4000" dirty="0">
                <a:latin typeface="Montserrat" pitchFamily="2" charset="0"/>
              </a:rPr>
              <a:t>Maybe something what this implies or what it means?</a:t>
            </a:r>
          </a:p>
          <a:p>
            <a:endParaRPr lang="en-US" sz="4000" dirty="0">
              <a:latin typeface="Montserrat" pitchFamily="2" charset="0"/>
            </a:endParaRPr>
          </a:p>
          <a:p>
            <a:endParaRPr lang="en-US" sz="4000" dirty="0">
              <a:latin typeface="Montserrat" pitchFamily="2" charset="0"/>
            </a:endParaRPr>
          </a:p>
        </p:txBody>
      </p:sp>
      <p:sp>
        <p:nvSpPr>
          <p:cNvPr id="18" name="TextBox 17">
            <a:extLst>
              <a:ext uri="{FF2B5EF4-FFF2-40B4-BE49-F238E27FC236}">
                <a16:creationId xmlns:a16="http://schemas.microsoft.com/office/drawing/2014/main" id="{65F2035F-2470-41F0-B709-8568088604AE}"/>
              </a:ext>
            </a:extLst>
          </p:cNvPr>
          <p:cNvSpPr txBox="1"/>
          <p:nvPr/>
        </p:nvSpPr>
        <p:spPr>
          <a:xfrm>
            <a:off x="15879426" y="24658127"/>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2. 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19" name="TextBox 18">
            <a:extLst>
              <a:ext uri="{FF2B5EF4-FFF2-40B4-BE49-F238E27FC236}">
                <a16:creationId xmlns:a16="http://schemas.microsoft.com/office/drawing/2014/main" id="{D45CB861-39E7-4D40-9EE9-43D6B390B6D7}"/>
              </a:ext>
            </a:extLst>
          </p:cNvPr>
          <p:cNvSpPr txBox="1"/>
          <p:nvPr/>
        </p:nvSpPr>
        <p:spPr>
          <a:xfrm>
            <a:off x="15879426" y="33218486"/>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4.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0" name="TextBox 19">
            <a:extLst>
              <a:ext uri="{FF2B5EF4-FFF2-40B4-BE49-F238E27FC236}">
                <a16:creationId xmlns:a16="http://schemas.microsoft.com/office/drawing/2014/main" id="{C4C01DC2-9C13-4FCA-84F5-B80BBC22802C}"/>
              </a:ext>
            </a:extLst>
          </p:cNvPr>
          <p:cNvSpPr txBox="1"/>
          <p:nvPr/>
        </p:nvSpPr>
        <p:spPr>
          <a:xfrm>
            <a:off x="1395662" y="33202112"/>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3.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21" name="TextBox 20">
            <a:extLst>
              <a:ext uri="{FF2B5EF4-FFF2-40B4-BE49-F238E27FC236}">
                <a16:creationId xmlns:a16="http://schemas.microsoft.com/office/drawing/2014/main" id="{FBFD8E81-78F2-4315-8057-6274FCEF8176}"/>
              </a:ext>
            </a:extLst>
          </p:cNvPr>
          <p:cNvSpPr txBox="1"/>
          <p:nvPr/>
        </p:nvSpPr>
        <p:spPr>
          <a:xfrm>
            <a:off x="1389647" y="29697500"/>
            <a:ext cx="12994105" cy="2554545"/>
          </a:xfrm>
          <a:prstGeom prst="rect">
            <a:avLst/>
          </a:prstGeom>
          <a:noFill/>
          <a:ln>
            <a:solidFill>
              <a:srgbClr val="A34D4D"/>
            </a:solidFill>
          </a:ln>
        </p:spPr>
        <p:txBody>
          <a:bodyPr wrap="square" rtlCol="0">
            <a:spAutoFit/>
          </a:bodyPr>
          <a:lstStyle/>
          <a:p>
            <a:r>
              <a:rPr lang="en-US" sz="4000" dirty="0">
                <a:latin typeface="Montserrat" pitchFamily="2" charset="0"/>
              </a:rPr>
              <a:t>Table 1. Summary of best classifier</a:t>
            </a:r>
          </a:p>
          <a:p>
            <a:pPr marL="571500" indent="-571500">
              <a:buFontTx/>
              <a:buChar char="-"/>
            </a:pPr>
            <a:r>
              <a:rPr lang="en-US" sz="4000" dirty="0">
                <a:latin typeface="Montserrat" pitchFamily="2" charset="0"/>
              </a:rPr>
              <a:t>AUC score</a:t>
            </a:r>
          </a:p>
          <a:p>
            <a:pPr marL="571500" indent="-571500">
              <a:buFontTx/>
              <a:buChar char="-"/>
            </a:pPr>
            <a:r>
              <a:rPr lang="en-US" sz="4000" dirty="0">
                <a:latin typeface="Montserrat" pitchFamily="2" charset="0"/>
              </a:rPr>
              <a:t>confusion matrix</a:t>
            </a:r>
          </a:p>
          <a:p>
            <a:pPr marL="571500" indent="-571500">
              <a:buFontTx/>
              <a:buChar char="-"/>
            </a:pPr>
            <a:r>
              <a:rPr lang="en-US" sz="4000" dirty="0">
                <a:latin typeface="Montserrat" pitchFamily="2" charset="0"/>
              </a:rPr>
              <a:t>other metrics?</a:t>
            </a:r>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2" y="6169941"/>
            <a:ext cx="12994105" cy="10816900"/>
          </a:xfrm>
          <a:prstGeom prst="roundRect">
            <a:avLst>
              <a:gd name="adj" fmla="val 7145"/>
            </a:avLst>
          </a:prstGeom>
          <a:noFill/>
          <a:ln w="3810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5ABBE051-4468-40B1-9750-7F3DFED06B81}"/>
              </a:ext>
            </a:extLst>
          </p:cNvPr>
          <p:cNvSpPr/>
          <p:nvPr/>
        </p:nvSpPr>
        <p:spPr>
          <a:xfrm>
            <a:off x="1389647" y="17634051"/>
            <a:ext cx="12994105" cy="10816900"/>
          </a:xfrm>
          <a:prstGeom prst="roundRect">
            <a:avLst>
              <a:gd name="adj" fmla="val 7145"/>
            </a:avLst>
          </a:prstGeom>
          <a:noFill/>
          <a:ln w="3810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91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1E13CF-6AB9-4CC8-BFE6-27C278AA5364}"/>
              </a:ext>
            </a:extLst>
          </p:cNvPr>
          <p:cNvSpPr/>
          <p:nvPr/>
        </p:nvSpPr>
        <p:spPr>
          <a:xfrm>
            <a:off x="316580" y="320842"/>
            <a:ext cx="29642051" cy="42288551"/>
          </a:xfrm>
          <a:prstGeom prst="rect">
            <a:avLst/>
          </a:prstGeom>
          <a:no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3969461"/>
            <a:ext cx="27865137" cy="769441"/>
          </a:xfrm>
          <a:prstGeom prst="rect">
            <a:avLst/>
          </a:prstGeom>
          <a:noFill/>
          <a:ln>
            <a:noFill/>
          </a:ln>
        </p:spPr>
        <p:txBody>
          <a:bodyPr wrap="square" rtlCol="0">
            <a:spAutoFit/>
          </a:bodyPr>
          <a:lstStyle/>
          <a:p>
            <a:r>
              <a:rPr lang="en-US" sz="4400" dirty="0">
                <a:solidFill>
                  <a:srgbClr val="404040"/>
                </a:solidFill>
                <a:latin typeface="Montserrat" pitchFamily="2" charset="0"/>
                <a:ea typeface="Microsoft JhengHei" panose="020B0604030504040204" pitchFamily="34" charset="-120"/>
              </a:rPr>
              <a:t>Louise Malm</a:t>
            </a:r>
            <a:r>
              <a:rPr lang="en-US" sz="4400" baseline="30000" dirty="0">
                <a:solidFill>
                  <a:srgbClr val="404040"/>
                </a:solidFill>
                <a:latin typeface="Montserrat" pitchFamily="2" charset="0"/>
                <a:ea typeface="Microsoft JhengHei" panose="020B0604030504040204" pitchFamily="34" charset="-120"/>
              </a:rPr>
              <a:t>1,2</a:t>
            </a:r>
            <a:r>
              <a:rPr lang="en-US" sz="4400" dirty="0">
                <a:solidFill>
                  <a:srgbClr val="404040"/>
                </a:solidFill>
                <a:latin typeface="Montserrat" pitchFamily="2" charset="0"/>
                <a:ea typeface="Microsoft JhengHei" panose="020B0604030504040204" pitchFamily="34" charset="-120"/>
              </a:rPr>
              <a:t>, Nikolay Moshenskiy</a:t>
            </a:r>
            <a:r>
              <a:rPr lang="en-US" sz="4400" baseline="30000" dirty="0">
                <a:solidFill>
                  <a:srgbClr val="404040"/>
                </a:solidFill>
                <a:latin typeface="Montserrat" pitchFamily="2" charset="0"/>
                <a:ea typeface="Microsoft JhengHei" panose="020B0604030504040204" pitchFamily="34" charset="-120"/>
              </a:rPr>
              <a:t>2</a:t>
            </a:r>
            <a:endParaRPr lang="en-SE" sz="4000" dirty="0">
              <a:solidFill>
                <a:srgbClr val="404040"/>
              </a:solidFill>
              <a:latin typeface="Montserrat"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74745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725739"/>
          </a:xfrm>
          <a:prstGeom prst="rect">
            <a:avLst/>
          </a:prstGeom>
          <a:noFill/>
          <a:ln>
            <a:noFill/>
          </a:ln>
        </p:spPr>
        <p:txBody>
          <a:bodyPr wrap="square" rtlCol="0">
            <a:spAutoFit/>
          </a:bodyPr>
          <a:lstStyle/>
          <a:p>
            <a:pPr>
              <a:lnSpc>
                <a:spcPct val="150000"/>
              </a:lnSpc>
            </a:pPr>
            <a:r>
              <a:rPr lang="en-GB" sz="4400" b="1" dirty="0">
                <a:latin typeface="Montserrat" pitchFamily="2" charset="0"/>
              </a:rPr>
              <a:t>Introduction</a:t>
            </a:r>
          </a:p>
          <a:p>
            <a:pPr algn="just"/>
            <a:r>
              <a:rPr lang="en-US" sz="4000" dirty="0">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4000" dirty="0">
              <a:latin typeface="Montserrat" pitchFamily="2" charset="0"/>
            </a:endParaRPr>
          </a:p>
          <a:p>
            <a:pPr algn="just"/>
            <a:r>
              <a:rPr lang="en-US" sz="4000" dirty="0">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 </a:t>
            </a:r>
            <a:endParaRPr lang="en-GB" sz="4000" dirty="0">
              <a:latin typeface="Montserrat" pitchFamily="2" charset="0"/>
            </a:endParaRPr>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2" y="6169941"/>
            <a:ext cx="12994105" cy="9725738"/>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A298A003-0ED2-4779-AA0D-562E15622C78}"/>
              </a:ext>
            </a:extLst>
          </p:cNvPr>
          <p:cNvSpPr/>
          <p:nvPr/>
        </p:nvSpPr>
        <p:spPr>
          <a:xfrm>
            <a:off x="1395662" y="16729255"/>
            <a:ext cx="12994105" cy="10956845"/>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682414" y="16729254"/>
            <a:ext cx="12420600" cy="10956846"/>
          </a:xfrm>
          <a:prstGeom prst="rect">
            <a:avLst/>
          </a:prstGeom>
          <a:noFill/>
          <a:ln>
            <a:solidFill>
              <a:schemeClr val="tx1"/>
            </a:solidFill>
          </a:ln>
        </p:spPr>
        <p:txBody>
          <a:bodyPr wrap="square" rtlCol="0">
            <a:spAutoFit/>
          </a:bodyPr>
          <a:lstStyle/>
          <a:p>
            <a:pPr algn="just">
              <a:lnSpc>
                <a:spcPct val="150000"/>
              </a:lnSpc>
            </a:pPr>
            <a:r>
              <a:rPr lang="en-US" sz="4400" b="1" dirty="0">
                <a:latin typeface="Montserrat" pitchFamily="2" charset="0"/>
              </a:rPr>
              <a:t>Results</a:t>
            </a:r>
          </a:p>
          <a:p>
            <a:pPr marL="571500" indent="-571500" algn="just">
              <a:buFontTx/>
              <a:buChar char="-"/>
            </a:pPr>
            <a:r>
              <a:rPr lang="en-US" sz="4000" dirty="0">
                <a:latin typeface="Montserrat" pitchFamily="2" charset="0"/>
              </a:rPr>
              <a:t>Most fatal accidents outside larger cities (Fig. 1)</a:t>
            </a:r>
          </a:p>
          <a:p>
            <a:pPr marL="571500" indent="-571500" algn="just">
              <a:buFontTx/>
              <a:buChar char="-"/>
            </a:pPr>
            <a:r>
              <a:rPr lang="en-US" sz="4000" dirty="0">
                <a:latin typeface="Montserrat" pitchFamily="2" charset="0"/>
              </a:rPr>
              <a:t>Most accidents occur in October and November, on Fridays, and during morning and afternoon rush hour (Fig. 2)</a:t>
            </a:r>
          </a:p>
          <a:p>
            <a:pPr marL="571500" indent="-571500" algn="just">
              <a:buFontTx/>
              <a:buChar char="-"/>
            </a:pPr>
            <a:r>
              <a:rPr lang="en-US" sz="4000" dirty="0">
                <a:latin typeface="Montserrat" pitchFamily="2" charset="0"/>
              </a:rPr>
              <a:t>Best classification results obtained from the XGBoost model trained on </a:t>
            </a:r>
            <a:r>
              <a:rPr lang="en-US" sz="4000" dirty="0" err="1">
                <a:latin typeface="Montserrat" pitchFamily="2" charset="0"/>
              </a:rPr>
              <a:t>undersampled</a:t>
            </a:r>
            <a:r>
              <a:rPr lang="en-US" sz="4000" dirty="0">
                <a:latin typeface="Montserrat" pitchFamily="2" charset="0"/>
              </a:rPr>
              <a:t> data (Table 1)</a:t>
            </a:r>
          </a:p>
          <a:p>
            <a:pPr marL="571500" indent="-571500" algn="just">
              <a:buFontTx/>
              <a:buChar char="-"/>
            </a:pPr>
            <a:r>
              <a:rPr lang="en-US" sz="4000" dirty="0">
                <a:latin typeface="Montserrat" pitchFamily="2" charset="0"/>
              </a:rPr>
              <a:t>Feature importance analysis revealed… (Fig. 3)</a:t>
            </a:r>
          </a:p>
          <a:p>
            <a:pPr algn="just"/>
            <a:endParaRPr lang="en-US" sz="4000" dirty="0">
              <a:latin typeface="Montserrat" pitchFamily="2" charset="0"/>
            </a:endParaRPr>
          </a:p>
          <a:p>
            <a:pPr algn="just"/>
            <a:r>
              <a:rPr lang="en-US" sz="4000" dirty="0">
                <a:latin typeface="Montserrat" pitchFamily="2" charset="0"/>
              </a:rPr>
              <a:t>Maybe something what this implies or what it means?</a:t>
            </a:r>
          </a:p>
          <a:p>
            <a:endParaRPr lang="en-US" sz="4000" dirty="0">
              <a:latin typeface="Montserrat" pitchFamily="2" charset="0"/>
            </a:endParaRPr>
          </a:p>
          <a:p>
            <a:r>
              <a:rPr lang="en-US" sz="4000" dirty="0">
                <a:latin typeface="Montserrat" pitchFamily="2" charset="0"/>
              </a:rPr>
              <a:t>Even though more accidents happen in densely populated areas, fatality of the accidents are higher in rural areas.</a:t>
            </a:r>
          </a:p>
        </p:txBody>
      </p:sp>
      <p:sp>
        <p:nvSpPr>
          <p:cNvPr id="30" name="Rectangle: Rounded Corners 29">
            <a:extLst>
              <a:ext uri="{FF2B5EF4-FFF2-40B4-BE49-F238E27FC236}">
                <a16:creationId xmlns:a16="http://schemas.microsoft.com/office/drawing/2014/main" id="{7497AF68-5DCB-4704-B58F-E711C5ECF7C4}"/>
              </a:ext>
            </a:extLst>
          </p:cNvPr>
          <p:cNvSpPr/>
          <p:nvPr/>
        </p:nvSpPr>
        <p:spPr>
          <a:xfrm>
            <a:off x="15885447" y="6169940"/>
            <a:ext cx="12994105" cy="10956846"/>
          </a:xfrm>
          <a:prstGeom prst="roundRect">
            <a:avLst>
              <a:gd name="adj" fmla="val 7145"/>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D4A8EB5-0F14-457A-8C2E-66F374A7F614}"/>
              </a:ext>
            </a:extLst>
          </p:cNvPr>
          <p:cNvSpPr txBox="1"/>
          <p:nvPr/>
        </p:nvSpPr>
        <p:spPr>
          <a:xfrm>
            <a:off x="16172199" y="6169940"/>
            <a:ext cx="12420600" cy="11572399"/>
          </a:xfrm>
          <a:prstGeom prst="rect">
            <a:avLst/>
          </a:prstGeom>
          <a:noFill/>
          <a:ln>
            <a:solidFill>
              <a:schemeClr val="tx1"/>
            </a:solidFill>
          </a:ln>
        </p:spPr>
        <p:txBody>
          <a:bodyPr wrap="square" rtlCol="0">
            <a:spAutoFit/>
          </a:bodyPr>
          <a:lstStyle/>
          <a:p>
            <a:pPr algn="just">
              <a:lnSpc>
                <a:spcPct val="150000"/>
              </a:lnSpc>
            </a:pPr>
            <a:r>
              <a:rPr lang="en-US" sz="4400" b="1" dirty="0">
                <a:latin typeface="Montserrat" pitchFamily="2" charset="0"/>
              </a:rPr>
              <a:t>Data and methodology</a:t>
            </a:r>
          </a:p>
          <a:p>
            <a:pPr marL="571500" indent="-571500" algn="just">
              <a:buFont typeface="Arial" panose="020B0604020202020204" pitchFamily="34" charset="0"/>
              <a:buChar char="•"/>
            </a:pPr>
            <a:r>
              <a:rPr lang="en-US" sz="4000" dirty="0">
                <a:latin typeface="Montserrat" pitchFamily="2" charset="0"/>
              </a:rPr>
              <a:t>UK road accident data excluding northern Ireland (1979-2022) detailing collisions, vehicles, and casualties.</a:t>
            </a:r>
            <a:r>
              <a:rPr lang="en-US" sz="4000" baseline="30000" dirty="0">
                <a:latin typeface="Montserrat" pitchFamily="2" charset="0"/>
              </a:rPr>
              <a:t>[1]</a:t>
            </a:r>
            <a:endParaRPr lang="en-US" sz="4000" dirty="0">
              <a:latin typeface="Montserrat" pitchFamily="2" charset="0"/>
            </a:endParaRPr>
          </a:p>
          <a:p>
            <a:pPr marL="571500" indent="-571500" algn="just">
              <a:buFont typeface="Arial" panose="020B0604020202020204" pitchFamily="34" charset="0"/>
              <a:buChar char="•"/>
            </a:pPr>
            <a:r>
              <a:rPr lang="en-US" sz="4000" dirty="0">
                <a:latin typeface="Montserrat" pitchFamily="2" charset="0"/>
              </a:rPr>
              <a:t>Includes specifics on collision circumstances, vehicle characteristics, and casualties involved.</a:t>
            </a:r>
          </a:p>
          <a:p>
            <a:pPr marL="571500" indent="-571500" algn="just">
              <a:buFont typeface="Arial" panose="020B0604020202020204" pitchFamily="34" charset="0"/>
              <a:buChar char="•"/>
            </a:pPr>
            <a:r>
              <a:rPr lang="en-US" sz="4000" dirty="0">
                <a:latin typeface="Montserrat" pitchFamily="2" charset="0"/>
              </a:rPr>
              <a:t>Curated to encompass relevant features describing road accidents between 2000 and 2022.</a:t>
            </a:r>
          </a:p>
          <a:p>
            <a:pPr algn="just"/>
            <a:r>
              <a:rPr lang="en-US" sz="4000" dirty="0">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latin typeface="Montserrat" pitchFamily="2" charset="0"/>
              </a:rPr>
              <a:t>Visual analyses include temporal trends and spatial clustering to identify high-risk areas for fatal accidents.</a:t>
            </a:r>
          </a:p>
        </p:txBody>
      </p:sp>
      <p:sp>
        <p:nvSpPr>
          <p:cNvPr id="37" name="TextBox 36">
            <a:extLst>
              <a:ext uri="{FF2B5EF4-FFF2-40B4-BE49-F238E27FC236}">
                <a16:creationId xmlns:a16="http://schemas.microsoft.com/office/drawing/2014/main" id="{810EDFE5-6F27-4175-9F63-10C453E31B1F}"/>
              </a:ext>
            </a:extLst>
          </p:cNvPr>
          <p:cNvSpPr txBox="1"/>
          <p:nvPr/>
        </p:nvSpPr>
        <p:spPr>
          <a:xfrm>
            <a:off x="15885445" y="17964495"/>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1 Map with fatal accident clusters goes here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82414" y="29759050"/>
            <a:ext cx="12420600" cy="2554545"/>
          </a:xfrm>
          <a:prstGeom prst="rect">
            <a:avLst/>
          </a:prstGeom>
          <a:noFill/>
          <a:ln>
            <a:solidFill>
              <a:schemeClr val="tx1"/>
            </a:solidFill>
          </a:ln>
        </p:spPr>
        <p:txBody>
          <a:bodyPr wrap="square" rtlCol="0">
            <a:spAutoFit/>
          </a:bodyPr>
          <a:lstStyle/>
          <a:p>
            <a:r>
              <a:rPr lang="en-US" sz="4000" dirty="0">
                <a:latin typeface="Montserrat" pitchFamily="2" charset="0"/>
              </a:rPr>
              <a:t>Table 1. Summary of best classifier</a:t>
            </a:r>
          </a:p>
          <a:p>
            <a:pPr marL="571500" indent="-571500">
              <a:buFontTx/>
              <a:buChar char="-"/>
            </a:pPr>
            <a:r>
              <a:rPr lang="en-US" sz="4000" dirty="0">
                <a:latin typeface="Montserrat" pitchFamily="2" charset="0"/>
              </a:rPr>
              <a:t>AUC score</a:t>
            </a:r>
          </a:p>
          <a:p>
            <a:pPr marL="571500" indent="-571500">
              <a:buFontTx/>
              <a:buChar char="-"/>
            </a:pPr>
            <a:r>
              <a:rPr lang="en-US" sz="4000" dirty="0">
                <a:latin typeface="Montserrat" pitchFamily="2" charset="0"/>
              </a:rPr>
              <a:t>confusion matrix</a:t>
            </a:r>
          </a:p>
          <a:p>
            <a:pPr marL="571500" indent="-571500">
              <a:buFontTx/>
              <a:buChar char="-"/>
            </a:pPr>
            <a:r>
              <a:rPr lang="en-US" sz="4000" dirty="0">
                <a:latin typeface="Montserrat" pitchFamily="2" charset="0"/>
              </a:rPr>
              <a:t>other metrics?</a:t>
            </a:r>
          </a:p>
        </p:txBody>
      </p:sp>
      <p:sp>
        <p:nvSpPr>
          <p:cNvPr id="39" name="TextBox 38">
            <a:extLst>
              <a:ext uri="{FF2B5EF4-FFF2-40B4-BE49-F238E27FC236}">
                <a16:creationId xmlns:a16="http://schemas.microsoft.com/office/drawing/2014/main" id="{824765E9-56E8-46B5-9479-F1B649CE799E}"/>
              </a:ext>
            </a:extLst>
          </p:cNvPr>
          <p:cNvSpPr txBox="1"/>
          <p:nvPr/>
        </p:nvSpPr>
        <p:spPr>
          <a:xfrm>
            <a:off x="15885445" y="25450178"/>
            <a:ext cx="12994106"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2. Heatmap of month vs day</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2909075"/>
            <a:ext cx="27483890" cy="6863417"/>
          </a:xfrm>
          <a:prstGeom prst="rect">
            <a:avLst/>
          </a:prstGeom>
          <a:noFill/>
          <a:ln w="76200">
            <a:solidFill>
              <a:srgbClr val="A34D4D"/>
            </a:solidFill>
          </a:ln>
        </p:spPr>
        <p:txBody>
          <a:bodyPr wrap="square" rtlCol="0">
            <a:spAutoFit/>
          </a:bodyPr>
          <a:lstStyle/>
          <a:p>
            <a:r>
              <a:rPr lang="en-US" sz="4000" dirty="0">
                <a:latin typeface="Montserrat" pitchFamily="2" charset="0"/>
              </a:rPr>
              <a:t>Fig 3. Accident severity vs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2" name="TextBox 41">
            <a:extLst>
              <a:ext uri="{FF2B5EF4-FFF2-40B4-BE49-F238E27FC236}">
                <a16:creationId xmlns:a16="http://schemas.microsoft.com/office/drawing/2014/main" id="{E55DF217-5EE7-4D95-A3CF-5762AA24743E}"/>
              </a:ext>
            </a:extLst>
          </p:cNvPr>
          <p:cNvSpPr txBox="1"/>
          <p:nvPr/>
        </p:nvSpPr>
        <p:spPr>
          <a:xfrm>
            <a:off x="11925301" y="40350199"/>
            <a:ext cx="16667498" cy="1538883"/>
          </a:xfrm>
          <a:prstGeom prst="rect">
            <a:avLst/>
          </a:prstGeom>
          <a:noFill/>
          <a:ln>
            <a:solidFill>
              <a:schemeClr val="tx1"/>
            </a:solidFill>
          </a:ln>
        </p:spPr>
        <p:txBody>
          <a:bodyPr wrap="square" rtlCol="0">
            <a:spAutoFit/>
          </a:bodyPr>
          <a:lstStyle/>
          <a:p>
            <a:pPr algn="just">
              <a:lnSpc>
                <a:spcPct val="150000"/>
              </a:lnSpc>
            </a:pPr>
            <a:r>
              <a:rPr lang="en-US" sz="4400" b="1" dirty="0">
                <a:latin typeface="Montserrat" pitchFamily="2" charset="0"/>
              </a:rPr>
              <a:t>References</a:t>
            </a:r>
          </a:p>
          <a:p>
            <a:pPr algn="just"/>
            <a:r>
              <a:rPr lang="en-US" sz="2800" dirty="0">
                <a:latin typeface="Montserrat" pitchFamily="2" charset="0"/>
              </a:rPr>
              <a:t>[1]</a:t>
            </a:r>
            <a:r>
              <a:rPr lang="en-US" sz="2800" dirty="0">
                <a:latin typeface="Montserrat" pitchFamily="2" charset="0"/>
                <a:hlinkClick r:id="rId2"/>
              </a:rPr>
              <a:t>https://www.data.gov.uk/dataset/cb7ae6f0-4be6-4935-9277-47e5ce24a11f/road-safety-data</a:t>
            </a:r>
            <a:r>
              <a:rPr lang="en-US" sz="2800" dirty="0">
                <a:latin typeface="Montserrat" pitchFamily="2" charset="0"/>
              </a:rPr>
              <a:t> </a:t>
            </a:r>
          </a:p>
        </p:txBody>
      </p:sp>
      <p:sp>
        <p:nvSpPr>
          <p:cNvPr id="43" name="Rectangle: Rounded Corners 42">
            <a:extLst>
              <a:ext uri="{FF2B5EF4-FFF2-40B4-BE49-F238E27FC236}">
                <a16:creationId xmlns:a16="http://schemas.microsoft.com/office/drawing/2014/main" id="{F1E8B220-ECD1-4709-B300-52361D8F53DF}"/>
              </a:ext>
            </a:extLst>
          </p:cNvPr>
          <p:cNvSpPr/>
          <p:nvPr/>
        </p:nvSpPr>
        <p:spPr>
          <a:xfrm>
            <a:off x="11620501" y="40350197"/>
            <a:ext cx="17259050" cy="1681487"/>
          </a:xfrm>
          <a:prstGeom prst="roundRect">
            <a:avLst>
              <a:gd name="adj" fmla="val 25272"/>
            </a:avLst>
          </a:prstGeom>
          <a:noFill/>
          <a:ln w="19050">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76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Top Corners Rounded 50">
            <a:extLst>
              <a:ext uri="{FF2B5EF4-FFF2-40B4-BE49-F238E27FC236}">
                <a16:creationId xmlns:a16="http://schemas.microsoft.com/office/drawing/2014/main" id="{02D09AAC-1CC9-44E2-8E76-E79CF919487F}"/>
              </a:ext>
            </a:extLst>
          </p:cNvPr>
          <p:cNvSpPr/>
          <p:nvPr/>
        </p:nvSpPr>
        <p:spPr>
          <a:xfrm>
            <a:off x="11620501" y="40595454"/>
            <a:ext cx="17259049"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0" name="Rectangle: Top Corners Rounded 49">
            <a:extLst>
              <a:ext uri="{FF2B5EF4-FFF2-40B4-BE49-F238E27FC236}">
                <a16:creationId xmlns:a16="http://schemas.microsoft.com/office/drawing/2014/main" id="{7364B8FD-FA18-4827-B2FB-E192C33A95C8}"/>
              </a:ext>
            </a:extLst>
          </p:cNvPr>
          <p:cNvSpPr/>
          <p:nvPr/>
        </p:nvSpPr>
        <p:spPr>
          <a:xfrm>
            <a:off x="15949613" y="29471402"/>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5" name="Rectangle: Rounded Corners 34">
            <a:extLst>
              <a:ext uri="{FF2B5EF4-FFF2-40B4-BE49-F238E27FC236}">
                <a16:creationId xmlns:a16="http://schemas.microsoft.com/office/drawing/2014/main" id="{3A182767-1D7D-461C-A0D4-E8789433054A}"/>
              </a:ext>
            </a:extLst>
          </p:cNvPr>
          <p:cNvSpPr/>
          <p:nvPr/>
        </p:nvSpPr>
        <p:spPr>
          <a:xfrm>
            <a:off x="15949613" y="29471403"/>
            <a:ext cx="12994105" cy="3367166"/>
          </a:xfrm>
          <a:prstGeom prst="roundRect">
            <a:avLst>
              <a:gd name="adj" fmla="val 16591"/>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SemiBold"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SemiBold"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4113839"/>
            <a:ext cx="27865137" cy="769441"/>
          </a:xfrm>
          <a:prstGeom prst="rect">
            <a:avLst/>
          </a:prstGeom>
          <a:noFill/>
          <a:ln>
            <a:noFill/>
          </a:ln>
        </p:spPr>
        <p:txBody>
          <a:bodyPr wrap="square" rtlCol="0">
            <a:spAutoFit/>
          </a:bodyPr>
          <a:lstStyle/>
          <a:p>
            <a:r>
              <a:rPr lang="en-US" sz="4400" dirty="0">
                <a:solidFill>
                  <a:srgbClr val="404040"/>
                </a:solidFill>
                <a:latin typeface="Montserrat Medium" pitchFamily="2" charset="0"/>
                <a:ea typeface="Microsoft JhengHei" panose="020B0604030504040204" pitchFamily="34" charset="-120"/>
              </a:rPr>
              <a:t>Louise Malm</a:t>
            </a:r>
            <a:r>
              <a:rPr lang="en-US" sz="4400" baseline="30000" dirty="0">
                <a:solidFill>
                  <a:srgbClr val="404040"/>
                </a:solidFill>
                <a:latin typeface="Montserrat Medium" pitchFamily="2" charset="0"/>
                <a:ea typeface="Microsoft JhengHei" panose="020B0604030504040204" pitchFamily="34" charset="-120"/>
              </a:rPr>
              <a:t>1,2</a:t>
            </a:r>
            <a:r>
              <a:rPr lang="en-US" sz="4400" dirty="0">
                <a:solidFill>
                  <a:srgbClr val="404040"/>
                </a:solidFill>
                <a:latin typeface="Montserrat Medium" pitchFamily="2" charset="0"/>
                <a:ea typeface="Microsoft JhengHei" panose="020B0604030504040204" pitchFamily="34" charset="-120"/>
              </a:rPr>
              <a:t>, Nikolay Moshenskiy</a:t>
            </a:r>
            <a:r>
              <a:rPr lang="en-US" sz="4400" baseline="30000" dirty="0">
                <a:solidFill>
                  <a:srgbClr val="404040"/>
                </a:solidFill>
                <a:latin typeface="Montserrat Medium" pitchFamily="2" charset="0"/>
                <a:ea typeface="Microsoft JhengHei" panose="020B0604030504040204" pitchFamily="34" charset="-120"/>
              </a:rPr>
              <a:t>2</a:t>
            </a:r>
            <a:endParaRPr lang="en-SE" sz="4000" dirty="0">
              <a:solidFill>
                <a:srgbClr val="404040"/>
              </a:solidFill>
              <a:latin typeface="Montserrat Medium"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94478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grpSp>
        <p:nvGrpSpPr>
          <p:cNvPr id="10" name="Group 9">
            <a:extLst>
              <a:ext uri="{FF2B5EF4-FFF2-40B4-BE49-F238E27FC236}">
                <a16:creationId xmlns:a16="http://schemas.microsoft.com/office/drawing/2014/main" id="{053D30D2-F4FB-4F1F-86A5-00F1C4E5264C}"/>
              </a:ext>
            </a:extLst>
          </p:cNvPr>
          <p:cNvGrpSpPr/>
          <p:nvPr/>
        </p:nvGrpSpPr>
        <p:grpSpPr>
          <a:xfrm>
            <a:off x="1393407" y="6140890"/>
            <a:ext cx="12996359" cy="9354680"/>
            <a:chOff x="1393407" y="6140890"/>
            <a:chExt cx="12996359" cy="9354680"/>
          </a:xfrm>
        </p:grpSpPr>
        <p:sp>
          <p:nvSpPr>
            <p:cNvPr id="36" name="Rectangle: Top Corners Rounded 35">
              <a:extLst>
                <a:ext uri="{FF2B5EF4-FFF2-40B4-BE49-F238E27FC236}">
                  <a16:creationId xmlns:a16="http://schemas.microsoft.com/office/drawing/2014/main" id="{840374EE-46C5-445B-9E7E-A648079549E1}"/>
                </a:ext>
              </a:extLst>
            </p:cNvPr>
            <p:cNvSpPr/>
            <p:nvPr/>
          </p:nvSpPr>
          <p:spPr>
            <a:xfrm>
              <a:off x="1393407" y="6143578"/>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1" y="6140890"/>
              <a:ext cx="12994105" cy="9325629"/>
            </a:xfrm>
            <a:prstGeom prst="roundRect">
              <a:avLst>
                <a:gd name="adj" fmla="val 5610"/>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325630"/>
            </a:xfrm>
            <a:prstGeom prst="rect">
              <a:avLst/>
            </a:prstGeom>
            <a:noFill/>
            <a:ln>
              <a:noFill/>
            </a:ln>
          </p:spPr>
          <p:txBody>
            <a:bodyPr wrap="square" rtlCol="0">
              <a:spAutoFit/>
            </a:bodyPr>
            <a:lstStyle/>
            <a:p>
              <a:pPr>
                <a:lnSpc>
                  <a:spcPct val="150000"/>
                </a:lnSpc>
              </a:pPr>
              <a:r>
                <a:rPr lang="en-GB" sz="4400" dirty="0">
                  <a:solidFill>
                    <a:srgbClr val="404040"/>
                  </a:solidFill>
                  <a:latin typeface="Montserrat SemiBold" pitchFamily="2" charset="0"/>
                </a:rPr>
                <a:t>Introduction</a:t>
              </a:r>
            </a:p>
            <a:p>
              <a:pPr algn="just"/>
              <a:r>
                <a:rPr lang="en-US" sz="4000" dirty="0">
                  <a:solidFill>
                    <a:srgbClr val="404040"/>
                  </a:solidFill>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1200" dirty="0">
                <a:solidFill>
                  <a:srgbClr val="404040"/>
                </a:solidFill>
                <a:latin typeface="Montserrat" pitchFamily="2" charset="0"/>
              </a:endParaRPr>
            </a:p>
            <a:p>
              <a:pPr algn="just"/>
              <a:r>
                <a:rPr lang="en-US" sz="4000" dirty="0">
                  <a:solidFill>
                    <a:srgbClr val="404040"/>
                  </a:solidFill>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a:t>
              </a:r>
              <a:r>
                <a:rPr lang="en-US" sz="4000" dirty="0">
                  <a:latin typeface="Montserrat" pitchFamily="2" charset="0"/>
                </a:rPr>
                <a:t>. </a:t>
              </a:r>
              <a:endParaRPr lang="en-GB" sz="4000" dirty="0">
                <a:latin typeface="Montserrat" pitchFamily="2" charset="0"/>
              </a:endParaRPr>
            </a:p>
          </p:txBody>
        </p:sp>
      </p:grpSp>
      <p:grpSp>
        <p:nvGrpSpPr>
          <p:cNvPr id="13" name="Group 12">
            <a:extLst>
              <a:ext uri="{FF2B5EF4-FFF2-40B4-BE49-F238E27FC236}">
                <a16:creationId xmlns:a16="http://schemas.microsoft.com/office/drawing/2014/main" id="{E75D2BC6-8021-4538-86C5-56D4AC8ECAD1}"/>
              </a:ext>
            </a:extLst>
          </p:cNvPr>
          <p:cNvGrpSpPr/>
          <p:nvPr/>
        </p:nvGrpSpPr>
        <p:grpSpPr>
          <a:xfrm>
            <a:off x="15821277" y="6183332"/>
            <a:ext cx="12996359" cy="10956847"/>
            <a:chOff x="15821277" y="6183332"/>
            <a:chExt cx="12996359" cy="10956847"/>
          </a:xfrm>
        </p:grpSpPr>
        <p:sp>
          <p:nvSpPr>
            <p:cNvPr id="44" name="Rectangle: Top Corners Rounded 43">
              <a:extLst>
                <a:ext uri="{FF2B5EF4-FFF2-40B4-BE49-F238E27FC236}">
                  <a16:creationId xmlns:a16="http://schemas.microsoft.com/office/drawing/2014/main" id="{3049038E-E21C-49D6-BD98-33B7417513C8}"/>
                </a:ext>
              </a:extLst>
            </p:cNvPr>
            <p:cNvSpPr/>
            <p:nvPr/>
          </p:nvSpPr>
          <p:spPr>
            <a:xfrm>
              <a:off x="15821277" y="6183332"/>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8" name="Rectangle: Rounded Corners 27">
              <a:extLst>
                <a:ext uri="{FF2B5EF4-FFF2-40B4-BE49-F238E27FC236}">
                  <a16:creationId xmlns:a16="http://schemas.microsoft.com/office/drawing/2014/main" id="{A298A003-0ED2-4779-AA0D-562E15622C78}"/>
                </a:ext>
              </a:extLst>
            </p:cNvPr>
            <p:cNvSpPr/>
            <p:nvPr/>
          </p:nvSpPr>
          <p:spPr>
            <a:xfrm>
              <a:off x="15823531" y="6183334"/>
              <a:ext cx="12994105" cy="10956845"/>
            </a:xfrm>
            <a:prstGeom prst="roundRect">
              <a:avLst>
                <a:gd name="adj" fmla="val 4595"/>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6110283" y="6183333"/>
              <a:ext cx="12420600" cy="10956846"/>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Results</a:t>
              </a:r>
            </a:p>
            <a:p>
              <a:pPr marL="571500" indent="-571500" algn="just">
                <a:buFont typeface="Arial" panose="020B0604020202020204" pitchFamily="34" charset="0"/>
                <a:buChar char="•"/>
              </a:pPr>
              <a:r>
                <a:rPr lang="en-US" sz="4000" dirty="0">
                  <a:solidFill>
                    <a:srgbClr val="404040"/>
                  </a:solidFill>
                  <a:latin typeface="Montserrat" pitchFamily="2" charset="0"/>
                </a:rPr>
                <a:t>Number of accidents have steadily decreased during the past decades.</a:t>
              </a:r>
            </a:p>
            <a:p>
              <a:pPr marL="571500" indent="-571500" algn="just">
                <a:buFont typeface="Arial" panose="020B0604020202020204" pitchFamily="34" charset="0"/>
                <a:buChar char="•"/>
              </a:pPr>
              <a:r>
                <a:rPr lang="en-US" sz="4000" dirty="0">
                  <a:solidFill>
                    <a:srgbClr val="404040"/>
                  </a:solidFill>
                  <a:latin typeface="Montserrat" pitchFamily="2" charset="0"/>
                </a:rPr>
                <a:t>Most accidents occurred in November on Fridays (Fig. 1) and during morning and evening rush hours.</a:t>
              </a:r>
            </a:p>
            <a:p>
              <a:pPr marL="571500" indent="-571500" algn="just">
                <a:buFont typeface="Arial" panose="020B0604020202020204" pitchFamily="34" charset="0"/>
                <a:buChar char="•"/>
              </a:pPr>
              <a:r>
                <a:rPr lang="en-US" sz="4000" dirty="0">
                  <a:solidFill>
                    <a:srgbClr val="404040"/>
                  </a:solidFill>
                  <a:latin typeface="Montserrat" pitchFamily="2" charset="0"/>
                </a:rPr>
                <a:t>Even though more accidents happened in densely populated areas, fatality of the accidents were higher in rural areas (Fig. 2).</a:t>
              </a:r>
            </a:p>
            <a:p>
              <a:pPr marL="571500" indent="-571500" algn="just">
                <a:buFont typeface="Arial" panose="020B0604020202020204" pitchFamily="34" charset="0"/>
                <a:buChar char="•"/>
              </a:pPr>
              <a:r>
                <a:rPr lang="en-US" sz="4000" dirty="0">
                  <a:solidFill>
                    <a:srgbClr val="404040"/>
                  </a:solidFill>
                  <a:latin typeface="Montserrat" pitchFamily="2" charset="0"/>
                </a:rPr>
                <a:t>Clustering of fatal accidents mainly in larger cities</a:t>
              </a:r>
            </a:p>
            <a:p>
              <a:pPr marL="571500" indent="-571500" algn="just">
                <a:buFont typeface="Arial" panose="020B0604020202020204" pitchFamily="34" charset="0"/>
                <a:buChar char="•"/>
              </a:pPr>
              <a:r>
                <a:rPr lang="en-US" sz="4000" dirty="0">
                  <a:solidFill>
                    <a:srgbClr val="404040"/>
                  </a:solidFill>
                  <a:latin typeface="Montserrat" pitchFamily="2" charset="0"/>
                </a:rPr>
                <a:t>Best classification results obtained from the XGBoost model trained on under sampled data (Table 1).</a:t>
              </a:r>
            </a:p>
            <a:p>
              <a:pPr marL="571500" indent="-571500" algn="just">
                <a:buFont typeface="Arial" panose="020B0604020202020204" pitchFamily="34" charset="0"/>
                <a:buChar char="•"/>
              </a:pPr>
              <a:r>
                <a:rPr lang="en-US" sz="4000" dirty="0">
                  <a:solidFill>
                    <a:srgbClr val="404040"/>
                  </a:solidFill>
                  <a:latin typeface="Montserrat" pitchFamily="2" charset="0"/>
                </a:rPr>
                <a:t>Most influential features for machine learning was junction detail, speed limit and road type (Fig. 3).</a:t>
              </a:r>
            </a:p>
          </p:txBody>
        </p:sp>
      </p:grpSp>
      <p:sp>
        <p:nvSpPr>
          <p:cNvPr id="37" name="TextBox 36">
            <a:extLst>
              <a:ext uri="{FF2B5EF4-FFF2-40B4-BE49-F238E27FC236}">
                <a16:creationId xmlns:a16="http://schemas.microsoft.com/office/drawing/2014/main" id="{810EDFE5-6F27-4175-9F63-10C453E31B1F}"/>
              </a:ext>
            </a:extLst>
          </p:cNvPr>
          <p:cNvSpPr txBox="1"/>
          <p:nvPr/>
        </p:nvSpPr>
        <p:spPr>
          <a:xfrm>
            <a:off x="15823531" y="17560449"/>
            <a:ext cx="12994106" cy="11910953"/>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2. Fatal accident distribution across the UK and urban/rural areas</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190242" y="29476876"/>
            <a:ext cx="12420600" cy="2954655"/>
          </a:xfrm>
          <a:prstGeom prst="rect">
            <a:avLst/>
          </a:prstGeom>
          <a:noFill/>
          <a:ln>
            <a:noFill/>
          </a:ln>
        </p:spPr>
        <p:txBody>
          <a:bodyPr wrap="square" rtlCol="0">
            <a:spAutoFit/>
          </a:bodyPr>
          <a:lstStyle/>
          <a:p>
            <a:pPr>
              <a:lnSpc>
                <a:spcPct val="150000"/>
              </a:lnSpc>
            </a:pPr>
            <a:r>
              <a:rPr lang="en-US" sz="4400" dirty="0">
                <a:solidFill>
                  <a:srgbClr val="404040"/>
                </a:solidFill>
                <a:latin typeface="Montserrat SemiBold" pitchFamily="2" charset="0"/>
              </a:rPr>
              <a:t>Table 1. Summary of XGBoost classifier</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39" name="TextBox 38">
            <a:extLst>
              <a:ext uri="{FF2B5EF4-FFF2-40B4-BE49-F238E27FC236}">
                <a16:creationId xmlns:a16="http://schemas.microsoft.com/office/drawing/2014/main" id="{824765E9-56E8-46B5-9479-F1B649CE799E}"/>
              </a:ext>
            </a:extLst>
          </p:cNvPr>
          <p:cNvSpPr txBox="1"/>
          <p:nvPr/>
        </p:nvSpPr>
        <p:spPr>
          <a:xfrm>
            <a:off x="1682414" y="16077849"/>
            <a:ext cx="12705098" cy="5755422"/>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1. Heatmap of accidents by weekday and month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3202988"/>
            <a:ext cx="27483889" cy="6863417"/>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3. Accident severity vs (A) junction detail, (B) speed limit, and (C) road type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3" name="Rectangle: Rounded Corners 42">
            <a:extLst>
              <a:ext uri="{FF2B5EF4-FFF2-40B4-BE49-F238E27FC236}">
                <a16:creationId xmlns:a16="http://schemas.microsoft.com/office/drawing/2014/main" id="{F1E8B220-ECD1-4709-B300-52361D8F53DF}"/>
              </a:ext>
            </a:extLst>
          </p:cNvPr>
          <p:cNvSpPr/>
          <p:nvPr/>
        </p:nvSpPr>
        <p:spPr>
          <a:xfrm>
            <a:off x="11620501" y="40611453"/>
            <a:ext cx="17259050" cy="1720392"/>
          </a:xfrm>
          <a:prstGeom prst="roundRect">
            <a:avLst>
              <a:gd name="adj" fmla="val 31989"/>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E55DF217-5EE7-4D95-A3CF-5762AA24743E}"/>
              </a:ext>
            </a:extLst>
          </p:cNvPr>
          <p:cNvSpPr txBox="1"/>
          <p:nvPr/>
        </p:nvSpPr>
        <p:spPr>
          <a:xfrm>
            <a:off x="11925301" y="40611455"/>
            <a:ext cx="16667498" cy="15388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References</a:t>
            </a:r>
          </a:p>
          <a:p>
            <a:pPr algn="just"/>
            <a:r>
              <a:rPr lang="en-US" sz="2800" dirty="0">
                <a:latin typeface="Montserrat" pitchFamily="2" charset="0"/>
              </a:rPr>
              <a:t>[1]</a:t>
            </a:r>
            <a:r>
              <a:rPr lang="en-US" sz="2800" dirty="0">
                <a:latin typeface="Montserrat" pitchFamily="2" charset="0"/>
                <a:hlinkClick r:id="rId2"/>
              </a:rPr>
              <a:t>https://www.data.gov.uk/dataset/cb7ae6f0-4be6-4935-9277-47e5ce24a11f/road-safety-data</a:t>
            </a:r>
            <a:r>
              <a:rPr lang="en-US" sz="2800" dirty="0">
                <a:latin typeface="Montserrat" pitchFamily="2" charset="0"/>
              </a:rPr>
              <a:t> </a:t>
            </a:r>
          </a:p>
        </p:txBody>
      </p:sp>
      <p:grpSp>
        <p:nvGrpSpPr>
          <p:cNvPr id="11" name="Group 10">
            <a:extLst>
              <a:ext uri="{FF2B5EF4-FFF2-40B4-BE49-F238E27FC236}">
                <a16:creationId xmlns:a16="http://schemas.microsoft.com/office/drawing/2014/main" id="{03E17D1F-EEBA-4532-88C0-BEB74DBF2BC5}"/>
              </a:ext>
            </a:extLst>
          </p:cNvPr>
          <p:cNvGrpSpPr/>
          <p:nvPr/>
        </p:nvGrpSpPr>
        <p:grpSpPr>
          <a:xfrm>
            <a:off x="1393407" y="22699605"/>
            <a:ext cx="12996360" cy="9941183"/>
            <a:chOff x="1393407" y="22699605"/>
            <a:chExt cx="12996360" cy="9941183"/>
          </a:xfrm>
        </p:grpSpPr>
        <p:sp>
          <p:nvSpPr>
            <p:cNvPr id="45" name="Rectangle: Top Corners Rounded 44">
              <a:extLst>
                <a:ext uri="{FF2B5EF4-FFF2-40B4-BE49-F238E27FC236}">
                  <a16:creationId xmlns:a16="http://schemas.microsoft.com/office/drawing/2014/main" id="{C1AB4BCF-128A-4110-B4E6-74B332D11E58}"/>
                </a:ext>
              </a:extLst>
            </p:cNvPr>
            <p:cNvSpPr/>
            <p:nvPr/>
          </p:nvSpPr>
          <p:spPr>
            <a:xfrm>
              <a:off x="1393407" y="22699605"/>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0" name="Rectangle: Rounded Corners 19">
              <a:extLst>
                <a:ext uri="{FF2B5EF4-FFF2-40B4-BE49-F238E27FC236}">
                  <a16:creationId xmlns:a16="http://schemas.microsoft.com/office/drawing/2014/main" id="{8533A12A-2E1A-471D-B48E-0E0FF91C9A74}"/>
                </a:ext>
              </a:extLst>
            </p:cNvPr>
            <p:cNvSpPr/>
            <p:nvPr/>
          </p:nvSpPr>
          <p:spPr>
            <a:xfrm>
              <a:off x="1395662" y="22699605"/>
              <a:ext cx="12994105" cy="9941183"/>
            </a:xfrm>
            <a:prstGeom prst="roundRect">
              <a:avLst>
                <a:gd name="adj" fmla="val 4811"/>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7671A0ED-921B-4618-BCE2-B9832FEA3C2A}"/>
                </a:ext>
              </a:extLst>
            </p:cNvPr>
            <p:cNvSpPr txBox="1"/>
            <p:nvPr/>
          </p:nvSpPr>
          <p:spPr>
            <a:xfrm>
              <a:off x="1682414" y="22699605"/>
              <a:ext cx="12420600" cy="99411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Data and methodology</a:t>
              </a:r>
            </a:p>
            <a:p>
              <a:pPr marL="571500" indent="-571500" algn="just">
                <a:buFont typeface="Arial" panose="020B0604020202020204" pitchFamily="34" charset="0"/>
                <a:buChar char="•"/>
              </a:pPr>
              <a:r>
                <a:rPr lang="en-US" sz="4000" dirty="0">
                  <a:solidFill>
                    <a:srgbClr val="404040"/>
                  </a:solidFill>
                  <a:latin typeface="Montserrat" pitchFamily="2" charset="0"/>
                </a:rPr>
                <a:t>UK road accident data excluding northern Ireland (1979-2022) detailing collisions, vehicles, and casualties.</a:t>
              </a:r>
              <a:r>
                <a:rPr lang="en-US" sz="4000" baseline="30000" dirty="0">
                  <a:solidFill>
                    <a:srgbClr val="404040"/>
                  </a:solidFill>
                  <a:latin typeface="Montserrat" pitchFamily="2" charset="0"/>
                </a:rPr>
                <a:t>[1]</a:t>
              </a:r>
              <a:endParaRPr lang="en-US" sz="4000" dirty="0">
                <a:solidFill>
                  <a:srgbClr val="404040"/>
                </a:solidFill>
                <a:latin typeface="Montserrat" pitchFamily="2" charset="0"/>
              </a:endParaRPr>
            </a:p>
            <a:p>
              <a:pPr marL="571500" indent="-571500" algn="just">
                <a:buFont typeface="Arial" panose="020B0604020202020204" pitchFamily="34" charset="0"/>
                <a:buChar char="•"/>
              </a:pPr>
              <a:r>
                <a:rPr lang="en-US" sz="4000" dirty="0">
                  <a:solidFill>
                    <a:srgbClr val="404040"/>
                  </a:solidFill>
                  <a:latin typeface="Montserrat" pitchFamily="2" charset="0"/>
                </a:rPr>
                <a:t>Includes specifics on collision circumstances, vehicle characteristics, and casualties involved.</a:t>
              </a:r>
            </a:p>
            <a:p>
              <a:pPr algn="just"/>
              <a:r>
                <a:rPr lang="en-US" sz="1200" dirty="0">
                  <a:solidFill>
                    <a:srgbClr val="404040"/>
                  </a:solidFill>
                  <a:latin typeface="Montserrat" pitchFamily="2" charset="0"/>
                </a:rPr>
                <a:t> </a:t>
              </a:r>
              <a:endParaRPr lang="en-US" sz="2800" dirty="0">
                <a:solidFill>
                  <a:srgbClr val="404040"/>
                </a:solidFill>
                <a:latin typeface="Montserrat" pitchFamily="2" charset="0"/>
              </a:endParaRPr>
            </a:p>
            <a:p>
              <a:pPr algn="just"/>
              <a:r>
                <a:rPr lang="en-US" sz="4000" dirty="0">
                  <a:solidFill>
                    <a:srgbClr val="404040"/>
                  </a:solidFill>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solidFill>
                    <a:srgbClr val="404040"/>
                  </a:solidFill>
                  <a:latin typeface="Montserrat" pitchFamily="2" charset="0"/>
                </a:rPr>
                <a:t>Visual analyses include temporal trends and spatial clustering to identify high-risk areas for fatal accidents.</a:t>
              </a:r>
            </a:p>
          </p:txBody>
        </p:sp>
      </p:grpSp>
      <p:pic>
        <p:nvPicPr>
          <p:cNvPr id="12" name="Graphic 11">
            <a:extLst>
              <a:ext uri="{FF2B5EF4-FFF2-40B4-BE49-F238E27FC236}">
                <a16:creationId xmlns:a16="http://schemas.microsoft.com/office/drawing/2014/main" id="{6DDB3FFC-0E75-43D7-858E-E3F8B70858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1914" y="17090643"/>
            <a:ext cx="12801600" cy="5486400"/>
          </a:xfrm>
          <a:prstGeom prst="rect">
            <a:avLst/>
          </a:prstGeom>
        </p:spPr>
      </p:pic>
      <p:pic>
        <p:nvPicPr>
          <p:cNvPr id="15" name="Picture 14">
            <a:extLst>
              <a:ext uri="{FF2B5EF4-FFF2-40B4-BE49-F238E27FC236}">
                <a16:creationId xmlns:a16="http://schemas.microsoft.com/office/drawing/2014/main" id="{322B67D5-84E2-425E-BB45-24B47FA49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15737" y="18836740"/>
            <a:ext cx="7815146" cy="10388997"/>
          </a:xfrm>
          <a:prstGeom prst="rect">
            <a:avLst/>
          </a:prstGeom>
        </p:spPr>
      </p:pic>
      <p:pic>
        <p:nvPicPr>
          <p:cNvPr id="19" name="Picture 18">
            <a:extLst>
              <a:ext uri="{FF2B5EF4-FFF2-40B4-BE49-F238E27FC236}">
                <a16:creationId xmlns:a16="http://schemas.microsoft.com/office/drawing/2014/main" id="{85C1EA27-0E08-4731-8EAB-0528E3ECE2C7}"/>
              </a:ext>
            </a:extLst>
          </p:cNvPr>
          <p:cNvPicPr>
            <a:picLocks noChangeAspect="1"/>
          </p:cNvPicPr>
          <p:nvPr/>
        </p:nvPicPr>
        <p:blipFill rotWithShape="1">
          <a:blip r:embed="rId6">
            <a:extLst>
              <a:ext uri="{28A0092B-C50C-407E-A947-70E740481C1C}">
                <a14:useLocalDpi xmlns:a14="http://schemas.microsoft.com/office/drawing/2010/main" val="0"/>
              </a:ext>
            </a:extLst>
          </a:blip>
          <a:srcRect l="5729" t="13021" r="8854" b="12326"/>
          <a:stretch/>
        </p:blipFill>
        <p:spPr>
          <a:xfrm>
            <a:off x="16198342" y="19382455"/>
            <a:ext cx="4686300" cy="4095750"/>
          </a:xfrm>
          <a:prstGeom prst="rect">
            <a:avLst/>
          </a:prstGeom>
        </p:spPr>
      </p:pic>
      <p:pic>
        <p:nvPicPr>
          <p:cNvPr id="23" name="Graphic 22">
            <a:extLst>
              <a:ext uri="{FF2B5EF4-FFF2-40B4-BE49-F238E27FC236}">
                <a16:creationId xmlns:a16="http://schemas.microsoft.com/office/drawing/2014/main" id="{B42F9FB8-4462-48E6-B00C-C219FC18C03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58395"/>
          <a:stretch/>
        </p:blipFill>
        <p:spPr>
          <a:xfrm>
            <a:off x="16776376" y="23478205"/>
            <a:ext cx="3688066" cy="5318746"/>
          </a:xfrm>
          <a:prstGeom prst="rect">
            <a:avLst/>
          </a:prstGeom>
        </p:spPr>
      </p:pic>
      <p:pic>
        <p:nvPicPr>
          <p:cNvPr id="25" name="Picture 24">
            <a:extLst>
              <a:ext uri="{FF2B5EF4-FFF2-40B4-BE49-F238E27FC236}">
                <a16:creationId xmlns:a16="http://schemas.microsoft.com/office/drawing/2014/main" id="{C87CAF85-FAF6-4A7E-BE42-397B50F221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8304" y="33918234"/>
            <a:ext cx="8440249" cy="6330187"/>
          </a:xfrm>
          <a:prstGeom prst="rect">
            <a:avLst/>
          </a:prstGeom>
        </p:spPr>
      </p:pic>
      <p:pic>
        <p:nvPicPr>
          <p:cNvPr id="33" name="Picture 32">
            <a:extLst>
              <a:ext uri="{FF2B5EF4-FFF2-40B4-BE49-F238E27FC236}">
                <a16:creationId xmlns:a16="http://schemas.microsoft.com/office/drawing/2014/main" id="{B0C61C5D-D3C1-4969-9FF2-DA962D2F0D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41196" y="33918234"/>
            <a:ext cx="8438400" cy="6328800"/>
          </a:xfrm>
          <a:prstGeom prst="rect">
            <a:avLst/>
          </a:prstGeom>
        </p:spPr>
      </p:pic>
      <p:pic>
        <p:nvPicPr>
          <p:cNvPr id="40" name="Picture 39">
            <a:extLst>
              <a:ext uri="{FF2B5EF4-FFF2-40B4-BE49-F238E27FC236}">
                <a16:creationId xmlns:a16="http://schemas.microsoft.com/office/drawing/2014/main" id="{5F04A8FD-FC3A-4CA4-9FF7-0E902E7A2E2D}"/>
              </a:ext>
            </a:extLst>
          </p:cNvPr>
          <p:cNvPicPr>
            <a:picLocks noChangeAspect="1"/>
          </p:cNvPicPr>
          <p:nvPr/>
        </p:nvPicPr>
        <p:blipFill rotWithShape="1">
          <a:blip r:embed="rId11">
            <a:extLst>
              <a:ext uri="{28A0092B-C50C-407E-A947-70E740481C1C}">
                <a14:useLocalDpi xmlns:a14="http://schemas.microsoft.com/office/drawing/2010/main" val="0"/>
              </a:ext>
            </a:extLst>
          </a:blip>
          <a:srcRect b="1306"/>
          <a:stretch/>
        </p:blipFill>
        <p:spPr>
          <a:xfrm>
            <a:off x="19998046" y="33918234"/>
            <a:ext cx="8438400" cy="6246138"/>
          </a:xfrm>
          <a:prstGeom prst="rect">
            <a:avLst/>
          </a:prstGeom>
        </p:spPr>
      </p:pic>
      <p:graphicFrame>
        <p:nvGraphicFramePr>
          <p:cNvPr id="48" name="Table 48">
            <a:extLst>
              <a:ext uri="{FF2B5EF4-FFF2-40B4-BE49-F238E27FC236}">
                <a16:creationId xmlns:a16="http://schemas.microsoft.com/office/drawing/2014/main" id="{55F92F30-4A4C-48C9-8334-59324ECEC38B}"/>
              </a:ext>
            </a:extLst>
          </p:cNvPr>
          <p:cNvGraphicFramePr>
            <a:graphicFrameLocks noGrp="1"/>
          </p:cNvGraphicFramePr>
          <p:nvPr>
            <p:extLst>
              <p:ext uri="{D42A27DB-BD31-4B8C-83A1-F6EECF244321}">
                <p14:modId xmlns:p14="http://schemas.microsoft.com/office/powerpoint/2010/main" val="3961119610"/>
              </p:ext>
            </p:extLst>
          </p:nvPr>
        </p:nvGraphicFramePr>
        <p:xfrm>
          <a:off x="16230603" y="30539049"/>
          <a:ext cx="9372601" cy="2103120"/>
        </p:xfrm>
        <a:graphic>
          <a:graphicData uri="http://schemas.openxmlformats.org/drawingml/2006/table">
            <a:tbl>
              <a:tblPr firstRow="1" bandRow="1">
                <a:tableStyleId>{5C22544A-7EE6-4342-B048-85BDC9FD1C3A}</a:tableStyleId>
              </a:tblPr>
              <a:tblGrid>
                <a:gridCol w="2732581">
                  <a:extLst>
                    <a:ext uri="{9D8B030D-6E8A-4147-A177-3AD203B41FA5}">
                      <a16:colId xmlns:a16="http://schemas.microsoft.com/office/drawing/2014/main" val="3276693258"/>
                    </a:ext>
                  </a:extLst>
                </a:gridCol>
                <a:gridCol w="3320010">
                  <a:extLst>
                    <a:ext uri="{9D8B030D-6E8A-4147-A177-3AD203B41FA5}">
                      <a16:colId xmlns:a16="http://schemas.microsoft.com/office/drawing/2014/main" val="2500492733"/>
                    </a:ext>
                  </a:extLst>
                </a:gridCol>
                <a:gridCol w="3320010">
                  <a:extLst>
                    <a:ext uri="{9D8B030D-6E8A-4147-A177-3AD203B41FA5}">
                      <a16:colId xmlns:a16="http://schemas.microsoft.com/office/drawing/2014/main" val="597996803"/>
                    </a:ext>
                  </a:extLst>
                </a:gridCol>
              </a:tblGrid>
              <a:tr h="370840">
                <a:tc>
                  <a:txBody>
                    <a:bodyPr/>
                    <a:lstStyle/>
                    <a:p>
                      <a:pPr algn="ctr"/>
                      <a:endParaRPr lang="en-GB" sz="4000" b="0" dirty="0">
                        <a:solidFill>
                          <a:srgbClr val="404040"/>
                        </a:solidFill>
                        <a:latin typeface="Montserrat" pitchFamily="2"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761844"/>
                  </a:ext>
                </a:extLst>
              </a:tr>
              <a:tr h="370840">
                <a:tc>
                  <a:txBody>
                    <a:bodyPr/>
                    <a:lstStyle/>
                    <a:p>
                      <a:pPr algn="l"/>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TN: 69 536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FP: 25 606 </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981414"/>
                  </a:ext>
                </a:extLst>
              </a:tr>
              <a:tr h="370840">
                <a:tc>
                  <a:txBody>
                    <a:bodyPr/>
                    <a:lstStyle/>
                    <a:p>
                      <a:pPr algn="l"/>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FN: 316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TP: 596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41931"/>
                  </a:ext>
                </a:extLst>
              </a:tr>
            </a:tbl>
          </a:graphicData>
        </a:graphic>
      </p:graphicFrame>
      <p:graphicFrame>
        <p:nvGraphicFramePr>
          <p:cNvPr id="49" name="Table 49">
            <a:extLst>
              <a:ext uri="{FF2B5EF4-FFF2-40B4-BE49-F238E27FC236}">
                <a16:creationId xmlns:a16="http://schemas.microsoft.com/office/drawing/2014/main" id="{23562714-490C-4D16-9078-6B63A3DC41F6}"/>
              </a:ext>
            </a:extLst>
          </p:cNvPr>
          <p:cNvGraphicFramePr>
            <a:graphicFrameLocks noGrp="1"/>
          </p:cNvGraphicFramePr>
          <p:nvPr>
            <p:extLst>
              <p:ext uri="{D42A27DB-BD31-4B8C-83A1-F6EECF244321}">
                <p14:modId xmlns:p14="http://schemas.microsoft.com/office/powerpoint/2010/main" val="1414757530"/>
              </p:ext>
            </p:extLst>
          </p:nvPr>
        </p:nvGraphicFramePr>
        <p:xfrm>
          <a:off x="26160183" y="31255860"/>
          <a:ext cx="2432616" cy="1402080"/>
        </p:xfrm>
        <a:graphic>
          <a:graphicData uri="http://schemas.openxmlformats.org/drawingml/2006/table">
            <a:tbl>
              <a:tblPr firstRow="1" bandRow="1">
                <a:tableStyleId>{5C22544A-7EE6-4342-B048-85BDC9FD1C3A}</a:tableStyleId>
              </a:tblPr>
              <a:tblGrid>
                <a:gridCol w="2432616">
                  <a:extLst>
                    <a:ext uri="{9D8B030D-6E8A-4147-A177-3AD203B41FA5}">
                      <a16:colId xmlns:a16="http://schemas.microsoft.com/office/drawing/2014/main" val="3789545536"/>
                    </a:ext>
                  </a:extLst>
                </a:gridCol>
              </a:tblGrid>
              <a:tr h="370840">
                <a:tc>
                  <a:txBody>
                    <a:bodyPr/>
                    <a:lstStyle/>
                    <a:p>
                      <a:pPr algn="ctr"/>
                      <a:r>
                        <a:rPr lang="en-GB" sz="4000" b="0" dirty="0">
                          <a:solidFill>
                            <a:srgbClr val="404040"/>
                          </a:solidFill>
                          <a:latin typeface="Montserrat Medium" pitchFamily="2" charset="0"/>
                        </a:rPr>
                        <a:t>AUC</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301040"/>
                  </a:ext>
                </a:extLst>
              </a:tr>
              <a:tr h="370840">
                <a:tc>
                  <a:txBody>
                    <a:bodyPr/>
                    <a:lstStyle/>
                    <a:p>
                      <a:pPr algn="ctr"/>
                      <a:r>
                        <a:rPr lang="en-GB" sz="4000" dirty="0">
                          <a:solidFill>
                            <a:srgbClr val="404040"/>
                          </a:solidFill>
                          <a:latin typeface="Montserrat" pitchFamily="2" charset="0"/>
                        </a:rPr>
                        <a:t>74.86%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0626032"/>
                  </a:ext>
                </a:extLst>
              </a:tr>
            </a:tbl>
          </a:graphicData>
        </a:graphic>
      </p:graphicFrame>
      <p:pic>
        <p:nvPicPr>
          <p:cNvPr id="53" name="Picture 52">
            <a:extLst>
              <a:ext uri="{FF2B5EF4-FFF2-40B4-BE49-F238E27FC236}">
                <a16:creationId xmlns:a16="http://schemas.microsoft.com/office/drawing/2014/main" id="{85960F73-3801-4307-A82C-B7B37D96706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17636" y="2194006"/>
            <a:ext cx="2700000" cy="2700000"/>
          </a:xfrm>
          <a:prstGeom prst="rect">
            <a:avLst/>
          </a:prstGeom>
        </p:spPr>
      </p:pic>
      <p:pic>
        <p:nvPicPr>
          <p:cNvPr id="52" name="Picture 51">
            <a:extLst>
              <a:ext uri="{FF2B5EF4-FFF2-40B4-BE49-F238E27FC236}">
                <a16:creationId xmlns:a16="http://schemas.microsoft.com/office/drawing/2014/main" id="{F40399CC-EF67-4905-ADF0-9A504240C50D}"/>
              </a:ext>
            </a:extLst>
          </p:cNvPr>
          <p:cNvPicPr>
            <a:picLocks noChangeAspect="1"/>
          </p:cNvPicPr>
          <p:nvPr/>
        </p:nvPicPr>
        <p:blipFill>
          <a:blip r:embed="rId13"/>
          <a:stretch>
            <a:fillRect/>
          </a:stretch>
        </p:blipFill>
        <p:spPr>
          <a:xfrm>
            <a:off x="2606368" y="40141470"/>
            <a:ext cx="7324120" cy="2478850"/>
          </a:xfrm>
          <a:prstGeom prst="rect">
            <a:avLst/>
          </a:prstGeom>
        </p:spPr>
      </p:pic>
    </p:spTree>
    <p:extLst>
      <p:ext uri="{BB962C8B-B14F-4D97-AF65-F5344CB8AC3E}">
        <p14:creationId xmlns:p14="http://schemas.microsoft.com/office/powerpoint/2010/main" val="249643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Top Corners Rounded 49">
            <a:extLst>
              <a:ext uri="{FF2B5EF4-FFF2-40B4-BE49-F238E27FC236}">
                <a16:creationId xmlns:a16="http://schemas.microsoft.com/office/drawing/2014/main" id="{7364B8FD-FA18-4827-B2FB-E192C33A95C8}"/>
              </a:ext>
            </a:extLst>
          </p:cNvPr>
          <p:cNvSpPr/>
          <p:nvPr/>
        </p:nvSpPr>
        <p:spPr>
          <a:xfrm>
            <a:off x="15949613" y="29471402"/>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5" name="Rectangle: Rounded Corners 34">
            <a:extLst>
              <a:ext uri="{FF2B5EF4-FFF2-40B4-BE49-F238E27FC236}">
                <a16:creationId xmlns:a16="http://schemas.microsoft.com/office/drawing/2014/main" id="{3A182767-1D7D-461C-A0D4-E8789433054A}"/>
              </a:ext>
            </a:extLst>
          </p:cNvPr>
          <p:cNvSpPr/>
          <p:nvPr/>
        </p:nvSpPr>
        <p:spPr>
          <a:xfrm>
            <a:off x="15949613" y="29471403"/>
            <a:ext cx="12994105" cy="3367166"/>
          </a:xfrm>
          <a:prstGeom prst="roundRect">
            <a:avLst>
              <a:gd name="adj" fmla="val 16591"/>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SemiBold"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SemiBold"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4113839"/>
            <a:ext cx="27865137" cy="769441"/>
          </a:xfrm>
          <a:prstGeom prst="rect">
            <a:avLst/>
          </a:prstGeom>
          <a:noFill/>
          <a:ln>
            <a:noFill/>
          </a:ln>
        </p:spPr>
        <p:txBody>
          <a:bodyPr wrap="square" rtlCol="0">
            <a:spAutoFit/>
          </a:bodyPr>
          <a:lstStyle/>
          <a:p>
            <a:r>
              <a:rPr lang="en-US" sz="4400" dirty="0">
                <a:solidFill>
                  <a:srgbClr val="404040"/>
                </a:solidFill>
                <a:latin typeface="Montserrat Medium" pitchFamily="2" charset="0"/>
                <a:ea typeface="Microsoft JhengHei" panose="020B0604030504040204" pitchFamily="34" charset="-120"/>
              </a:rPr>
              <a:t>Louise Malm</a:t>
            </a:r>
            <a:r>
              <a:rPr lang="en-US" sz="4400" baseline="30000" dirty="0">
                <a:solidFill>
                  <a:srgbClr val="404040"/>
                </a:solidFill>
                <a:latin typeface="Montserrat Medium" pitchFamily="2" charset="0"/>
                <a:ea typeface="Microsoft JhengHei" panose="020B0604030504040204" pitchFamily="34" charset="-120"/>
              </a:rPr>
              <a:t>1,2</a:t>
            </a:r>
            <a:r>
              <a:rPr lang="en-US" sz="4400" dirty="0">
                <a:solidFill>
                  <a:srgbClr val="404040"/>
                </a:solidFill>
                <a:latin typeface="Montserrat Medium" pitchFamily="2" charset="0"/>
                <a:ea typeface="Microsoft JhengHei" panose="020B0604030504040204" pitchFamily="34" charset="-120"/>
              </a:rPr>
              <a:t>, Nikolay Moshenskiy</a:t>
            </a:r>
            <a:r>
              <a:rPr lang="en-US" sz="4400" baseline="30000" dirty="0">
                <a:solidFill>
                  <a:srgbClr val="404040"/>
                </a:solidFill>
                <a:latin typeface="Montserrat Medium" pitchFamily="2" charset="0"/>
                <a:ea typeface="Microsoft JhengHei" panose="020B0604030504040204" pitchFamily="34" charset="-120"/>
              </a:rPr>
              <a:t>2</a:t>
            </a:r>
            <a:endParaRPr lang="en-SE" sz="4000" dirty="0">
              <a:solidFill>
                <a:srgbClr val="404040"/>
              </a:solidFill>
              <a:latin typeface="Montserrat Medium"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94478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grpSp>
        <p:nvGrpSpPr>
          <p:cNvPr id="10" name="Group 9">
            <a:extLst>
              <a:ext uri="{FF2B5EF4-FFF2-40B4-BE49-F238E27FC236}">
                <a16:creationId xmlns:a16="http://schemas.microsoft.com/office/drawing/2014/main" id="{053D30D2-F4FB-4F1F-86A5-00F1C4E5264C}"/>
              </a:ext>
            </a:extLst>
          </p:cNvPr>
          <p:cNvGrpSpPr/>
          <p:nvPr/>
        </p:nvGrpSpPr>
        <p:grpSpPr>
          <a:xfrm>
            <a:off x="1393407" y="6140890"/>
            <a:ext cx="12996359" cy="9354680"/>
            <a:chOff x="1393407" y="6140890"/>
            <a:chExt cx="12996359" cy="9354680"/>
          </a:xfrm>
        </p:grpSpPr>
        <p:sp>
          <p:nvSpPr>
            <p:cNvPr id="36" name="Rectangle: Top Corners Rounded 35">
              <a:extLst>
                <a:ext uri="{FF2B5EF4-FFF2-40B4-BE49-F238E27FC236}">
                  <a16:creationId xmlns:a16="http://schemas.microsoft.com/office/drawing/2014/main" id="{840374EE-46C5-445B-9E7E-A648079549E1}"/>
                </a:ext>
              </a:extLst>
            </p:cNvPr>
            <p:cNvSpPr/>
            <p:nvPr/>
          </p:nvSpPr>
          <p:spPr>
            <a:xfrm>
              <a:off x="1393407" y="6143578"/>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 name="Rectangle: Rounded Corners 3">
              <a:extLst>
                <a:ext uri="{FF2B5EF4-FFF2-40B4-BE49-F238E27FC236}">
                  <a16:creationId xmlns:a16="http://schemas.microsoft.com/office/drawing/2014/main" id="{09863D9C-8494-4CAF-8BD3-A10FB35579F3}"/>
                </a:ext>
              </a:extLst>
            </p:cNvPr>
            <p:cNvSpPr/>
            <p:nvPr/>
          </p:nvSpPr>
          <p:spPr>
            <a:xfrm>
              <a:off x="1395661" y="6140890"/>
              <a:ext cx="12994105" cy="9325629"/>
            </a:xfrm>
            <a:prstGeom prst="roundRect">
              <a:avLst>
                <a:gd name="adj" fmla="val 5610"/>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325630"/>
            </a:xfrm>
            <a:prstGeom prst="rect">
              <a:avLst/>
            </a:prstGeom>
            <a:noFill/>
            <a:ln>
              <a:noFill/>
            </a:ln>
          </p:spPr>
          <p:txBody>
            <a:bodyPr wrap="square" rtlCol="0">
              <a:spAutoFit/>
            </a:bodyPr>
            <a:lstStyle/>
            <a:p>
              <a:pPr>
                <a:lnSpc>
                  <a:spcPct val="150000"/>
                </a:lnSpc>
              </a:pPr>
              <a:r>
                <a:rPr lang="en-GB" sz="4400" dirty="0">
                  <a:solidFill>
                    <a:srgbClr val="404040"/>
                  </a:solidFill>
                  <a:latin typeface="Montserrat SemiBold" pitchFamily="2" charset="0"/>
                </a:rPr>
                <a:t>Introduction</a:t>
              </a:r>
            </a:p>
            <a:p>
              <a:pPr algn="just"/>
              <a:r>
                <a:rPr lang="en-US" sz="4000" dirty="0">
                  <a:solidFill>
                    <a:srgbClr val="404040"/>
                  </a:solidFill>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1200" dirty="0">
                <a:solidFill>
                  <a:srgbClr val="404040"/>
                </a:solidFill>
                <a:latin typeface="Montserrat" pitchFamily="2" charset="0"/>
              </a:endParaRPr>
            </a:p>
            <a:p>
              <a:pPr algn="just"/>
              <a:r>
                <a:rPr lang="en-US" sz="4000" dirty="0">
                  <a:solidFill>
                    <a:srgbClr val="404040"/>
                  </a:solidFill>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a:t>
              </a:r>
              <a:r>
                <a:rPr lang="en-US" sz="4000" dirty="0">
                  <a:latin typeface="Montserrat" pitchFamily="2" charset="0"/>
                </a:rPr>
                <a:t>. </a:t>
              </a:r>
              <a:endParaRPr lang="en-GB" sz="4000" dirty="0">
                <a:latin typeface="Montserrat" pitchFamily="2" charset="0"/>
              </a:endParaRPr>
            </a:p>
          </p:txBody>
        </p:sp>
      </p:grpSp>
      <p:grpSp>
        <p:nvGrpSpPr>
          <p:cNvPr id="13" name="Group 12">
            <a:extLst>
              <a:ext uri="{FF2B5EF4-FFF2-40B4-BE49-F238E27FC236}">
                <a16:creationId xmlns:a16="http://schemas.microsoft.com/office/drawing/2014/main" id="{E75D2BC6-8021-4538-86C5-56D4AC8ECAD1}"/>
              </a:ext>
            </a:extLst>
          </p:cNvPr>
          <p:cNvGrpSpPr/>
          <p:nvPr/>
        </p:nvGrpSpPr>
        <p:grpSpPr>
          <a:xfrm>
            <a:off x="15821277" y="6183332"/>
            <a:ext cx="12996359" cy="10956847"/>
            <a:chOff x="15821277" y="6183332"/>
            <a:chExt cx="12996359" cy="10956847"/>
          </a:xfrm>
        </p:grpSpPr>
        <p:sp>
          <p:nvSpPr>
            <p:cNvPr id="44" name="Rectangle: Top Corners Rounded 43">
              <a:extLst>
                <a:ext uri="{FF2B5EF4-FFF2-40B4-BE49-F238E27FC236}">
                  <a16:creationId xmlns:a16="http://schemas.microsoft.com/office/drawing/2014/main" id="{3049038E-E21C-49D6-BD98-33B7417513C8}"/>
                </a:ext>
              </a:extLst>
            </p:cNvPr>
            <p:cNvSpPr/>
            <p:nvPr/>
          </p:nvSpPr>
          <p:spPr>
            <a:xfrm>
              <a:off x="15821277" y="6183332"/>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8" name="Rectangle: Rounded Corners 27">
              <a:extLst>
                <a:ext uri="{FF2B5EF4-FFF2-40B4-BE49-F238E27FC236}">
                  <a16:creationId xmlns:a16="http://schemas.microsoft.com/office/drawing/2014/main" id="{A298A003-0ED2-4779-AA0D-562E15622C78}"/>
                </a:ext>
              </a:extLst>
            </p:cNvPr>
            <p:cNvSpPr/>
            <p:nvPr/>
          </p:nvSpPr>
          <p:spPr>
            <a:xfrm>
              <a:off x="15823531" y="6183334"/>
              <a:ext cx="12994105" cy="10956845"/>
            </a:xfrm>
            <a:prstGeom prst="roundRect">
              <a:avLst>
                <a:gd name="adj" fmla="val 4595"/>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6110283" y="6183333"/>
              <a:ext cx="12420600" cy="10956846"/>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Results</a:t>
              </a:r>
            </a:p>
            <a:p>
              <a:pPr marL="571500" indent="-571500" algn="just">
                <a:buFont typeface="Arial" panose="020B0604020202020204" pitchFamily="34" charset="0"/>
                <a:buChar char="•"/>
              </a:pPr>
              <a:r>
                <a:rPr lang="en-US" sz="4000" dirty="0">
                  <a:solidFill>
                    <a:srgbClr val="404040"/>
                  </a:solidFill>
                  <a:latin typeface="Montserrat" pitchFamily="2" charset="0"/>
                </a:rPr>
                <a:t>Number of accidents have steadily decreased during the past decades.</a:t>
              </a:r>
            </a:p>
            <a:p>
              <a:pPr marL="571500" indent="-571500" algn="just">
                <a:buFont typeface="Arial" panose="020B0604020202020204" pitchFamily="34" charset="0"/>
                <a:buChar char="•"/>
              </a:pPr>
              <a:r>
                <a:rPr lang="en-US" sz="4000" dirty="0">
                  <a:solidFill>
                    <a:srgbClr val="404040"/>
                  </a:solidFill>
                  <a:latin typeface="Montserrat" pitchFamily="2" charset="0"/>
                </a:rPr>
                <a:t>Most accidents occurred in November on Fridays (Fig. 1) and during morning and evening rush hours.</a:t>
              </a:r>
            </a:p>
            <a:p>
              <a:pPr marL="571500" indent="-571500" algn="just">
                <a:buFont typeface="Arial" panose="020B0604020202020204" pitchFamily="34" charset="0"/>
                <a:buChar char="•"/>
              </a:pPr>
              <a:r>
                <a:rPr lang="en-US" sz="4000" dirty="0">
                  <a:solidFill>
                    <a:srgbClr val="404040"/>
                  </a:solidFill>
                  <a:latin typeface="Montserrat" pitchFamily="2" charset="0"/>
                </a:rPr>
                <a:t>Even though more accidents happened in densely populated areas, fatality of the accidents were higher in rural areas (Fig. 2).</a:t>
              </a:r>
            </a:p>
            <a:p>
              <a:pPr marL="571500" indent="-571500" algn="just">
                <a:buFont typeface="Arial" panose="020B0604020202020204" pitchFamily="34" charset="0"/>
                <a:buChar char="•"/>
              </a:pPr>
              <a:r>
                <a:rPr lang="en-US" sz="4000" dirty="0">
                  <a:solidFill>
                    <a:srgbClr val="404040"/>
                  </a:solidFill>
                  <a:latin typeface="Montserrat" pitchFamily="2" charset="0"/>
                </a:rPr>
                <a:t>Clustering of fatal accidents mainly in larger cities</a:t>
              </a:r>
            </a:p>
            <a:p>
              <a:pPr marL="571500" indent="-571500" algn="just">
                <a:buFont typeface="Arial" panose="020B0604020202020204" pitchFamily="34" charset="0"/>
                <a:buChar char="•"/>
              </a:pPr>
              <a:r>
                <a:rPr lang="en-US" sz="4000" dirty="0">
                  <a:solidFill>
                    <a:srgbClr val="404040"/>
                  </a:solidFill>
                  <a:latin typeface="Montserrat" pitchFamily="2" charset="0"/>
                </a:rPr>
                <a:t>Best classification results obtained from the XGBoost model trained on under sampled data (Table 1).</a:t>
              </a:r>
            </a:p>
            <a:p>
              <a:pPr marL="571500" indent="-571500" algn="just">
                <a:buFont typeface="Arial" panose="020B0604020202020204" pitchFamily="34" charset="0"/>
                <a:buChar char="•"/>
              </a:pPr>
              <a:r>
                <a:rPr lang="en-US" sz="4000" dirty="0">
                  <a:solidFill>
                    <a:srgbClr val="404040"/>
                  </a:solidFill>
                  <a:latin typeface="Montserrat" pitchFamily="2" charset="0"/>
                </a:rPr>
                <a:t>Most influential features for machine learning was junction detail, speed limit and road type (Fig. 3).</a:t>
              </a:r>
            </a:p>
          </p:txBody>
        </p:sp>
      </p:grpSp>
      <p:sp>
        <p:nvSpPr>
          <p:cNvPr id="37" name="TextBox 36">
            <a:extLst>
              <a:ext uri="{FF2B5EF4-FFF2-40B4-BE49-F238E27FC236}">
                <a16:creationId xmlns:a16="http://schemas.microsoft.com/office/drawing/2014/main" id="{810EDFE5-6F27-4175-9F63-10C453E31B1F}"/>
              </a:ext>
            </a:extLst>
          </p:cNvPr>
          <p:cNvSpPr txBox="1"/>
          <p:nvPr/>
        </p:nvSpPr>
        <p:spPr>
          <a:xfrm>
            <a:off x="15823531" y="17560449"/>
            <a:ext cx="12994106" cy="11910953"/>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2. Fatal accident distribution across the UK and urban/rural areas</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190242" y="29476876"/>
            <a:ext cx="12420600" cy="2954655"/>
          </a:xfrm>
          <a:prstGeom prst="rect">
            <a:avLst/>
          </a:prstGeom>
          <a:noFill/>
          <a:ln>
            <a:noFill/>
          </a:ln>
        </p:spPr>
        <p:txBody>
          <a:bodyPr wrap="square" rtlCol="0">
            <a:spAutoFit/>
          </a:bodyPr>
          <a:lstStyle/>
          <a:p>
            <a:pPr>
              <a:lnSpc>
                <a:spcPct val="150000"/>
              </a:lnSpc>
            </a:pPr>
            <a:r>
              <a:rPr lang="en-US" sz="4400" dirty="0">
                <a:solidFill>
                  <a:srgbClr val="404040"/>
                </a:solidFill>
                <a:latin typeface="Montserrat SemiBold" pitchFamily="2" charset="0"/>
              </a:rPr>
              <a:t>Table 1. Summary of XGBoost classifier</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39" name="TextBox 38">
            <a:extLst>
              <a:ext uri="{FF2B5EF4-FFF2-40B4-BE49-F238E27FC236}">
                <a16:creationId xmlns:a16="http://schemas.microsoft.com/office/drawing/2014/main" id="{824765E9-56E8-46B5-9479-F1B649CE799E}"/>
              </a:ext>
            </a:extLst>
          </p:cNvPr>
          <p:cNvSpPr txBox="1"/>
          <p:nvPr/>
        </p:nvSpPr>
        <p:spPr>
          <a:xfrm>
            <a:off x="1682414" y="16077849"/>
            <a:ext cx="12705098" cy="5755422"/>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1. Heatmap of accidents by weekday and month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3202988"/>
            <a:ext cx="27483889" cy="6863417"/>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3. Accident severity vs (A) junction detail, (B) speed limit, and (C) road type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grpSp>
        <p:nvGrpSpPr>
          <p:cNvPr id="3" name="Group 2">
            <a:extLst>
              <a:ext uri="{FF2B5EF4-FFF2-40B4-BE49-F238E27FC236}">
                <a16:creationId xmlns:a16="http://schemas.microsoft.com/office/drawing/2014/main" id="{756F6805-A139-40B5-9566-AD8B8D0FAA20}"/>
              </a:ext>
            </a:extLst>
          </p:cNvPr>
          <p:cNvGrpSpPr/>
          <p:nvPr/>
        </p:nvGrpSpPr>
        <p:grpSpPr>
          <a:xfrm>
            <a:off x="1393407" y="40611837"/>
            <a:ext cx="17259050" cy="1720008"/>
            <a:chOff x="11620501" y="40595454"/>
            <a:chExt cx="17259050" cy="1720008"/>
          </a:xfrm>
        </p:grpSpPr>
        <p:sp>
          <p:nvSpPr>
            <p:cNvPr id="51" name="Rectangle: Top Corners Rounded 50">
              <a:extLst>
                <a:ext uri="{FF2B5EF4-FFF2-40B4-BE49-F238E27FC236}">
                  <a16:creationId xmlns:a16="http://schemas.microsoft.com/office/drawing/2014/main" id="{02D09AAC-1CC9-44E2-8E76-E79CF919487F}"/>
                </a:ext>
              </a:extLst>
            </p:cNvPr>
            <p:cNvSpPr/>
            <p:nvPr/>
          </p:nvSpPr>
          <p:spPr>
            <a:xfrm>
              <a:off x="11620501" y="40595454"/>
              <a:ext cx="17259049"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3" name="Rectangle: Rounded Corners 42">
              <a:extLst>
                <a:ext uri="{FF2B5EF4-FFF2-40B4-BE49-F238E27FC236}">
                  <a16:creationId xmlns:a16="http://schemas.microsoft.com/office/drawing/2014/main" id="{F1E8B220-ECD1-4709-B300-52361D8F53DF}"/>
                </a:ext>
              </a:extLst>
            </p:cNvPr>
            <p:cNvSpPr/>
            <p:nvPr/>
          </p:nvSpPr>
          <p:spPr>
            <a:xfrm>
              <a:off x="11620501" y="40611453"/>
              <a:ext cx="17259050" cy="1704009"/>
            </a:xfrm>
            <a:prstGeom prst="roundRect">
              <a:avLst>
                <a:gd name="adj" fmla="val 31989"/>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E55DF217-5EE7-4D95-A3CF-5762AA24743E}"/>
                </a:ext>
              </a:extLst>
            </p:cNvPr>
            <p:cNvSpPr txBox="1"/>
            <p:nvPr/>
          </p:nvSpPr>
          <p:spPr>
            <a:xfrm>
              <a:off x="11925301" y="40611455"/>
              <a:ext cx="16667498" cy="15388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References</a:t>
              </a:r>
            </a:p>
            <a:p>
              <a:pPr algn="just"/>
              <a:r>
                <a:rPr lang="en-US" sz="2800" dirty="0">
                  <a:latin typeface="Montserrat" pitchFamily="2" charset="0"/>
                </a:rPr>
                <a:t>[1]</a:t>
              </a:r>
              <a:r>
                <a:rPr lang="en-US" sz="2800" dirty="0">
                  <a:latin typeface="Montserrat" pitchFamily="2" charset="0"/>
                  <a:hlinkClick r:id="rId2"/>
                </a:rPr>
                <a:t>https://www.data.gov.uk/dataset/cb7ae6f0-4be6-4935-9277-47e5ce24a11f/road-safety-data</a:t>
              </a:r>
              <a:r>
                <a:rPr lang="en-US" sz="2800" dirty="0">
                  <a:latin typeface="Montserrat" pitchFamily="2" charset="0"/>
                </a:rPr>
                <a:t> </a:t>
              </a:r>
            </a:p>
          </p:txBody>
        </p:sp>
      </p:grpSp>
      <p:grpSp>
        <p:nvGrpSpPr>
          <p:cNvPr id="11" name="Group 10">
            <a:extLst>
              <a:ext uri="{FF2B5EF4-FFF2-40B4-BE49-F238E27FC236}">
                <a16:creationId xmlns:a16="http://schemas.microsoft.com/office/drawing/2014/main" id="{03E17D1F-EEBA-4532-88C0-BEB74DBF2BC5}"/>
              </a:ext>
            </a:extLst>
          </p:cNvPr>
          <p:cNvGrpSpPr/>
          <p:nvPr/>
        </p:nvGrpSpPr>
        <p:grpSpPr>
          <a:xfrm>
            <a:off x="1393407" y="22699605"/>
            <a:ext cx="12996360" cy="9941183"/>
            <a:chOff x="1393407" y="22699605"/>
            <a:chExt cx="12996360" cy="9941183"/>
          </a:xfrm>
        </p:grpSpPr>
        <p:sp>
          <p:nvSpPr>
            <p:cNvPr id="45" name="Rectangle: Top Corners Rounded 44">
              <a:extLst>
                <a:ext uri="{FF2B5EF4-FFF2-40B4-BE49-F238E27FC236}">
                  <a16:creationId xmlns:a16="http://schemas.microsoft.com/office/drawing/2014/main" id="{C1AB4BCF-128A-4110-B4E6-74B332D11E58}"/>
                </a:ext>
              </a:extLst>
            </p:cNvPr>
            <p:cNvSpPr/>
            <p:nvPr/>
          </p:nvSpPr>
          <p:spPr>
            <a:xfrm>
              <a:off x="1393407" y="22699605"/>
              <a:ext cx="12994105" cy="1010107"/>
            </a:xfrm>
            <a:prstGeom prst="round2SameRect">
              <a:avLst>
                <a:gd name="adj1" fmla="val 50000"/>
                <a:gd name="adj2" fmla="val 0"/>
              </a:avLst>
            </a:prstGeom>
            <a:solidFill>
              <a:srgbClr val="D0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0" name="Rectangle: Rounded Corners 19">
              <a:extLst>
                <a:ext uri="{FF2B5EF4-FFF2-40B4-BE49-F238E27FC236}">
                  <a16:creationId xmlns:a16="http://schemas.microsoft.com/office/drawing/2014/main" id="{8533A12A-2E1A-471D-B48E-0E0FF91C9A74}"/>
                </a:ext>
              </a:extLst>
            </p:cNvPr>
            <p:cNvSpPr/>
            <p:nvPr/>
          </p:nvSpPr>
          <p:spPr>
            <a:xfrm>
              <a:off x="1395662" y="22699605"/>
              <a:ext cx="12994105" cy="9941183"/>
            </a:xfrm>
            <a:prstGeom prst="roundRect">
              <a:avLst>
                <a:gd name="adj" fmla="val 4811"/>
              </a:avLst>
            </a:prstGeom>
            <a:no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7671A0ED-921B-4618-BCE2-B9832FEA3C2A}"/>
                </a:ext>
              </a:extLst>
            </p:cNvPr>
            <p:cNvSpPr txBox="1"/>
            <p:nvPr/>
          </p:nvSpPr>
          <p:spPr>
            <a:xfrm>
              <a:off x="1682414" y="22699605"/>
              <a:ext cx="12420600" cy="99411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Data and methodology</a:t>
              </a:r>
            </a:p>
            <a:p>
              <a:pPr marL="571500" indent="-571500" algn="just">
                <a:buFont typeface="Arial" panose="020B0604020202020204" pitchFamily="34" charset="0"/>
                <a:buChar char="•"/>
              </a:pPr>
              <a:r>
                <a:rPr lang="en-US" sz="4000" dirty="0">
                  <a:solidFill>
                    <a:srgbClr val="404040"/>
                  </a:solidFill>
                  <a:latin typeface="Montserrat" pitchFamily="2" charset="0"/>
                </a:rPr>
                <a:t>UK road accident data excluding northern Ireland (1979-2022) detailing collisions, vehicles, and casualties.</a:t>
              </a:r>
              <a:r>
                <a:rPr lang="en-US" sz="4000" baseline="30000" dirty="0">
                  <a:solidFill>
                    <a:srgbClr val="404040"/>
                  </a:solidFill>
                  <a:latin typeface="Montserrat" pitchFamily="2" charset="0"/>
                </a:rPr>
                <a:t>[1]</a:t>
              </a:r>
              <a:endParaRPr lang="en-US" sz="4000" dirty="0">
                <a:solidFill>
                  <a:srgbClr val="404040"/>
                </a:solidFill>
                <a:latin typeface="Montserrat" pitchFamily="2" charset="0"/>
              </a:endParaRPr>
            </a:p>
            <a:p>
              <a:pPr marL="571500" indent="-571500" algn="just">
                <a:buFont typeface="Arial" panose="020B0604020202020204" pitchFamily="34" charset="0"/>
                <a:buChar char="•"/>
              </a:pPr>
              <a:r>
                <a:rPr lang="en-US" sz="4000" dirty="0">
                  <a:solidFill>
                    <a:srgbClr val="404040"/>
                  </a:solidFill>
                  <a:latin typeface="Montserrat" pitchFamily="2" charset="0"/>
                </a:rPr>
                <a:t>Includes specifics on collision circumstances, vehicle characteristics, and casualties involved.</a:t>
              </a:r>
            </a:p>
            <a:p>
              <a:pPr algn="just"/>
              <a:r>
                <a:rPr lang="en-US" sz="1200" dirty="0">
                  <a:solidFill>
                    <a:srgbClr val="404040"/>
                  </a:solidFill>
                  <a:latin typeface="Montserrat" pitchFamily="2" charset="0"/>
                </a:rPr>
                <a:t> </a:t>
              </a:r>
              <a:endParaRPr lang="en-US" sz="2800" dirty="0">
                <a:solidFill>
                  <a:srgbClr val="404040"/>
                </a:solidFill>
                <a:latin typeface="Montserrat" pitchFamily="2" charset="0"/>
              </a:endParaRPr>
            </a:p>
            <a:p>
              <a:pPr algn="just"/>
              <a:r>
                <a:rPr lang="en-US" sz="4000" dirty="0">
                  <a:solidFill>
                    <a:srgbClr val="404040"/>
                  </a:solidFill>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solidFill>
                    <a:srgbClr val="404040"/>
                  </a:solidFill>
                  <a:latin typeface="Montserrat" pitchFamily="2" charset="0"/>
                </a:rPr>
                <a:t>Visual analyses include temporal trends and spatial clustering to identify high-risk areas for fatal accidents.</a:t>
              </a:r>
            </a:p>
          </p:txBody>
        </p:sp>
      </p:grpSp>
      <p:pic>
        <p:nvPicPr>
          <p:cNvPr id="12" name="Graphic 11">
            <a:extLst>
              <a:ext uri="{FF2B5EF4-FFF2-40B4-BE49-F238E27FC236}">
                <a16:creationId xmlns:a16="http://schemas.microsoft.com/office/drawing/2014/main" id="{6DDB3FFC-0E75-43D7-858E-E3F8B70858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1914" y="17090643"/>
            <a:ext cx="12801600" cy="5486400"/>
          </a:xfrm>
          <a:prstGeom prst="rect">
            <a:avLst/>
          </a:prstGeom>
        </p:spPr>
      </p:pic>
      <p:pic>
        <p:nvPicPr>
          <p:cNvPr id="15" name="Picture 14">
            <a:extLst>
              <a:ext uri="{FF2B5EF4-FFF2-40B4-BE49-F238E27FC236}">
                <a16:creationId xmlns:a16="http://schemas.microsoft.com/office/drawing/2014/main" id="{322B67D5-84E2-425E-BB45-24B47FA49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15737" y="18836740"/>
            <a:ext cx="7815146" cy="10388997"/>
          </a:xfrm>
          <a:prstGeom prst="rect">
            <a:avLst/>
          </a:prstGeom>
        </p:spPr>
      </p:pic>
      <p:pic>
        <p:nvPicPr>
          <p:cNvPr id="19" name="Picture 18">
            <a:extLst>
              <a:ext uri="{FF2B5EF4-FFF2-40B4-BE49-F238E27FC236}">
                <a16:creationId xmlns:a16="http://schemas.microsoft.com/office/drawing/2014/main" id="{85C1EA27-0E08-4731-8EAB-0528E3ECE2C7}"/>
              </a:ext>
            </a:extLst>
          </p:cNvPr>
          <p:cNvPicPr>
            <a:picLocks noChangeAspect="1"/>
          </p:cNvPicPr>
          <p:nvPr/>
        </p:nvPicPr>
        <p:blipFill rotWithShape="1">
          <a:blip r:embed="rId6">
            <a:extLst>
              <a:ext uri="{28A0092B-C50C-407E-A947-70E740481C1C}">
                <a14:useLocalDpi xmlns:a14="http://schemas.microsoft.com/office/drawing/2010/main" val="0"/>
              </a:ext>
            </a:extLst>
          </a:blip>
          <a:srcRect l="5729" t="13021" r="8854" b="12326"/>
          <a:stretch/>
        </p:blipFill>
        <p:spPr>
          <a:xfrm>
            <a:off x="16198342" y="19382455"/>
            <a:ext cx="4686300" cy="4095750"/>
          </a:xfrm>
          <a:prstGeom prst="rect">
            <a:avLst/>
          </a:prstGeom>
        </p:spPr>
      </p:pic>
      <p:pic>
        <p:nvPicPr>
          <p:cNvPr id="23" name="Graphic 22">
            <a:extLst>
              <a:ext uri="{FF2B5EF4-FFF2-40B4-BE49-F238E27FC236}">
                <a16:creationId xmlns:a16="http://schemas.microsoft.com/office/drawing/2014/main" id="{B42F9FB8-4462-48E6-B00C-C219FC18C03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58395"/>
          <a:stretch/>
        </p:blipFill>
        <p:spPr>
          <a:xfrm>
            <a:off x="16776376" y="23478205"/>
            <a:ext cx="3688066" cy="5318746"/>
          </a:xfrm>
          <a:prstGeom prst="rect">
            <a:avLst/>
          </a:prstGeom>
        </p:spPr>
      </p:pic>
      <p:pic>
        <p:nvPicPr>
          <p:cNvPr id="25" name="Picture 24">
            <a:extLst>
              <a:ext uri="{FF2B5EF4-FFF2-40B4-BE49-F238E27FC236}">
                <a16:creationId xmlns:a16="http://schemas.microsoft.com/office/drawing/2014/main" id="{C87CAF85-FAF6-4A7E-BE42-397B50F221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8304" y="33918234"/>
            <a:ext cx="8440249" cy="6330187"/>
          </a:xfrm>
          <a:prstGeom prst="rect">
            <a:avLst/>
          </a:prstGeom>
        </p:spPr>
      </p:pic>
      <p:pic>
        <p:nvPicPr>
          <p:cNvPr id="33" name="Picture 32">
            <a:extLst>
              <a:ext uri="{FF2B5EF4-FFF2-40B4-BE49-F238E27FC236}">
                <a16:creationId xmlns:a16="http://schemas.microsoft.com/office/drawing/2014/main" id="{B0C61C5D-D3C1-4969-9FF2-DA962D2F0D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41196" y="33918234"/>
            <a:ext cx="8438400" cy="6328800"/>
          </a:xfrm>
          <a:prstGeom prst="rect">
            <a:avLst/>
          </a:prstGeom>
        </p:spPr>
      </p:pic>
      <p:pic>
        <p:nvPicPr>
          <p:cNvPr id="40" name="Picture 39">
            <a:extLst>
              <a:ext uri="{FF2B5EF4-FFF2-40B4-BE49-F238E27FC236}">
                <a16:creationId xmlns:a16="http://schemas.microsoft.com/office/drawing/2014/main" id="{5F04A8FD-FC3A-4CA4-9FF7-0E902E7A2E2D}"/>
              </a:ext>
            </a:extLst>
          </p:cNvPr>
          <p:cNvPicPr>
            <a:picLocks noChangeAspect="1"/>
          </p:cNvPicPr>
          <p:nvPr/>
        </p:nvPicPr>
        <p:blipFill rotWithShape="1">
          <a:blip r:embed="rId11">
            <a:extLst>
              <a:ext uri="{28A0092B-C50C-407E-A947-70E740481C1C}">
                <a14:useLocalDpi xmlns:a14="http://schemas.microsoft.com/office/drawing/2010/main" val="0"/>
              </a:ext>
            </a:extLst>
          </a:blip>
          <a:srcRect b="1306"/>
          <a:stretch/>
        </p:blipFill>
        <p:spPr>
          <a:xfrm>
            <a:off x="19998046" y="33918234"/>
            <a:ext cx="8438400" cy="6246138"/>
          </a:xfrm>
          <a:prstGeom prst="rect">
            <a:avLst/>
          </a:prstGeom>
        </p:spPr>
      </p:pic>
      <p:graphicFrame>
        <p:nvGraphicFramePr>
          <p:cNvPr id="48" name="Table 48">
            <a:extLst>
              <a:ext uri="{FF2B5EF4-FFF2-40B4-BE49-F238E27FC236}">
                <a16:creationId xmlns:a16="http://schemas.microsoft.com/office/drawing/2014/main" id="{55F92F30-4A4C-48C9-8334-59324ECEC38B}"/>
              </a:ext>
            </a:extLst>
          </p:cNvPr>
          <p:cNvGraphicFramePr>
            <a:graphicFrameLocks noGrp="1"/>
          </p:cNvGraphicFramePr>
          <p:nvPr/>
        </p:nvGraphicFramePr>
        <p:xfrm>
          <a:off x="16230603" y="30539049"/>
          <a:ext cx="9372601" cy="2103120"/>
        </p:xfrm>
        <a:graphic>
          <a:graphicData uri="http://schemas.openxmlformats.org/drawingml/2006/table">
            <a:tbl>
              <a:tblPr firstRow="1" bandRow="1">
                <a:tableStyleId>{5C22544A-7EE6-4342-B048-85BDC9FD1C3A}</a:tableStyleId>
              </a:tblPr>
              <a:tblGrid>
                <a:gridCol w="2732581">
                  <a:extLst>
                    <a:ext uri="{9D8B030D-6E8A-4147-A177-3AD203B41FA5}">
                      <a16:colId xmlns:a16="http://schemas.microsoft.com/office/drawing/2014/main" val="3276693258"/>
                    </a:ext>
                  </a:extLst>
                </a:gridCol>
                <a:gridCol w="3320010">
                  <a:extLst>
                    <a:ext uri="{9D8B030D-6E8A-4147-A177-3AD203B41FA5}">
                      <a16:colId xmlns:a16="http://schemas.microsoft.com/office/drawing/2014/main" val="2500492733"/>
                    </a:ext>
                  </a:extLst>
                </a:gridCol>
                <a:gridCol w="3320010">
                  <a:extLst>
                    <a:ext uri="{9D8B030D-6E8A-4147-A177-3AD203B41FA5}">
                      <a16:colId xmlns:a16="http://schemas.microsoft.com/office/drawing/2014/main" val="597996803"/>
                    </a:ext>
                  </a:extLst>
                </a:gridCol>
              </a:tblGrid>
              <a:tr h="370840">
                <a:tc>
                  <a:txBody>
                    <a:bodyPr/>
                    <a:lstStyle/>
                    <a:p>
                      <a:pPr algn="ctr"/>
                      <a:endParaRPr lang="en-GB" sz="4000" b="0" dirty="0">
                        <a:solidFill>
                          <a:srgbClr val="404040"/>
                        </a:solidFill>
                        <a:latin typeface="Montserrat" pitchFamily="2"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761844"/>
                  </a:ext>
                </a:extLst>
              </a:tr>
              <a:tr h="370840">
                <a:tc>
                  <a:txBody>
                    <a:bodyPr/>
                    <a:lstStyle/>
                    <a:p>
                      <a:pPr algn="l"/>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TN: 69 536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FP: 25 606 </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981414"/>
                  </a:ext>
                </a:extLst>
              </a:tr>
              <a:tr h="370840">
                <a:tc>
                  <a:txBody>
                    <a:bodyPr/>
                    <a:lstStyle/>
                    <a:p>
                      <a:pPr algn="l"/>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FN: 316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TP: 596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41931"/>
                  </a:ext>
                </a:extLst>
              </a:tr>
            </a:tbl>
          </a:graphicData>
        </a:graphic>
      </p:graphicFrame>
      <p:graphicFrame>
        <p:nvGraphicFramePr>
          <p:cNvPr id="49" name="Table 49">
            <a:extLst>
              <a:ext uri="{FF2B5EF4-FFF2-40B4-BE49-F238E27FC236}">
                <a16:creationId xmlns:a16="http://schemas.microsoft.com/office/drawing/2014/main" id="{23562714-490C-4D16-9078-6B63A3DC41F6}"/>
              </a:ext>
            </a:extLst>
          </p:cNvPr>
          <p:cNvGraphicFramePr>
            <a:graphicFrameLocks noGrp="1"/>
          </p:cNvGraphicFramePr>
          <p:nvPr/>
        </p:nvGraphicFramePr>
        <p:xfrm>
          <a:off x="26160183" y="31255860"/>
          <a:ext cx="2432616" cy="1402080"/>
        </p:xfrm>
        <a:graphic>
          <a:graphicData uri="http://schemas.openxmlformats.org/drawingml/2006/table">
            <a:tbl>
              <a:tblPr firstRow="1" bandRow="1">
                <a:tableStyleId>{5C22544A-7EE6-4342-B048-85BDC9FD1C3A}</a:tableStyleId>
              </a:tblPr>
              <a:tblGrid>
                <a:gridCol w="2432616">
                  <a:extLst>
                    <a:ext uri="{9D8B030D-6E8A-4147-A177-3AD203B41FA5}">
                      <a16:colId xmlns:a16="http://schemas.microsoft.com/office/drawing/2014/main" val="3789545536"/>
                    </a:ext>
                  </a:extLst>
                </a:gridCol>
              </a:tblGrid>
              <a:tr h="370840">
                <a:tc>
                  <a:txBody>
                    <a:bodyPr/>
                    <a:lstStyle/>
                    <a:p>
                      <a:pPr algn="ctr"/>
                      <a:r>
                        <a:rPr lang="en-GB" sz="4000" b="0" dirty="0">
                          <a:solidFill>
                            <a:srgbClr val="404040"/>
                          </a:solidFill>
                          <a:latin typeface="Montserrat Medium" pitchFamily="2" charset="0"/>
                        </a:rPr>
                        <a:t>AUC</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301040"/>
                  </a:ext>
                </a:extLst>
              </a:tr>
              <a:tr h="370840">
                <a:tc>
                  <a:txBody>
                    <a:bodyPr/>
                    <a:lstStyle/>
                    <a:p>
                      <a:pPr algn="ctr"/>
                      <a:r>
                        <a:rPr lang="en-GB" sz="4000" dirty="0">
                          <a:solidFill>
                            <a:srgbClr val="404040"/>
                          </a:solidFill>
                          <a:latin typeface="Montserrat" pitchFamily="2" charset="0"/>
                        </a:rPr>
                        <a:t>74.86%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0626032"/>
                  </a:ext>
                </a:extLst>
              </a:tr>
            </a:tbl>
          </a:graphicData>
        </a:graphic>
      </p:graphicFrame>
      <p:pic>
        <p:nvPicPr>
          <p:cNvPr id="53" name="Picture 52">
            <a:extLst>
              <a:ext uri="{FF2B5EF4-FFF2-40B4-BE49-F238E27FC236}">
                <a16:creationId xmlns:a16="http://schemas.microsoft.com/office/drawing/2014/main" id="{85960F73-3801-4307-A82C-B7B37D96706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17636" y="2194006"/>
            <a:ext cx="2700000" cy="2700000"/>
          </a:xfrm>
          <a:prstGeom prst="rect">
            <a:avLst/>
          </a:prstGeom>
        </p:spPr>
      </p:pic>
      <p:pic>
        <p:nvPicPr>
          <p:cNvPr id="52" name="Picture 51">
            <a:extLst>
              <a:ext uri="{FF2B5EF4-FFF2-40B4-BE49-F238E27FC236}">
                <a16:creationId xmlns:a16="http://schemas.microsoft.com/office/drawing/2014/main" id="{F40399CC-EF67-4905-ADF0-9A504240C50D}"/>
              </a:ext>
            </a:extLst>
          </p:cNvPr>
          <p:cNvPicPr>
            <a:picLocks noChangeAspect="1"/>
          </p:cNvPicPr>
          <p:nvPr/>
        </p:nvPicPr>
        <p:blipFill>
          <a:blip r:embed="rId13"/>
          <a:stretch>
            <a:fillRect/>
          </a:stretch>
        </p:blipFill>
        <p:spPr>
          <a:xfrm>
            <a:off x="20464442" y="40247034"/>
            <a:ext cx="7324120" cy="2478850"/>
          </a:xfrm>
          <a:prstGeom prst="rect">
            <a:avLst/>
          </a:prstGeom>
        </p:spPr>
      </p:pic>
    </p:spTree>
    <p:extLst>
      <p:ext uri="{BB962C8B-B14F-4D97-AF65-F5344CB8AC3E}">
        <p14:creationId xmlns:p14="http://schemas.microsoft.com/office/powerpoint/2010/main" val="203912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3A182767-1D7D-461C-A0D4-E8789433054A}"/>
              </a:ext>
            </a:extLst>
          </p:cNvPr>
          <p:cNvSpPr/>
          <p:nvPr/>
        </p:nvSpPr>
        <p:spPr>
          <a:xfrm>
            <a:off x="15945852" y="29450094"/>
            <a:ext cx="12994105" cy="3367166"/>
          </a:xfrm>
          <a:prstGeom prst="roundRect">
            <a:avLst>
              <a:gd name="adj" fmla="val 16591"/>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SemiBold"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SemiBold"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4113839"/>
            <a:ext cx="27865137" cy="769441"/>
          </a:xfrm>
          <a:prstGeom prst="rect">
            <a:avLst/>
          </a:prstGeom>
          <a:noFill/>
          <a:ln>
            <a:noFill/>
          </a:ln>
        </p:spPr>
        <p:txBody>
          <a:bodyPr wrap="square" rtlCol="0">
            <a:spAutoFit/>
          </a:bodyPr>
          <a:lstStyle/>
          <a:p>
            <a:r>
              <a:rPr lang="en-US" sz="4400" dirty="0">
                <a:solidFill>
                  <a:srgbClr val="404040"/>
                </a:solidFill>
                <a:latin typeface="Montserrat Medium" pitchFamily="2" charset="0"/>
                <a:ea typeface="Microsoft JhengHei" panose="020B0604030504040204" pitchFamily="34" charset="-120"/>
              </a:rPr>
              <a:t>Louise Malm</a:t>
            </a:r>
            <a:r>
              <a:rPr lang="en-US" sz="4400" baseline="30000" dirty="0">
                <a:solidFill>
                  <a:srgbClr val="404040"/>
                </a:solidFill>
                <a:latin typeface="Montserrat Medium" pitchFamily="2" charset="0"/>
                <a:ea typeface="Microsoft JhengHei" panose="020B0604030504040204" pitchFamily="34" charset="-120"/>
              </a:rPr>
              <a:t>1,2</a:t>
            </a:r>
            <a:r>
              <a:rPr lang="en-US" sz="4400" dirty="0">
                <a:solidFill>
                  <a:srgbClr val="404040"/>
                </a:solidFill>
                <a:latin typeface="Montserrat Medium" pitchFamily="2" charset="0"/>
                <a:ea typeface="Microsoft JhengHei" panose="020B0604030504040204" pitchFamily="34" charset="-120"/>
              </a:rPr>
              <a:t>, Nikolay Moshenskiy</a:t>
            </a:r>
            <a:r>
              <a:rPr lang="en-US" sz="4400" baseline="30000" dirty="0">
                <a:solidFill>
                  <a:srgbClr val="404040"/>
                </a:solidFill>
                <a:latin typeface="Montserrat Medium" pitchFamily="2" charset="0"/>
                <a:ea typeface="Microsoft JhengHei" panose="020B0604030504040204" pitchFamily="34" charset="-120"/>
              </a:rPr>
              <a:t>2</a:t>
            </a:r>
            <a:endParaRPr lang="en-SE" sz="4000" dirty="0">
              <a:solidFill>
                <a:srgbClr val="404040"/>
              </a:solidFill>
              <a:latin typeface="Montserrat Medium"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94478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grpSp>
        <p:nvGrpSpPr>
          <p:cNvPr id="10" name="Group 9">
            <a:extLst>
              <a:ext uri="{FF2B5EF4-FFF2-40B4-BE49-F238E27FC236}">
                <a16:creationId xmlns:a16="http://schemas.microsoft.com/office/drawing/2014/main" id="{053D30D2-F4FB-4F1F-86A5-00F1C4E5264C}"/>
              </a:ext>
            </a:extLst>
          </p:cNvPr>
          <p:cNvGrpSpPr/>
          <p:nvPr/>
        </p:nvGrpSpPr>
        <p:grpSpPr>
          <a:xfrm>
            <a:off x="1395661" y="6140890"/>
            <a:ext cx="12994105" cy="9354680"/>
            <a:chOff x="1395661" y="6140890"/>
            <a:chExt cx="12994105" cy="9354680"/>
          </a:xfrm>
        </p:grpSpPr>
        <p:sp>
          <p:nvSpPr>
            <p:cNvPr id="4" name="Rectangle: Rounded Corners 3">
              <a:extLst>
                <a:ext uri="{FF2B5EF4-FFF2-40B4-BE49-F238E27FC236}">
                  <a16:creationId xmlns:a16="http://schemas.microsoft.com/office/drawing/2014/main" id="{09863D9C-8494-4CAF-8BD3-A10FB35579F3}"/>
                </a:ext>
              </a:extLst>
            </p:cNvPr>
            <p:cNvSpPr/>
            <p:nvPr/>
          </p:nvSpPr>
          <p:spPr>
            <a:xfrm>
              <a:off x="1395661" y="6140890"/>
              <a:ext cx="12994105" cy="9325629"/>
            </a:xfrm>
            <a:prstGeom prst="roundRect">
              <a:avLst>
                <a:gd name="adj" fmla="val 5610"/>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325630"/>
            </a:xfrm>
            <a:prstGeom prst="rect">
              <a:avLst/>
            </a:prstGeom>
            <a:noFill/>
            <a:ln>
              <a:noFill/>
            </a:ln>
          </p:spPr>
          <p:txBody>
            <a:bodyPr wrap="square" rtlCol="0">
              <a:spAutoFit/>
            </a:bodyPr>
            <a:lstStyle/>
            <a:p>
              <a:pPr>
                <a:lnSpc>
                  <a:spcPct val="150000"/>
                </a:lnSpc>
              </a:pPr>
              <a:r>
                <a:rPr lang="en-GB" sz="4400" dirty="0">
                  <a:solidFill>
                    <a:srgbClr val="404040"/>
                  </a:solidFill>
                  <a:latin typeface="Montserrat SemiBold" pitchFamily="2" charset="0"/>
                </a:rPr>
                <a:t>Introduction</a:t>
              </a:r>
            </a:p>
            <a:p>
              <a:pPr algn="just"/>
              <a:r>
                <a:rPr lang="en-US" sz="4000" dirty="0">
                  <a:solidFill>
                    <a:srgbClr val="404040"/>
                  </a:solidFill>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1200" dirty="0">
                <a:solidFill>
                  <a:srgbClr val="404040"/>
                </a:solidFill>
                <a:latin typeface="Montserrat" pitchFamily="2" charset="0"/>
              </a:endParaRPr>
            </a:p>
            <a:p>
              <a:pPr algn="just"/>
              <a:r>
                <a:rPr lang="en-US" sz="4000" dirty="0">
                  <a:solidFill>
                    <a:srgbClr val="404040"/>
                  </a:solidFill>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a:t>
              </a:r>
              <a:r>
                <a:rPr lang="en-US" sz="4000" dirty="0">
                  <a:latin typeface="Montserrat" pitchFamily="2" charset="0"/>
                </a:rPr>
                <a:t>. </a:t>
              </a:r>
              <a:endParaRPr lang="en-GB" sz="4000" dirty="0">
                <a:latin typeface="Montserrat" pitchFamily="2" charset="0"/>
              </a:endParaRPr>
            </a:p>
          </p:txBody>
        </p:sp>
      </p:grpSp>
      <p:grpSp>
        <p:nvGrpSpPr>
          <p:cNvPr id="13" name="Group 12">
            <a:extLst>
              <a:ext uri="{FF2B5EF4-FFF2-40B4-BE49-F238E27FC236}">
                <a16:creationId xmlns:a16="http://schemas.microsoft.com/office/drawing/2014/main" id="{E75D2BC6-8021-4538-86C5-56D4AC8ECAD1}"/>
              </a:ext>
            </a:extLst>
          </p:cNvPr>
          <p:cNvGrpSpPr/>
          <p:nvPr/>
        </p:nvGrpSpPr>
        <p:grpSpPr>
          <a:xfrm>
            <a:off x="15823531" y="6183333"/>
            <a:ext cx="12994105" cy="10956846"/>
            <a:chOff x="15823531" y="6183333"/>
            <a:chExt cx="12994105" cy="10956846"/>
          </a:xfrm>
        </p:grpSpPr>
        <p:sp>
          <p:nvSpPr>
            <p:cNvPr id="28" name="Rectangle: Rounded Corners 27">
              <a:extLst>
                <a:ext uri="{FF2B5EF4-FFF2-40B4-BE49-F238E27FC236}">
                  <a16:creationId xmlns:a16="http://schemas.microsoft.com/office/drawing/2014/main" id="{A298A003-0ED2-4779-AA0D-562E15622C78}"/>
                </a:ext>
              </a:extLst>
            </p:cNvPr>
            <p:cNvSpPr/>
            <p:nvPr/>
          </p:nvSpPr>
          <p:spPr>
            <a:xfrm>
              <a:off x="15823531" y="6183334"/>
              <a:ext cx="12994105" cy="10956845"/>
            </a:xfrm>
            <a:prstGeom prst="roundRect">
              <a:avLst>
                <a:gd name="adj" fmla="val 4595"/>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6110283" y="6183333"/>
              <a:ext cx="12420600" cy="10956846"/>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Results</a:t>
              </a:r>
            </a:p>
            <a:p>
              <a:pPr marL="571500" indent="-571500" algn="just">
                <a:buFont typeface="Arial" panose="020B0604020202020204" pitchFamily="34" charset="0"/>
                <a:buChar char="•"/>
              </a:pPr>
              <a:r>
                <a:rPr lang="en-US" sz="4000" dirty="0">
                  <a:solidFill>
                    <a:srgbClr val="404040"/>
                  </a:solidFill>
                  <a:latin typeface="Montserrat" pitchFamily="2" charset="0"/>
                </a:rPr>
                <a:t>Number of accidents have steadily decreased during the past decades.</a:t>
              </a:r>
            </a:p>
            <a:p>
              <a:pPr marL="571500" indent="-571500" algn="just">
                <a:buFont typeface="Arial" panose="020B0604020202020204" pitchFamily="34" charset="0"/>
                <a:buChar char="•"/>
              </a:pPr>
              <a:r>
                <a:rPr lang="en-US" sz="4000" dirty="0">
                  <a:solidFill>
                    <a:srgbClr val="404040"/>
                  </a:solidFill>
                  <a:latin typeface="Montserrat" pitchFamily="2" charset="0"/>
                </a:rPr>
                <a:t>Most accidents occurred in November on Fridays (Fig. 1) and during morning and evening rush hours.</a:t>
              </a:r>
            </a:p>
            <a:p>
              <a:pPr marL="571500" indent="-571500" algn="just">
                <a:buFont typeface="Arial" panose="020B0604020202020204" pitchFamily="34" charset="0"/>
                <a:buChar char="•"/>
              </a:pPr>
              <a:r>
                <a:rPr lang="en-US" sz="4000" dirty="0">
                  <a:solidFill>
                    <a:srgbClr val="404040"/>
                  </a:solidFill>
                  <a:latin typeface="Montserrat" pitchFamily="2" charset="0"/>
                </a:rPr>
                <a:t>Even though more accidents happened in densely populated areas, fatality of the accidents were higher in rural areas (Fig. 2).</a:t>
              </a:r>
            </a:p>
            <a:p>
              <a:pPr marL="571500" indent="-571500" algn="just">
                <a:buFont typeface="Arial" panose="020B0604020202020204" pitchFamily="34" charset="0"/>
                <a:buChar char="•"/>
              </a:pPr>
              <a:r>
                <a:rPr lang="en-US" sz="4000" dirty="0">
                  <a:solidFill>
                    <a:srgbClr val="404040"/>
                  </a:solidFill>
                  <a:latin typeface="Montserrat" pitchFamily="2" charset="0"/>
                </a:rPr>
                <a:t>Clustering of fatal accidents mainly in larger cities</a:t>
              </a:r>
            </a:p>
            <a:p>
              <a:pPr marL="571500" indent="-571500" algn="just">
                <a:buFont typeface="Arial" panose="020B0604020202020204" pitchFamily="34" charset="0"/>
                <a:buChar char="•"/>
              </a:pPr>
              <a:r>
                <a:rPr lang="en-US" sz="4000" dirty="0">
                  <a:solidFill>
                    <a:srgbClr val="404040"/>
                  </a:solidFill>
                  <a:latin typeface="Montserrat" pitchFamily="2" charset="0"/>
                </a:rPr>
                <a:t>Best classification results obtained from the XGBoost model trained on under sampled data (Table 1).</a:t>
              </a:r>
            </a:p>
            <a:p>
              <a:pPr marL="571500" indent="-571500" algn="just">
                <a:buFont typeface="Arial" panose="020B0604020202020204" pitchFamily="34" charset="0"/>
                <a:buChar char="•"/>
              </a:pPr>
              <a:r>
                <a:rPr lang="en-US" sz="4000" dirty="0">
                  <a:solidFill>
                    <a:srgbClr val="404040"/>
                  </a:solidFill>
                  <a:latin typeface="Montserrat" pitchFamily="2" charset="0"/>
                </a:rPr>
                <a:t>Most influential features for machine learning was junction detail, speed limit and road type (Fig. 3).</a:t>
              </a:r>
            </a:p>
          </p:txBody>
        </p:sp>
      </p:grpSp>
      <p:sp>
        <p:nvSpPr>
          <p:cNvPr id="37" name="TextBox 36">
            <a:extLst>
              <a:ext uri="{FF2B5EF4-FFF2-40B4-BE49-F238E27FC236}">
                <a16:creationId xmlns:a16="http://schemas.microsoft.com/office/drawing/2014/main" id="{810EDFE5-6F27-4175-9F63-10C453E31B1F}"/>
              </a:ext>
            </a:extLst>
          </p:cNvPr>
          <p:cNvSpPr txBox="1"/>
          <p:nvPr/>
        </p:nvSpPr>
        <p:spPr>
          <a:xfrm>
            <a:off x="15823531" y="17560449"/>
            <a:ext cx="12994106" cy="11910953"/>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2. Fatal accident distribution across the UK and urban/rural areas</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190242" y="29476876"/>
            <a:ext cx="12420600" cy="2954655"/>
          </a:xfrm>
          <a:prstGeom prst="rect">
            <a:avLst/>
          </a:prstGeom>
          <a:noFill/>
          <a:ln>
            <a:noFill/>
          </a:ln>
        </p:spPr>
        <p:txBody>
          <a:bodyPr wrap="square" rtlCol="0">
            <a:spAutoFit/>
          </a:bodyPr>
          <a:lstStyle/>
          <a:p>
            <a:pPr>
              <a:lnSpc>
                <a:spcPct val="150000"/>
              </a:lnSpc>
            </a:pPr>
            <a:r>
              <a:rPr lang="en-US" sz="4400" dirty="0">
                <a:solidFill>
                  <a:srgbClr val="404040"/>
                </a:solidFill>
                <a:latin typeface="Montserrat SemiBold" pitchFamily="2" charset="0"/>
              </a:rPr>
              <a:t>Table 1. Summary of XGBoost classifier</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39" name="TextBox 38">
            <a:extLst>
              <a:ext uri="{FF2B5EF4-FFF2-40B4-BE49-F238E27FC236}">
                <a16:creationId xmlns:a16="http://schemas.microsoft.com/office/drawing/2014/main" id="{824765E9-56E8-46B5-9479-F1B649CE799E}"/>
              </a:ext>
            </a:extLst>
          </p:cNvPr>
          <p:cNvSpPr txBox="1"/>
          <p:nvPr/>
        </p:nvSpPr>
        <p:spPr>
          <a:xfrm>
            <a:off x="1682414" y="16077849"/>
            <a:ext cx="12705098" cy="5755422"/>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1. Heatmap of accidents by weekday and month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3202988"/>
            <a:ext cx="27483889" cy="6863417"/>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3. Accident severity vs (A) junction detail, (B) speed limit, and (C) road type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3" name="Rectangle: Rounded Corners 42">
            <a:extLst>
              <a:ext uri="{FF2B5EF4-FFF2-40B4-BE49-F238E27FC236}">
                <a16:creationId xmlns:a16="http://schemas.microsoft.com/office/drawing/2014/main" id="{F1E8B220-ECD1-4709-B300-52361D8F53DF}"/>
              </a:ext>
            </a:extLst>
          </p:cNvPr>
          <p:cNvSpPr/>
          <p:nvPr/>
        </p:nvSpPr>
        <p:spPr>
          <a:xfrm>
            <a:off x="11620501" y="40611453"/>
            <a:ext cx="17259050" cy="1668323"/>
          </a:xfrm>
          <a:prstGeom prst="roundRect">
            <a:avLst>
              <a:gd name="adj" fmla="val 31989"/>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E55DF217-5EE7-4D95-A3CF-5762AA24743E}"/>
              </a:ext>
            </a:extLst>
          </p:cNvPr>
          <p:cNvSpPr txBox="1"/>
          <p:nvPr/>
        </p:nvSpPr>
        <p:spPr>
          <a:xfrm>
            <a:off x="11925301" y="40611455"/>
            <a:ext cx="16667498" cy="15388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References</a:t>
            </a:r>
          </a:p>
          <a:p>
            <a:pPr algn="just"/>
            <a:r>
              <a:rPr lang="en-US" sz="2800" dirty="0">
                <a:latin typeface="Montserrat" pitchFamily="2" charset="0"/>
              </a:rPr>
              <a:t>[1]</a:t>
            </a:r>
            <a:r>
              <a:rPr lang="en-US" sz="2800" dirty="0">
                <a:latin typeface="Montserrat" pitchFamily="2" charset="0"/>
                <a:hlinkClick r:id="rId2"/>
              </a:rPr>
              <a:t>https://www.data.gov.uk/dataset/cb7ae6f0-4be6-4935-9277-47e5ce24a11f/road-safety-data</a:t>
            </a:r>
            <a:r>
              <a:rPr lang="en-US" sz="2800" dirty="0">
                <a:latin typeface="Montserrat" pitchFamily="2" charset="0"/>
              </a:rPr>
              <a:t> </a:t>
            </a:r>
          </a:p>
        </p:txBody>
      </p:sp>
      <p:grpSp>
        <p:nvGrpSpPr>
          <p:cNvPr id="11" name="Group 10">
            <a:extLst>
              <a:ext uri="{FF2B5EF4-FFF2-40B4-BE49-F238E27FC236}">
                <a16:creationId xmlns:a16="http://schemas.microsoft.com/office/drawing/2014/main" id="{03E17D1F-EEBA-4532-88C0-BEB74DBF2BC5}"/>
              </a:ext>
            </a:extLst>
          </p:cNvPr>
          <p:cNvGrpSpPr/>
          <p:nvPr/>
        </p:nvGrpSpPr>
        <p:grpSpPr>
          <a:xfrm>
            <a:off x="1395662" y="22699605"/>
            <a:ext cx="12994105" cy="9941183"/>
            <a:chOff x="1395662" y="22699605"/>
            <a:chExt cx="12994105" cy="9941183"/>
          </a:xfrm>
        </p:grpSpPr>
        <p:sp>
          <p:nvSpPr>
            <p:cNvPr id="20" name="Rectangle: Rounded Corners 19">
              <a:extLst>
                <a:ext uri="{FF2B5EF4-FFF2-40B4-BE49-F238E27FC236}">
                  <a16:creationId xmlns:a16="http://schemas.microsoft.com/office/drawing/2014/main" id="{8533A12A-2E1A-471D-B48E-0E0FF91C9A74}"/>
                </a:ext>
              </a:extLst>
            </p:cNvPr>
            <p:cNvSpPr/>
            <p:nvPr/>
          </p:nvSpPr>
          <p:spPr>
            <a:xfrm>
              <a:off x="1395662" y="22699605"/>
              <a:ext cx="12994105" cy="9941183"/>
            </a:xfrm>
            <a:prstGeom prst="roundRect">
              <a:avLst>
                <a:gd name="adj" fmla="val 4811"/>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7671A0ED-921B-4618-BCE2-B9832FEA3C2A}"/>
                </a:ext>
              </a:extLst>
            </p:cNvPr>
            <p:cNvSpPr txBox="1"/>
            <p:nvPr/>
          </p:nvSpPr>
          <p:spPr>
            <a:xfrm>
              <a:off x="1682414" y="22699605"/>
              <a:ext cx="12420600" cy="99411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Data and methodology</a:t>
              </a:r>
            </a:p>
            <a:p>
              <a:pPr marL="571500" indent="-571500" algn="just">
                <a:buFont typeface="Arial" panose="020B0604020202020204" pitchFamily="34" charset="0"/>
                <a:buChar char="•"/>
              </a:pPr>
              <a:r>
                <a:rPr lang="en-US" sz="4000" dirty="0">
                  <a:solidFill>
                    <a:srgbClr val="404040"/>
                  </a:solidFill>
                  <a:latin typeface="Montserrat" pitchFamily="2" charset="0"/>
                </a:rPr>
                <a:t>UK road accident data excluding northern Ireland (1979-2022) detailing collisions, vehicles, and casualties.</a:t>
              </a:r>
              <a:r>
                <a:rPr lang="en-US" sz="4000" baseline="30000" dirty="0">
                  <a:solidFill>
                    <a:srgbClr val="404040"/>
                  </a:solidFill>
                  <a:latin typeface="Montserrat" pitchFamily="2" charset="0"/>
                </a:rPr>
                <a:t>[1]</a:t>
              </a:r>
              <a:endParaRPr lang="en-US" sz="4000" dirty="0">
                <a:solidFill>
                  <a:srgbClr val="404040"/>
                </a:solidFill>
                <a:latin typeface="Montserrat" pitchFamily="2" charset="0"/>
              </a:endParaRPr>
            </a:p>
            <a:p>
              <a:pPr marL="571500" indent="-571500" algn="just">
                <a:buFont typeface="Arial" panose="020B0604020202020204" pitchFamily="34" charset="0"/>
                <a:buChar char="•"/>
              </a:pPr>
              <a:r>
                <a:rPr lang="en-US" sz="4000" dirty="0">
                  <a:solidFill>
                    <a:srgbClr val="404040"/>
                  </a:solidFill>
                  <a:latin typeface="Montserrat" pitchFamily="2" charset="0"/>
                </a:rPr>
                <a:t>Includes specifics on collision circumstances, vehicle characteristics, and casualties involved.</a:t>
              </a:r>
            </a:p>
            <a:p>
              <a:pPr algn="just"/>
              <a:r>
                <a:rPr lang="en-US" sz="1200" dirty="0">
                  <a:solidFill>
                    <a:srgbClr val="404040"/>
                  </a:solidFill>
                  <a:latin typeface="Montserrat" pitchFamily="2" charset="0"/>
                </a:rPr>
                <a:t> </a:t>
              </a:r>
              <a:endParaRPr lang="en-US" sz="2800" dirty="0">
                <a:solidFill>
                  <a:srgbClr val="404040"/>
                </a:solidFill>
                <a:latin typeface="Montserrat" pitchFamily="2" charset="0"/>
              </a:endParaRPr>
            </a:p>
            <a:p>
              <a:pPr algn="just"/>
              <a:r>
                <a:rPr lang="en-US" sz="4000" dirty="0">
                  <a:solidFill>
                    <a:srgbClr val="404040"/>
                  </a:solidFill>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solidFill>
                    <a:srgbClr val="404040"/>
                  </a:solidFill>
                  <a:latin typeface="Montserrat" pitchFamily="2" charset="0"/>
                </a:rPr>
                <a:t>Visual analyses include temporal trends and spatial clustering to identify high-risk areas for fatal accidents.</a:t>
              </a:r>
            </a:p>
          </p:txBody>
        </p:sp>
      </p:grpSp>
      <p:pic>
        <p:nvPicPr>
          <p:cNvPr id="12" name="Graphic 11">
            <a:extLst>
              <a:ext uri="{FF2B5EF4-FFF2-40B4-BE49-F238E27FC236}">
                <a16:creationId xmlns:a16="http://schemas.microsoft.com/office/drawing/2014/main" id="{6DDB3FFC-0E75-43D7-858E-E3F8B70858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1914" y="17090643"/>
            <a:ext cx="12801600" cy="5486400"/>
          </a:xfrm>
          <a:prstGeom prst="rect">
            <a:avLst/>
          </a:prstGeom>
        </p:spPr>
      </p:pic>
      <p:pic>
        <p:nvPicPr>
          <p:cNvPr id="15" name="Picture 14">
            <a:extLst>
              <a:ext uri="{FF2B5EF4-FFF2-40B4-BE49-F238E27FC236}">
                <a16:creationId xmlns:a16="http://schemas.microsoft.com/office/drawing/2014/main" id="{322B67D5-84E2-425E-BB45-24B47FA49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15737" y="18836740"/>
            <a:ext cx="7815146" cy="10388997"/>
          </a:xfrm>
          <a:prstGeom prst="rect">
            <a:avLst/>
          </a:prstGeom>
        </p:spPr>
      </p:pic>
      <p:pic>
        <p:nvPicPr>
          <p:cNvPr id="19" name="Picture 18">
            <a:extLst>
              <a:ext uri="{FF2B5EF4-FFF2-40B4-BE49-F238E27FC236}">
                <a16:creationId xmlns:a16="http://schemas.microsoft.com/office/drawing/2014/main" id="{85C1EA27-0E08-4731-8EAB-0528E3ECE2C7}"/>
              </a:ext>
            </a:extLst>
          </p:cNvPr>
          <p:cNvPicPr>
            <a:picLocks noChangeAspect="1"/>
          </p:cNvPicPr>
          <p:nvPr/>
        </p:nvPicPr>
        <p:blipFill rotWithShape="1">
          <a:blip r:embed="rId6">
            <a:extLst>
              <a:ext uri="{28A0092B-C50C-407E-A947-70E740481C1C}">
                <a14:useLocalDpi xmlns:a14="http://schemas.microsoft.com/office/drawing/2010/main" val="0"/>
              </a:ext>
            </a:extLst>
          </a:blip>
          <a:srcRect l="5729" t="13021" r="8854" b="12326"/>
          <a:stretch/>
        </p:blipFill>
        <p:spPr>
          <a:xfrm>
            <a:off x="16198342" y="19382455"/>
            <a:ext cx="4686300" cy="4095750"/>
          </a:xfrm>
          <a:prstGeom prst="rect">
            <a:avLst/>
          </a:prstGeom>
        </p:spPr>
      </p:pic>
      <p:pic>
        <p:nvPicPr>
          <p:cNvPr id="23" name="Graphic 22">
            <a:extLst>
              <a:ext uri="{FF2B5EF4-FFF2-40B4-BE49-F238E27FC236}">
                <a16:creationId xmlns:a16="http://schemas.microsoft.com/office/drawing/2014/main" id="{B42F9FB8-4462-48E6-B00C-C219FC18C03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58395"/>
          <a:stretch/>
        </p:blipFill>
        <p:spPr>
          <a:xfrm>
            <a:off x="16776376" y="23478205"/>
            <a:ext cx="3688066" cy="5318746"/>
          </a:xfrm>
          <a:prstGeom prst="rect">
            <a:avLst/>
          </a:prstGeom>
        </p:spPr>
      </p:pic>
      <p:pic>
        <p:nvPicPr>
          <p:cNvPr id="25" name="Picture 24">
            <a:extLst>
              <a:ext uri="{FF2B5EF4-FFF2-40B4-BE49-F238E27FC236}">
                <a16:creationId xmlns:a16="http://schemas.microsoft.com/office/drawing/2014/main" id="{C87CAF85-FAF6-4A7E-BE42-397B50F221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8304" y="33918234"/>
            <a:ext cx="8440249" cy="6330187"/>
          </a:xfrm>
          <a:prstGeom prst="rect">
            <a:avLst/>
          </a:prstGeom>
        </p:spPr>
      </p:pic>
      <p:pic>
        <p:nvPicPr>
          <p:cNvPr id="33" name="Picture 32">
            <a:extLst>
              <a:ext uri="{FF2B5EF4-FFF2-40B4-BE49-F238E27FC236}">
                <a16:creationId xmlns:a16="http://schemas.microsoft.com/office/drawing/2014/main" id="{B0C61C5D-D3C1-4969-9FF2-DA962D2F0D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41196" y="33918234"/>
            <a:ext cx="8438400" cy="6328800"/>
          </a:xfrm>
          <a:prstGeom prst="rect">
            <a:avLst/>
          </a:prstGeom>
        </p:spPr>
      </p:pic>
      <p:pic>
        <p:nvPicPr>
          <p:cNvPr id="40" name="Picture 39">
            <a:extLst>
              <a:ext uri="{FF2B5EF4-FFF2-40B4-BE49-F238E27FC236}">
                <a16:creationId xmlns:a16="http://schemas.microsoft.com/office/drawing/2014/main" id="{5F04A8FD-FC3A-4CA4-9FF7-0E902E7A2E2D}"/>
              </a:ext>
            </a:extLst>
          </p:cNvPr>
          <p:cNvPicPr>
            <a:picLocks noChangeAspect="1"/>
          </p:cNvPicPr>
          <p:nvPr/>
        </p:nvPicPr>
        <p:blipFill rotWithShape="1">
          <a:blip r:embed="rId11">
            <a:extLst>
              <a:ext uri="{28A0092B-C50C-407E-A947-70E740481C1C}">
                <a14:useLocalDpi xmlns:a14="http://schemas.microsoft.com/office/drawing/2010/main" val="0"/>
              </a:ext>
            </a:extLst>
          </a:blip>
          <a:srcRect b="1306"/>
          <a:stretch/>
        </p:blipFill>
        <p:spPr>
          <a:xfrm>
            <a:off x="19998046" y="33918234"/>
            <a:ext cx="8438400" cy="6246138"/>
          </a:xfrm>
          <a:prstGeom prst="rect">
            <a:avLst/>
          </a:prstGeom>
        </p:spPr>
      </p:pic>
      <p:graphicFrame>
        <p:nvGraphicFramePr>
          <p:cNvPr id="48" name="Table 48">
            <a:extLst>
              <a:ext uri="{FF2B5EF4-FFF2-40B4-BE49-F238E27FC236}">
                <a16:creationId xmlns:a16="http://schemas.microsoft.com/office/drawing/2014/main" id="{55F92F30-4A4C-48C9-8334-59324ECEC38B}"/>
              </a:ext>
            </a:extLst>
          </p:cNvPr>
          <p:cNvGraphicFramePr>
            <a:graphicFrameLocks noGrp="1"/>
          </p:cNvGraphicFramePr>
          <p:nvPr/>
        </p:nvGraphicFramePr>
        <p:xfrm>
          <a:off x="16230603" y="30539049"/>
          <a:ext cx="9372601" cy="2103120"/>
        </p:xfrm>
        <a:graphic>
          <a:graphicData uri="http://schemas.openxmlformats.org/drawingml/2006/table">
            <a:tbl>
              <a:tblPr firstRow="1" bandRow="1">
                <a:tableStyleId>{5C22544A-7EE6-4342-B048-85BDC9FD1C3A}</a:tableStyleId>
              </a:tblPr>
              <a:tblGrid>
                <a:gridCol w="2732581">
                  <a:extLst>
                    <a:ext uri="{9D8B030D-6E8A-4147-A177-3AD203B41FA5}">
                      <a16:colId xmlns:a16="http://schemas.microsoft.com/office/drawing/2014/main" val="3276693258"/>
                    </a:ext>
                  </a:extLst>
                </a:gridCol>
                <a:gridCol w="3320010">
                  <a:extLst>
                    <a:ext uri="{9D8B030D-6E8A-4147-A177-3AD203B41FA5}">
                      <a16:colId xmlns:a16="http://schemas.microsoft.com/office/drawing/2014/main" val="2500492733"/>
                    </a:ext>
                  </a:extLst>
                </a:gridCol>
                <a:gridCol w="3320010">
                  <a:extLst>
                    <a:ext uri="{9D8B030D-6E8A-4147-A177-3AD203B41FA5}">
                      <a16:colId xmlns:a16="http://schemas.microsoft.com/office/drawing/2014/main" val="597996803"/>
                    </a:ext>
                  </a:extLst>
                </a:gridCol>
              </a:tblGrid>
              <a:tr h="370840">
                <a:tc>
                  <a:txBody>
                    <a:bodyPr/>
                    <a:lstStyle/>
                    <a:p>
                      <a:pPr algn="ctr"/>
                      <a:endParaRPr lang="en-GB" sz="4000" b="0" dirty="0">
                        <a:solidFill>
                          <a:srgbClr val="404040"/>
                        </a:solidFill>
                        <a:latin typeface="Montserrat" pitchFamily="2"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761844"/>
                  </a:ext>
                </a:extLst>
              </a:tr>
              <a:tr h="370840">
                <a:tc>
                  <a:txBody>
                    <a:bodyPr/>
                    <a:lstStyle/>
                    <a:p>
                      <a:pPr algn="l"/>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TN: 69 536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FP: 25 606 </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981414"/>
                  </a:ext>
                </a:extLst>
              </a:tr>
              <a:tr h="370840">
                <a:tc>
                  <a:txBody>
                    <a:bodyPr/>
                    <a:lstStyle/>
                    <a:p>
                      <a:pPr algn="l"/>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FN: 316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TP: 596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41931"/>
                  </a:ext>
                </a:extLst>
              </a:tr>
            </a:tbl>
          </a:graphicData>
        </a:graphic>
      </p:graphicFrame>
      <p:graphicFrame>
        <p:nvGraphicFramePr>
          <p:cNvPr id="49" name="Table 49">
            <a:extLst>
              <a:ext uri="{FF2B5EF4-FFF2-40B4-BE49-F238E27FC236}">
                <a16:creationId xmlns:a16="http://schemas.microsoft.com/office/drawing/2014/main" id="{23562714-490C-4D16-9078-6B63A3DC41F6}"/>
              </a:ext>
            </a:extLst>
          </p:cNvPr>
          <p:cNvGraphicFramePr>
            <a:graphicFrameLocks noGrp="1"/>
          </p:cNvGraphicFramePr>
          <p:nvPr/>
        </p:nvGraphicFramePr>
        <p:xfrm>
          <a:off x="26160183" y="31255860"/>
          <a:ext cx="2432616" cy="1402080"/>
        </p:xfrm>
        <a:graphic>
          <a:graphicData uri="http://schemas.openxmlformats.org/drawingml/2006/table">
            <a:tbl>
              <a:tblPr firstRow="1" bandRow="1">
                <a:tableStyleId>{5C22544A-7EE6-4342-B048-85BDC9FD1C3A}</a:tableStyleId>
              </a:tblPr>
              <a:tblGrid>
                <a:gridCol w="2432616">
                  <a:extLst>
                    <a:ext uri="{9D8B030D-6E8A-4147-A177-3AD203B41FA5}">
                      <a16:colId xmlns:a16="http://schemas.microsoft.com/office/drawing/2014/main" val="3789545536"/>
                    </a:ext>
                  </a:extLst>
                </a:gridCol>
              </a:tblGrid>
              <a:tr h="370840">
                <a:tc>
                  <a:txBody>
                    <a:bodyPr/>
                    <a:lstStyle/>
                    <a:p>
                      <a:pPr algn="ctr"/>
                      <a:r>
                        <a:rPr lang="en-GB" sz="4000" b="0" dirty="0">
                          <a:solidFill>
                            <a:srgbClr val="404040"/>
                          </a:solidFill>
                          <a:latin typeface="Montserrat Medium" pitchFamily="2" charset="0"/>
                        </a:rPr>
                        <a:t>AUC</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301040"/>
                  </a:ext>
                </a:extLst>
              </a:tr>
              <a:tr h="370840">
                <a:tc>
                  <a:txBody>
                    <a:bodyPr/>
                    <a:lstStyle/>
                    <a:p>
                      <a:pPr algn="ctr"/>
                      <a:r>
                        <a:rPr lang="en-GB" sz="4000" dirty="0">
                          <a:solidFill>
                            <a:srgbClr val="404040"/>
                          </a:solidFill>
                          <a:latin typeface="Montserrat" pitchFamily="2" charset="0"/>
                        </a:rPr>
                        <a:t>74.86%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0626032"/>
                  </a:ext>
                </a:extLst>
              </a:tr>
            </a:tbl>
          </a:graphicData>
        </a:graphic>
      </p:graphicFrame>
      <p:pic>
        <p:nvPicPr>
          <p:cNvPr id="53" name="Picture 52">
            <a:extLst>
              <a:ext uri="{FF2B5EF4-FFF2-40B4-BE49-F238E27FC236}">
                <a16:creationId xmlns:a16="http://schemas.microsoft.com/office/drawing/2014/main" id="{85960F73-3801-4307-A82C-B7B37D96706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17636" y="2194006"/>
            <a:ext cx="2700000" cy="2700000"/>
          </a:xfrm>
          <a:prstGeom prst="rect">
            <a:avLst/>
          </a:prstGeom>
        </p:spPr>
      </p:pic>
      <p:pic>
        <p:nvPicPr>
          <p:cNvPr id="46" name="Picture 45">
            <a:extLst>
              <a:ext uri="{FF2B5EF4-FFF2-40B4-BE49-F238E27FC236}">
                <a16:creationId xmlns:a16="http://schemas.microsoft.com/office/drawing/2014/main" id="{E6A80330-C3D8-41DE-A063-E9656B3D1DC5}"/>
              </a:ext>
            </a:extLst>
          </p:cNvPr>
          <p:cNvPicPr>
            <a:picLocks noChangeAspect="1"/>
          </p:cNvPicPr>
          <p:nvPr/>
        </p:nvPicPr>
        <p:blipFill>
          <a:blip r:embed="rId13"/>
          <a:stretch>
            <a:fillRect/>
          </a:stretch>
        </p:blipFill>
        <p:spPr>
          <a:xfrm>
            <a:off x="2606368" y="40141470"/>
            <a:ext cx="7324120" cy="2478850"/>
          </a:xfrm>
          <a:prstGeom prst="rect">
            <a:avLst/>
          </a:prstGeom>
        </p:spPr>
      </p:pic>
    </p:spTree>
    <p:extLst>
      <p:ext uri="{BB962C8B-B14F-4D97-AF65-F5344CB8AC3E}">
        <p14:creationId xmlns:p14="http://schemas.microsoft.com/office/powerpoint/2010/main" val="389812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3A182767-1D7D-461C-A0D4-E8789433054A}"/>
              </a:ext>
            </a:extLst>
          </p:cNvPr>
          <p:cNvSpPr/>
          <p:nvPr/>
        </p:nvSpPr>
        <p:spPr>
          <a:xfrm>
            <a:off x="15945852" y="29450094"/>
            <a:ext cx="12994105" cy="3367166"/>
          </a:xfrm>
          <a:prstGeom prst="roundRect">
            <a:avLst>
              <a:gd name="adj" fmla="val 16591"/>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0CB8D29-A51A-4DA0-9097-B818E697B786}"/>
              </a:ext>
            </a:extLst>
          </p:cNvPr>
          <p:cNvSpPr>
            <a:spLocks noGrp="1"/>
          </p:cNvSpPr>
          <p:nvPr>
            <p:ph type="ctrTitle"/>
          </p:nvPr>
        </p:nvSpPr>
        <p:spPr>
          <a:xfrm>
            <a:off x="1074821" y="914399"/>
            <a:ext cx="28053105" cy="3417407"/>
          </a:xfrm>
          <a:ln>
            <a:noFill/>
          </a:ln>
        </p:spPr>
        <p:txBody>
          <a:bodyPr>
            <a:noAutofit/>
          </a:bodyPr>
          <a:lstStyle/>
          <a:p>
            <a:pPr algn="l">
              <a:lnSpc>
                <a:spcPts val="11000"/>
              </a:lnSpc>
            </a:pPr>
            <a:r>
              <a:rPr lang="en-US" sz="8000" dirty="0">
                <a:solidFill>
                  <a:srgbClr val="404040"/>
                </a:solidFill>
                <a:latin typeface="Montserrat SemiBold" pitchFamily="2" charset="0"/>
                <a:ea typeface="Microsoft JhengHei" panose="020B0604030504040204" pitchFamily="34" charset="-120"/>
              </a:rPr>
              <a:t>From Data to Insights: A Comprehensive Analysis of Traffic Accident Data in the UK (2000-2022)</a:t>
            </a:r>
            <a:endParaRPr lang="en-SE" sz="8000" dirty="0">
              <a:solidFill>
                <a:srgbClr val="404040"/>
              </a:solidFill>
              <a:latin typeface="Montserrat SemiBold" pitchFamily="2" charset="0"/>
              <a:ea typeface="Microsoft JhengHei" panose="020B0604030504040204" pitchFamily="34" charset="-120"/>
            </a:endParaRPr>
          </a:p>
        </p:txBody>
      </p:sp>
      <p:sp>
        <p:nvSpPr>
          <p:cNvPr id="16" name="TextBox 15">
            <a:extLst>
              <a:ext uri="{FF2B5EF4-FFF2-40B4-BE49-F238E27FC236}">
                <a16:creationId xmlns:a16="http://schemas.microsoft.com/office/drawing/2014/main" id="{09BCE0B9-9A32-4180-AA33-97EB5E384BBB}"/>
              </a:ext>
            </a:extLst>
          </p:cNvPr>
          <p:cNvSpPr txBox="1"/>
          <p:nvPr/>
        </p:nvSpPr>
        <p:spPr>
          <a:xfrm>
            <a:off x="1074821" y="4113839"/>
            <a:ext cx="27865137" cy="769441"/>
          </a:xfrm>
          <a:prstGeom prst="rect">
            <a:avLst/>
          </a:prstGeom>
          <a:noFill/>
          <a:ln>
            <a:noFill/>
          </a:ln>
        </p:spPr>
        <p:txBody>
          <a:bodyPr wrap="square" rtlCol="0">
            <a:spAutoFit/>
          </a:bodyPr>
          <a:lstStyle/>
          <a:p>
            <a:r>
              <a:rPr lang="en-US" sz="4400" dirty="0">
                <a:solidFill>
                  <a:srgbClr val="404040"/>
                </a:solidFill>
                <a:latin typeface="Montserrat Medium" pitchFamily="2" charset="0"/>
                <a:ea typeface="Microsoft JhengHei" panose="020B0604030504040204" pitchFamily="34" charset="-120"/>
              </a:rPr>
              <a:t>Louise Malm</a:t>
            </a:r>
            <a:r>
              <a:rPr lang="en-US" sz="4400" baseline="30000" dirty="0">
                <a:solidFill>
                  <a:srgbClr val="404040"/>
                </a:solidFill>
                <a:latin typeface="Montserrat Medium" pitchFamily="2" charset="0"/>
                <a:ea typeface="Microsoft JhengHei" panose="020B0604030504040204" pitchFamily="34" charset="-120"/>
              </a:rPr>
              <a:t>1,2</a:t>
            </a:r>
            <a:r>
              <a:rPr lang="en-US" sz="4400" dirty="0">
                <a:solidFill>
                  <a:srgbClr val="404040"/>
                </a:solidFill>
                <a:latin typeface="Montserrat Medium" pitchFamily="2" charset="0"/>
                <a:ea typeface="Microsoft JhengHei" panose="020B0604030504040204" pitchFamily="34" charset="-120"/>
              </a:rPr>
              <a:t>, Nikolay Moshenskiy</a:t>
            </a:r>
            <a:r>
              <a:rPr lang="en-US" sz="4400" baseline="30000" dirty="0">
                <a:solidFill>
                  <a:srgbClr val="404040"/>
                </a:solidFill>
                <a:latin typeface="Montserrat Medium" pitchFamily="2" charset="0"/>
                <a:ea typeface="Microsoft JhengHei" panose="020B0604030504040204" pitchFamily="34" charset="-120"/>
              </a:rPr>
              <a:t>2</a:t>
            </a:r>
            <a:endParaRPr lang="en-SE" sz="4000" dirty="0">
              <a:solidFill>
                <a:srgbClr val="404040"/>
              </a:solidFill>
              <a:latin typeface="Montserrat Medium" pitchFamily="2" charset="0"/>
              <a:ea typeface="Microsoft JhengHei" panose="020B0604030504040204" pitchFamily="34" charset="-120"/>
            </a:endParaRPr>
          </a:p>
        </p:txBody>
      </p:sp>
      <p:sp>
        <p:nvSpPr>
          <p:cNvPr id="17" name="TextBox 16">
            <a:extLst>
              <a:ext uri="{FF2B5EF4-FFF2-40B4-BE49-F238E27FC236}">
                <a16:creationId xmlns:a16="http://schemas.microsoft.com/office/drawing/2014/main" id="{8FA18B7D-8C46-4150-8BE8-9722E3DD3917}"/>
              </a:ext>
            </a:extLst>
          </p:cNvPr>
          <p:cNvSpPr txBox="1"/>
          <p:nvPr/>
        </p:nvSpPr>
        <p:spPr>
          <a:xfrm>
            <a:off x="1074820" y="4944786"/>
            <a:ext cx="27865137" cy="584775"/>
          </a:xfrm>
          <a:prstGeom prst="rect">
            <a:avLst/>
          </a:prstGeom>
          <a:noFill/>
          <a:ln>
            <a:noFill/>
          </a:ln>
        </p:spPr>
        <p:txBody>
          <a:bodyPr wrap="square" rtlCol="0">
            <a:spAutoFit/>
          </a:bodyPr>
          <a:lstStyle/>
          <a:p>
            <a:r>
              <a:rPr lang="en-US" sz="3200" baseline="30000" dirty="0">
                <a:solidFill>
                  <a:srgbClr val="404040"/>
                </a:solidFill>
                <a:latin typeface="Montserrat" pitchFamily="2" charset="0"/>
                <a:ea typeface="Microsoft JhengHei Light" panose="020B0304030504040204" pitchFamily="34" charset="-120"/>
              </a:rPr>
              <a:t>1</a:t>
            </a:r>
            <a:r>
              <a:rPr lang="en-US" sz="3200" dirty="0">
                <a:solidFill>
                  <a:srgbClr val="404040"/>
                </a:solidFill>
                <a:latin typeface="Montserrat" pitchFamily="2" charset="0"/>
                <a:ea typeface="Microsoft JhengHei Light" panose="020B0304030504040204" pitchFamily="34" charset="-120"/>
              </a:rPr>
              <a:t>Department of Environmental and Materials Chemistry, Stockholm University, </a:t>
            </a:r>
            <a:r>
              <a:rPr lang="en-US" sz="3200" baseline="30000" dirty="0">
                <a:solidFill>
                  <a:srgbClr val="404040"/>
                </a:solidFill>
                <a:latin typeface="Montserrat" pitchFamily="2" charset="0"/>
                <a:ea typeface="Microsoft JhengHei Light" panose="020B0304030504040204" pitchFamily="34" charset="-120"/>
              </a:rPr>
              <a:t>2</a:t>
            </a:r>
            <a:r>
              <a:rPr lang="en-US" sz="3200" dirty="0">
                <a:solidFill>
                  <a:srgbClr val="404040"/>
                </a:solidFill>
                <a:latin typeface="Montserrat" pitchFamily="2" charset="0"/>
                <a:ea typeface="Microsoft JhengHei Light" panose="020B0304030504040204" pitchFamily="34" charset="-120"/>
              </a:rPr>
              <a:t>Institute of Computer Science, University of Tartu, Tartu</a:t>
            </a:r>
            <a:endParaRPr lang="en-SE" sz="3200" dirty="0">
              <a:solidFill>
                <a:srgbClr val="404040"/>
              </a:solidFill>
              <a:latin typeface="Montserrat" pitchFamily="2" charset="0"/>
              <a:ea typeface="Microsoft JhengHei Light" panose="020B0304030504040204" pitchFamily="34" charset="-120"/>
            </a:endParaRPr>
          </a:p>
        </p:txBody>
      </p:sp>
      <p:grpSp>
        <p:nvGrpSpPr>
          <p:cNvPr id="10" name="Group 9">
            <a:extLst>
              <a:ext uri="{FF2B5EF4-FFF2-40B4-BE49-F238E27FC236}">
                <a16:creationId xmlns:a16="http://schemas.microsoft.com/office/drawing/2014/main" id="{053D30D2-F4FB-4F1F-86A5-00F1C4E5264C}"/>
              </a:ext>
            </a:extLst>
          </p:cNvPr>
          <p:cNvGrpSpPr/>
          <p:nvPr/>
        </p:nvGrpSpPr>
        <p:grpSpPr>
          <a:xfrm>
            <a:off x="1395661" y="6140890"/>
            <a:ext cx="12994105" cy="9354680"/>
            <a:chOff x="1395661" y="6140890"/>
            <a:chExt cx="12994105" cy="9354680"/>
          </a:xfrm>
        </p:grpSpPr>
        <p:sp>
          <p:nvSpPr>
            <p:cNvPr id="4" name="Rectangle: Rounded Corners 3">
              <a:extLst>
                <a:ext uri="{FF2B5EF4-FFF2-40B4-BE49-F238E27FC236}">
                  <a16:creationId xmlns:a16="http://schemas.microsoft.com/office/drawing/2014/main" id="{09863D9C-8494-4CAF-8BD3-A10FB35579F3}"/>
                </a:ext>
              </a:extLst>
            </p:cNvPr>
            <p:cNvSpPr/>
            <p:nvPr/>
          </p:nvSpPr>
          <p:spPr>
            <a:xfrm>
              <a:off x="1395661" y="6140890"/>
              <a:ext cx="12994105" cy="9325629"/>
            </a:xfrm>
            <a:prstGeom prst="roundRect">
              <a:avLst>
                <a:gd name="adj" fmla="val 5610"/>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9734476-CC5D-44DF-A20E-0A2F04C5C8B6}"/>
                </a:ext>
              </a:extLst>
            </p:cNvPr>
            <p:cNvSpPr txBox="1"/>
            <p:nvPr/>
          </p:nvSpPr>
          <p:spPr>
            <a:xfrm>
              <a:off x="1682414" y="6169940"/>
              <a:ext cx="12420600" cy="9325630"/>
            </a:xfrm>
            <a:prstGeom prst="rect">
              <a:avLst/>
            </a:prstGeom>
            <a:noFill/>
            <a:ln>
              <a:noFill/>
            </a:ln>
          </p:spPr>
          <p:txBody>
            <a:bodyPr wrap="square" rtlCol="0">
              <a:spAutoFit/>
            </a:bodyPr>
            <a:lstStyle/>
            <a:p>
              <a:pPr>
                <a:lnSpc>
                  <a:spcPct val="150000"/>
                </a:lnSpc>
              </a:pPr>
              <a:r>
                <a:rPr lang="en-GB" sz="4400" dirty="0">
                  <a:solidFill>
                    <a:srgbClr val="404040"/>
                  </a:solidFill>
                  <a:latin typeface="Montserrat SemiBold" pitchFamily="2" charset="0"/>
                </a:rPr>
                <a:t>Introduction</a:t>
              </a:r>
            </a:p>
            <a:p>
              <a:pPr algn="just"/>
              <a:r>
                <a:rPr lang="en-US" sz="4000" dirty="0">
                  <a:solidFill>
                    <a:srgbClr val="404040"/>
                  </a:solidFill>
                  <a:latin typeface="Montserrat" pitchFamily="2" charset="0"/>
                </a:rPr>
                <a:t>In the UK, road accidents cause several hundreds of deaths and tens of thousands of severe injuries annually. Can these numbers, especially those related to fatality, be reduced by insights learned from historical data?</a:t>
              </a:r>
            </a:p>
            <a:p>
              <a:pPr algn="just"/>
              <a:endParaRPr lang="en-US" sz="1200" dirty="0">
                <a:solidFill>
                  <a:srgbClr val="404040"/>
                </a:solidFill>
                <a:latin typeface="Montserrat" pitchFamily="2" charset="0"/>
              </a:endParaRPr>
            </a:p>
            <a:p>
              <a:pPr algn="just"/>
              <a:r>
                <a:rPr lang="en-US" sz="4000" dirty="0">
                  <a:solidFill>
                    <a:srgbClr val="404040"/>
                  </a:solidFill>
                  <a:latin typeface="Montserrat" pitchFamily="2" charset="0"/>
                </a:rPr>
                <a:t>The analysis aims to uncover patterns, trends, and factors contributing to road accidents, especially those leading to fatal outcomes. In addition to analysis, a tool classifying an accident as fatal or non-fatal is expected to provide additional insights into the most significant features contributing to fatal accidents</a:t>
              </a:r>
              <a:r>
                <a:rPr lang="en-US" sz="4000" dirty="0">
                  <a:latin typeface="Montserrat" pitchFamily="2" charset="0"/>
                </a:rPr>
                <a:t>. </a:t>
              </a:r>
              <a:endParaRPr lang="en-GB" sz="4000" dirty="0">
                <a:latin typeface="Montserrat" pitchFamily="2" charset="0"/>
              </a:endParaRPr>
            </a:p>
          </p:txBody>
        </p:sp>
      </p:grpSp>
      <p:grpSp>
        <p:nvGrpSpPr>
          <p:cNvPr id="13" name="Group 12">
            <a:extLst>
              <a:ext uri="{FF2B5EF4-FFF2-40B4-BE49-F238E27FC236}">
                <a16:creationId xmlns:a16="http://schemas.microsoft.com/office/drawing/2014/main" id="{E75D2BC6-8021-4538-86C5-56D4AC8ECAD1}"/>
              </a:ext>
            </a:extLst>
          </p:cNvPr>
          <p:cNvGrpSpPr/>
          <p:nvPr/>
        </p:nvGrpSpPr>
        <p:grpSpPr>
          <a:xfrm>
            <a:off x="15823531" y="6183333"/>
            <a:ext cx="12994105" cy="10956846"/>
            <a:chOff x="15823531" y="6183333"/>
            <a:chExt cx="12994105" cy="10956846"/>
          </a:xfrm>
        </p:grpSpPr>
        <p:sp>
          <p:nvSpPr>
            <p:cNvPr id="28" name="Rectangle: Rounded Corners 27">
              <a:extLst>
                <a:ext uri="{FF2B5EF4-FFF2-40B4-BE49-F238E27FC236}">
                  <a16:creationId xmlns:a16="http://schemas.microsoft.com/office/drawing/2014/main" id="{A298A003-0ED2-4779-AA0D-562E15622C78}"/>
                </a:ext>
              </a:extLst>
            </p:cNvPr>
            <p:cNvSpPr/>
            <p:nvPr/>
          </p:nvSpPr>
          <p:spPr>
            <a:xfrm>
              <a:off x="15823531" y="6183334"/>
              <a:ext cx="12994105" cy="10956845"/>
            </a:xfrm>
            <a:prstGeom prst="roundRect">
              <a:avLst>
                <a:gd name="adj" fmla="val 4595"/>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40AC5AC-229F-4384-8218-C93645B9BD42}"/>
                </a:ext>
              </a:extLst>
            </p:cNvPr>
            <p:cNvSpPr txBox="1"/>
            <p:nvPr/>
          </p:nvSpPr>
          <p:spPr>
            <a:xfrm>
              <a:off x="16110283" y="6183333"/>
              <a:ext cx="12420600" cy="10956846"/>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Results</a:t>
              </a:r>
            </a:p>
            <a:p>
              <a:pPr marL="571500" indent="-571500" algn="just">
                <a:buFont typeface="Arial" panose="020B0604020202020204" pitchFamily="34" charset="0"/>
                <a:buChar char="•"/>
              </a:pPr>
              <a:r>
                <a:rPr lang="en-US" sz="4000" dirty="0">
                  <a:solidFill>
                    <a:srgbClr val="404040"/>
                  </a:solidFill>
                  <a:latin typeface="Montserrat" pitchFamily="2" charset="0"/>
                </a:rPr>
                <a:t>Number of accidents have steadily decreased during the past decades.</a:t>
              </a:r>
            </a:p>
            <a:p>
              <a:pPr marL="571500" indent="-571500" algn="just">
                <a:buFont typeface="Arial" panose="020B0604020202020204" pitchFamily="34" charset="0"/>
                <a:buChar char="•"/>
              </a:pPr>
              <a:r>
                <a:rPr lang="en-US" sz="4000" dirty="0">
                  <a:solidFill>
                    <a:srgbClr val="404040"/>
                  </a:solidFill>
                  <a:latin typeface="Montserrat" pitchFamily="2" charset="0"/>
                </a:rPr>
                <a:t>Most accidents occurred in November on Fridays (Fig. 1) and during morning and evening rush hours.</a:t>
              </a:r>
            </a:p>
            <a:p>
              <a:pPr marL="571500" indent="-571500" algn="just">
                <a:buFont typeface="Arial" panose="020B0604020202020204" pitchFamily="34" charset="0"/>
                <a:buChar char="•"/>
              </a:pPr>
              <a:r>
                <a:rPr lang="en-US" sz="4000" dirty="0">
                  <a:solidFill>
                    <a:srgbClr val="404040"/>
                  </a:solidFill>
                  <a:latin typeface="Montserrat" pitchFamily="2" charset="0"/>
                </a:rPr>
                <a:t>Even though more accidents happened in densely populated areas, fatality of the accidents were higher in rural areas (Fig. 2).</a:t>
              </a:r>
            </a:p>
            <a:p>
              <a:pPr marL="571500" indent="-571500" algn="just">
                <a:buFont typeface="Arial" panose="020B0604020202020204" pitchFamily="34" charset="0"/>
                <a:buChar char="•"/>
              </a:pPr>
              <a:r>
                <a:rPr lang="en-US" sz="4000" dirty="0">
                  <a:solidFill>
                    <a:srgbClr val="404040"/>
                  </a:solidFill>
                  <a:latin typeface="Montserrat" pitchFamily="2" charset="0"/>
                </a:rPr>
                <a:t>Clustering of fatal accidents mainly in larger cities</a:t>
              </a:r>
            </a:p>
            <a:p>
              <a:pPr marL="571500" indent="-571500" algn="just">
                <a:buFont typeface="Arial" panose="020B0604020202020204" pitchFamily="34" charset="0"/>
                <a:buChar char="•"/>
              </a:pPr>
              <a:r>
                <a:rPr lang="en-US" sz="4000" dirty="0">
                  <a:solidFill>
                    <a:srgbClr val="404040"/>
                  </a:solidFill>
                  <a:latin typeface="Montserrat" pitchFamily="2" charset="0"/>
                </a:rPr>
                <a:t>Best classification results obtained from the XGBoost model trained on under sampled data (Table 1).</a:t>
              </a:r>
            </a:p>
            <a:p>
              <a:pPr marL="571500" indent="-571500" algn="just">
                <a:buFont typeface="Arial" panose="020B0604020202020204" pitchFamily="34" charset="0"/>
                <a:buChar char="•"/>
              </a:pPr>
              <a:r>
                <a:rPr lang="en-US" sz="4000" dirty="0">
                  <a:solidFill>
                    <a:srgbClr val="404040"/>
                  </a:solidFill>
                  <a:latin typeface="Montserrat" pitchFamily="2" charset="0"/>
                </a:rPr>
                <a:t>Most influential features for machine learning was junction detail, speed limit and road type (Fig. 3).</a:t>
              </a:r>
            </a:p>
          </p:txBody>
        </p:sp>
      </p:grpSp>
      <p:sp>
        <p:nvSpPr>
          <p:cNvPr id="37" name="TextBox 36">
            <a:extLst>
              <a:ext uri="{FF2B5EF4-FFF2-40B4-BE49-F238E27FC236}">
                <a16:creationId xmlns:a16="http://schemas.microsoft.com/office/drawing/2014/main" id="{810EDFE5-6F27-4175-9F63-10C453E31B1F}"/>
              </a:ext>
            </a:extLst>
          </p:cNvPr>
          <p:cNvSpPr txBox="1"/>
          <p:nvPr/>
        </p:nvSpPr>
        <p:spPr>
          <a:xfrm>
            <a:off x="15823531" y="17560449"/>
            <a:ext cx="12994106" cy="11910953"/>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2. Fatal accident distribution across the UK and urban/rural areas</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38" name="TextBox 37">
            <a:extLst>
              <a:ext uri="{FF2B5EF4-FFF2-40B4-BE49-F238E27FC236}">
                <a16:creationId xmlns:a16="http://schemas.microsoft.com/office/drawing/2014/main" id="{82C6188B-C7AA-4306-BCC1-C12208BE349C}"/>
              </a:ext>
            </a:extLst>
          </p:cNvPr>
          <p:cNvSpPr txBox="1"/>
          <p:nvPr/>
        </p:nvSpPr>
        <p:spPr>
          <a:xfrm>
            <a:off x="16190242" y="29476876"/>
            <a:ext cx="12420600" cy="2954655"/>
          </a:xfrm>
          <a:prstGeom prst="rect">
            <a:avLst/>
          </a:prstGeom>
          <a:noFill/>
          <a:ln>
            <a:noFill/>
          </a:ln>
        </p:spPr>
        <p:txBody>
          <a:bodyPr wrap="square" rtlCol="0">
            <a:spAutoFit/>
          </a:bodyPr>
          <a:lstStyle/>
          <a:p>
            <a:pPr>
              <a:lnSpc>
                <a:spcPct val="150000"/>
              </a:lnSpc>
            </a:pPr>
            <a:r>
              <a:rPr lang="en-US" sz="4400" dirty="0">
                <a:solidFill>
                  <a:srgbClr val="404040"/>
                </a:solidFill>
                <a:latin typeface="Montserrat SemiBold" pitchFamily="2" charset="0"/>
              </a:rPr>
              <a:t>Table 1. Summary of XGBoost classifier</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p:txBody>
      </p:sp>
      <p:sp>
        <p:nvSpPr>
          <p:cNvPr id="39" name="TextBox 38">
            <a:extLst>
              <a:ext uri="{FF2B5EF4-FFF2-40B4-BE49-F238E27FC236}">
                <a16:creationId xmlns:a16="http://schemas.microsoft.com/office/drawing/2014/main" id="{824765E9-56E8-46B5-9479-F1B649CE799E}"/>
              </a:ext>
            </a:extLst>
          </p:cNvPr>
          <p:cNvSpPr txBox="1"/>
          <p:nvPr/>
        </p:nvSpPr>
        <p:spPr>
          <a:xfrm>
            <a:off x="1682414" y="16077849"/>
            <a:ext cx="12705098" cy="5755422"/>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1. Heatmap of accidents by weekday and month </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sp>
        <p:nvSpPr>
          <p:cNvPr id="41" name="TextBox 40">
            <a:extLst>
              <a:ext uri="{FF2B5EF4-FFF2-40B4-BE49-F238E27FC236}">
                <a16:creationId xmlns:a16="http://schemas.microsoft.com/office/drawing/2014/main" id="{20797BF8-90C8-4230-B4EF-F41E9FB000DC}"/>
              </a:ext>
            </a:extLst>
          </p:cNvPr>
          <p:cNvSpPr txBox="1"/>
          <p:nvPr/>
        </p:nvSpPr>
        <p:spPr>
          <a:xfrm>
            <a:off x="1395661" y="33202988"/>
            <a:ext cx="27483889" cy="6863417"/>
          </a:xfrm>
          <a:prstGeom prst="rect">
            <a:avLst/>
          </a:prstGeom>
          <a:noFill/>
          <a:ln w="76200">
            <a:noFill/>
          </a:ln>
        </p:spPr>
        <p:txBody>
          <a:bodyPr wrap="square" rtlCol="0">
            <a:spAutoFit/>
          </a:bodyPr>
          <a:lstStyle/>
          <a:p>
            <a:r>
              <a:rPr lang="en-US" sz="4400" dirty="0">
                <a:solidFill>
                  <a:srgbClr val="404040"/>
                </a:solidFill>
                <a:latin typeface="Montserrat SemiBold" pitchFamily="2" charset="0"/>
              </a:rPr>
              <a:t>Fig 3. Accident severity vs (A) junction detail, (B) speed limit, and (C) road type</a:t>
            </a: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US" sz="4000" dirty="0">
              <a:latin typeface="Montserrat" pitchFamily="2" charset="0"/>
            </a:endParaRPr>
          </a:p>
          <a:p>
            <a:endParaRPr lang="en-GB" sz="4000" dirty="0">
              <a:latin typeface="Montserrat" pitchFamily="2" charset="0"/>
            </a:endParaRPr>
          </a:p>
        </p:txBody>
      </p:sp>
      <p:grpSp>
        <p:nvGrpSpPr>
          <p:cNvPr id="11" name="Group 10">
            <a:extLst>
              <a:ext uri="{FF2B5EF4-FFF2-40B4-BE49-F238E27FC236}">
                <a16:creationId xmlns:a16="http://schemas.microsoft.com/office/drawing/2014/main" id="{03E17D1F-EEBA-4532-88C0-BEB74DBF2BC5}"/>
              </a:ext>
            </a:extLst>
          </p:cNvPr>
          <p:cNvGrpSpPr/>
          <p:nvPr/>
        </p:nvGrpSpPr>
        <p:grpSpPr>
          <a:xfrm>
            <a:off x="1395662" y="22699605"/>
            <a:ext cx="12994105" cy="9941183"/>
            <a:chOff x="1395662" y="22699605"/>
            <a:chExt cx="12994105" cy="9941183"/>
          </a:xfrm>
        </p:grpSpPr>
        <p:sp>
          <p:nvSpPr>
            <p:cNvPr id="20" name="Rectangle: Rounded Corners 19">
              <a:extLst>
                <a:ext uri="{FF2B5EF4-FFF2-40B4-BE49-F238E27FC236}">
                  <a16:creationId xmlns:a16="http://schemas.microsoft.com/office/drawing/2014/main" id="{8533A12A-2E1A-471D-B48E-0E0FF91C9A74}"/>
                </a:ext>
              </a:extLst>
            </p:cNvPr>
            <p:cNvSpPr/>
            <p:nvPr/>
          </p:nvSpPr>
          <p:spPr>
            <a:xfrm>
              <a:off x="1395662" y="22699605"/>
              <a:ext cx="12994105" cy="9941183"/>
            </a:xfrm>
            <a:prstGeom prst="roundRect">
              <a:avLst>
                <a:gd name="adj" fmla="val 4811"/>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7671A0ED-921B-4618-BCE2-B9832FEA3C2A}"/>
                </a:ext>
              </a:extLst>
            </p:cNvPr>
            <p:cNvSpPr txBox="1"/>
            <p:nvPr/>
          </p:nvSpPr>
          <p:spPr>
            <a:xfrm>
              <a:off x="1682414" y="22699605"/>
              <a:ext cx="12420600" cy="99411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Data and methodology</a:t>
              </a:r>
            </a:p>
            <a:p>
              <a:pPr marL="571500" indent="-571500" algn="just">
                <a:buFont typeface="Arial" panose="020B0604020202020204" pitchFamily="34" charset="0"/>
                <a:buChar char="•"/>
              </a:pPr>
              <a:r>
                <a:rPr lang="en-US" sz="4000" dirty="0">
                  <a:solidFill>
                    <a:srgbClr val="404040"/>
                  </a:solidFill>
                  <a:latin typeface="Montserrat" pitchFamily="2" charset="0"/>
                </a:rPr>
                <a:t>UK road accident data excluding northern Ireland (1979-2022) detailing collisions, vehicles, and casualties.</a:t>
              </a:r>
              <a:r>
                <a:rPr lang="en-US" sz="4000" baseline="30000" dirty="0">
                  <a:solidFill>
                    <a:srgbClr val="404040"/>
                  </a:solidFill>
                  <a:latin typeface="Montserrat" pitchFamily="2" charset="0"/>
                </a:rPr>
                <a:t>[1]</a:t>
              </a:r>
              <a:endParaRPr lang="en-US" sz="4000" dirty="0">
                <a:solidFill>
                  <a:srgbClr val="404040"/>
                </a:solidFill>
                <a:latin typeface="Montserrat" pitchFamily="2" charset="0"/>
              </a:endParaRPr>
            </a:p>
            <a:p>
              <a:pPr marL="571500" indent="-571500" algn="just">
                <a:buFont typeface="Arial" panose="020B0604020202020204" pitchFamily="34" charset="0"/>
                <a:buChar char="•"/>
              </a:pPr>
              <a:r>
                <a:rPr lang="en-US" sz="4000" dirty="0">
                  <a:solidFill>
                    <a:srgbClr val="404040"/>
                  </a:solidFill>
                  <a:latin typeface="Montserrat" pitchFamily="2" charset="0"/>
                </a:rPr>
                <a:t>Includes specifics on collision circumstances, vehicle characteristics, and casualties involved.</a:t>
              </a:r>
            </a:p>
            <a:p>
              <a:pPr algn="just"/>
              <a:r>
                <a:rPr lang="en-US" sz="1200" dirty="0">
                  <a:solidFill>
                    <a:srgbClr val="404040"/>
                  </a:solidFill>
                  <a:latin typeface="Montserrat" pitchFamily="2" charset="0"/>
                </a:rPr>
                <a:t> </a:t>
              </a:r>
              <a:endParaRPr lang="en-US" sz="2800" dirty="0">
                <a:solidFill>
                  <a:srgbClr val="404040"/>
                </a:solidFill>
                <a:latin typeface="Montserrat" pitchFamily="2" charset="0"/>
              </a:endParaRPr>
            </a:p>
            <a:p>
              <a:pPr algn="just"/>
              <a:r>
                <a:rPr lang="en-US" sz="4000" dirty="0">
                  <a:solidFill>
                    <a:srgbClr val="404040"/>
                  </a:solidFill>
                  <a:latin typeface="Montserrat" pitchFamily="2" charset="0"/>
                </a:rPr>
                <a:t>Preparation for machine learning included one-hot encoding and data balancing. Accident severity was predicted using Random Forest and XGBoost classifiers and evaluated based on AUC and confusion matrix. </a:t>
              </a:r>
            </a:p>
            <a:p>
              <a:pPr algn="just"/>
              <a:r>
                <a:rPr lang="en-US" sz="4000" dirty="0">
                  <a:solidFill>
                    <a:srgbClr val="404040"/>
                  </a:solidFill>
                  <a:latin typeface="Montserrat" pitchFamily="2" charset="0"/>
                </a:rPr>
                <a:t>Visual analyses include temporal trends and spatial clustering to identify high-risk areas for fatal accidents.</a:t>
              </a:r>
            </a:p>
          </p:txBody>
        </p:sp>
      </p:grpSp>
      <p:pic>
        <p:nvPicPr>
          <p:cNvPr id="12" name="Graphic 11">
            <a:extLst>
              <a:ext uri="{FF2B5EF4-FFF2-40B4-BE49-F238E27FC236}">
                <a16:creationId xmlns:a16="http://schemas.microsoft.com/office/drawing/2014/main" id="{6DDB3FFC-0E75-43D7-858E-E3F8B7085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914" y="17090643"/>
            <a:ext cx="12801600" cy="5486400"/>
          </a:xfrm>
          <a:prstGeom prst="rect">
            <a:avLst/>
          </a:prstGeom>
        </p:spPr>
      </p:pic>
      <p:pic>
        <p:nvPicPr>
          <p:cNvPr id="15" name="Picture 14">
            <a:extLst>
              <a:ext uri="{FF2B5EF4-FFF2-40B4-BE49-F238E27FC236}">
                <a16:creationId xmlns:a16="http://schemas.microsoft.com/office/drawing/2014/main" id="{322B67D5-84E2-425E-BB45-24B47FA49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15737" y="18836740"/>
            <a:ext cx="7815146" cy="10388997"/>
          </a:xfrm>
          <a:prstGeom prst="rect">
            <a:avLst/>
          </a:prstGeom>
        </p:spPr>
      </p:pic>
      <p:pic>
        <p:nvPicPr>
          <p:cNvPr id="19" name="Picture 18">
            <a:extLst>
              <a:ext uri="{FF2B5EF4-FFF2-40B4-BE49-F238E27FC236}">
                <a16:creationId xmlns:a16="http://schemas.microsoft.com/office/drawing/2014/main" id="{85C1EA27-0E08-4731-8EAB-0528E3ECE2C7}"/>
              </a:ext>
            </a:extLst>
          </p:cNvPr>
          <p:cNvPicPr>
            <a:picLocks noChangeAspect="1"/>
          </p:cNvPicPr>
          <p:nvPr/>
        </p:nvPicPr>
        <p:blipFill rotWithShape="1">
          <a:blip r:embed="rId5">
            <a:extLst>
              <a:ext uri="{28A0092B-C50C-407E-A947-70E740481C1C}">
                <a14:useLocalDpi xmlns:a14="http://schemas.microsoft.com/office/drawing/2010/main" val="0"/>
              </a:ext>
            </a:extLst>
          </a:blip>
          <a:srcRect l="5729" t="13021" r="8854" b="12326"/>
          <a:stretch/>
        </p:blipFill>
        <p:spPr>
          <a:xfrm>
            <a:off x="16198342" y="19382455"/>
            <a:ext cx="4686300" cy="4095750"/>
          </a:xfrm>
          <a:prstGeom prst="rect">
            <a:avLst/>
          </a:prstGeom>
        </p:spPr>
      </p:pic>
      <p:pic>
        <p:nvPicPr>
          <p:cNvPr id="23" name="Graphic 22">
            <a:extLst>
              <a:ext uri="{FF2B5EF4-FFF2-40B4-BE49-F238E27FC236}">
                <a16:creationId xmlns:a16="http://schemas.microsoft.com/office/drawing/2014/main" id="{B42F9FB8-4462-48E6-B00C-C219FC18C03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r="58395"/>
          <a:stretch/>
        </p:blipFill>
        <p:spPr>
          <a:xfrm>
            <a:off x="16776376" y="23478205"/>
            <a:ext cx="3688066" cy="5318746"/>
          </a:xfrm>
          <a:prstGeom prst="rect">
            <a:avLst/>
          </a:prstGeom>
        </p:spPr>
      </p:pic>
      <p:pic>
        <p:nvPicPr>
          <p:cNvPr id="25" name="Picture 24">
            <a:extLst>
              <a:ext uri="{FF2B5EF4-FFF2-40B4-BE49-F238E27FC236}">
                <a16:creationId xmlns:a16="http://schemas.microsoft.com/office/drawing/2014/main" id="{C87CAF85-FAF6-4A7E-BE42-397B50F221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8304" y="33918234"/>
            <a:ext cx="8440249" cy="6330187"/>
          </a:xfrm>
          <a:prstGeom prst="rect">
            <a:avLst/>
          </a:prstGeom>
        </p:spPr>
      </p:pic>
      <p:pic>
        <p:nvPicPr>
          <p:cNvPr id="33" name="Picture 32">
            <a:extLst>
              <a:ext uri="{FF2B5EF4-FFF2-40B4-BE49-F238E27FC236}">
                <a16:creationId xmlns:a16="http://schemas.microsoft.com/office/drawing/2014/main" id="{B0C61C5D-D3C1-4969-9FF2-DA962D2F0D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41196" y="33918234"/>
            <a:ext cx="8438400" cy="6328800"/>
          </a:xfrm>
          <a:prstGeom prst="rect">
            <a:avLst/>
          </a:prstGeom>
        </p:spPr>
      </p:pic>
      <p:pic>
        <p:nvPicPr>
          <p:cNvPr id="40" name="Picture 39">
            <a:extLst>
              <a:ext uri="{FF2B5EF4-FFF2-40B4-BE49-F238E27FC236}">
                <a16:creationId xmlns:a16="http://schemas.microsoft.com/office/drawing/2014/main" id="{5F04A8FD-FC3A-4CA4-9FF7-0E902E7A2E2D}"/>
              </a:ext>
            </a:extLst>
          </p:cNvPr>
          <p:cNvPicPr>
            <a:picLocks noChangeAspect="1"/>
          </p:cNvPicPr>
          <p:nvPr/>
        </p:nvPicPr>
        <p:blipFill rotWithShape="1">
          <a:blip r:embed="rId10">
            <a:extLst>
              <a:ext uri="{28A0092B-C50C-407E-A947-70E740481C1C}">
                <a14:useLocalDpi xmlns:a14="http://schemas.microsoft.com/office/drawing/2010/main" val="0"/>
              </a:ext>
            </a:extLst>
          </a:blip>
          <a:srcRect b="1306"/>
          <a:stretch/>
        </p:blipFill>
        <p:spPr>
          <a:xfrm>
            <a:off x="19998046" y="33918234"/>
            <a:ext cx="8438400" cy="6246138"/>
          </a:xfrm>
          <a:prstGeom prst="rect">
            <a:avLst/>
          </a:prstGeom>
        </p:spPr>
      </p:pic>
      <p:graphicFrame>
        <p:nvGraphicFramePr>
          <p:cNvPr id="48" name="Table 48">
            <a:extLst>
              <a:ext uri="{FF2B5EF4-FFF2-40B4-BE49-F238E27FC236}">
                <a16:creationId xmlns:a16="http://schemas.microsoft.com/office/drawing/2014/main" id="{55F92F30-4A4C-48C9-8334-59324ECEC38B}"/>
              </a:ext>
            </a:extLst>
          </p:cNvPr>
          <p:cNvGraphicFramePr>
            <a:graphicFrameLocks noGrp="1"/>
          </p:cNvGraphicFramePr>
          <p:nvPr/>
        </p:nvGraphicFramePr>
        <p:xfrm>
          <a:off x="16230603" y="30539049"/>
          <a:ext cx="9372601" cy="2103120"/>
        </p:xfrm>
        <a:graphic>
          <a:graphicData uri="http://schemas.openxmlformats.org/drawingml/2006/table">
            <a:tbl>
              <a:tblPr firstRow="1" bandRow="1">
                <a:tableStyleId>{5C22544A-7EE6-4342-B048-85BDC9FD1C3A}</a:tableStyleId>
              </a:tblPr>
              <a:tblGrid>
                <a:gridCol w="2732581">
                  <a:extLst>
                    <a:ext uri="{9D8B030D-6E8A-4147-A177-3AD203B41FA5}">
                      <a16:colId xmlns:a16="http://schemas.microsoft.com/office/drawing/2014/main" val="3276693258"/>
                    </a:ext>
                  </a:extLst>
                </a:gridCol>
                <a:gridCol w="3320010">
                  <a:extLst>
                    <a:ext uri="{9D8B030D-6E8A-4147-A177-3AD203B41FA5}">
                      <a16:colId xmlns:a16="http://schemas.microsoft.com/office/drawing/2014/main" val="2500492733"/>
                    </a:ext>
                  </a:extLst>
                </a:gridCol>
                <a:gridCol w="3320010">
                  <a:extLst>
                    <a:ext uri="{9D8B030D-6E8A-4147-A177-3AD203B41FA5}">
                      <a16:colId xmlns:a16="http://schemas.microsoft.com/office/drawing/2014/main" val="597996803"/>
                    </a:ext>
                  </a:extLst>
                </a:gridCol>
              </a:tblGrid>
              <a:tr h="370840">
                <a:tc>
                  <a:txBody>
                    <a:bodyPr/>
                    <a:lstStyle/>
                    <a:p>
                      <a:pPr algn="ctr"/>
                      <a:endParaRPr lang="en-GB" sz="4000" b="0" dirty="0">
                        <a:solidFill>
                          <a:srgbClr val="404040"/>
                        </a:solidFill>
                        <a:latin typeface="Montserrat" pitchFamily="2"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761844"/>
                  </a:ext>
                </a:extLst>
              </a:tr>
              <a:tr h="370840">
                <a:tc>
                  <a:txBody>
                    <a:bodyPr/>
                    <a:lstStyle/>
                    <a:p>
                      <a:pPr algn="l"/>
                      <a:r>
                        <a:rPr lang="en-GB" sz="4000" b="0" dirty="0">
                          <a:solidFill>
                            <a:srgbClr val="404040"/>
                          </a:solidFill>
                          <a:latin typeface="Montserrat Medium" pitchFamily="2" charset="0"/>
                        </a:rPr>
                        <a:t>Non-fatal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TN: 69 536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FP: 25 606 </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981414"/>
                  </a:ext>
                </a:extLst>
              </a:tr>
              <a:tr h="370840">
                <a:tc>
                  <a:txBody>
                    <a:bodyPr/>
                    <a:lstStyle/>
                    <a:p>
                      <a:pPr algn="l"/>
                      <a:r>
                        <a:rPr lang="en-GB" sz="4000" b="0" dirty="0">
                          <a:solidFill>
                            <a:srgbClr val="404040"/>
                          </a:solidFill>
                          <a:latin typeface="Montserrat Medium" pitchFamily="2" charset="0"/>
                        </a:rPr>
                        <a:t>Fatal</a:t>
                      </a: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FN: 316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4000" b="0" dirty="0">
                          <a:solidFill>
                            <a:srgbClr val="404040"/>
                          </a:solidFill>
                          <a:latin typeface="Montserrat" pitchFamily="2" charset="0"/>
                        </a:rPr>
                        <a:t>TP: 596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41931"/>
                  </a:ext>
                </a:extLst>
              </a:tr>
            </a:tbl>
          </a:graphicData>
        </a:graphic>
      </p:graphicFrame>
      <p:graphicFrame>
        <p:nvGraphicFramePr>
          <p:cNvPr id="49" name="Table 49">
            <a:extLst>
              <a:ext uri="{FF2B5EF4-FFF2-40B4-BE49-F238E27FC236}">
                <a16:creationId xmlns:a16="http://schemas.microsoft.com/office/drawing/2014/main" id="{23562714-490C-4D16-9078-6B63A3DC41F6}"/>
              </a:ext>
            </a:extLst>
          </p:cNvPr>
          <p:cNvGraphicFramePr>
            <a:graphicFrameLocks noGrp="1"/>
          </p:cNvGraphicFramePr>
          <p:nvPr/>
        </p:nvGraphicFramePr>
        <p:xfrm>
          <a:off x="26160183" y="31255860"/>
          <a:ext cx="2432616" cy="1402080"/>
        </p:xfrm>
        <a:graphic>
          <a:graphicData uri="http://schemas.openxmlformats.org/drawingml/2006/table">
            <a:tbl>
              <a:tblPr firstRow="1" bandRow="1">
                <a:tableStyleId>{5C22544A-7EE6-4342-B048-85BDC9FD1C3A}</a:tableStyleId>
              </a:tblPr>
              <a:tblGrid>
                <a:gridCol w="2432616">
                  <a:extLst>
                    <a:ext uri="{9D8B030D-6E8A-4147-A177-3AD203B41FA5}">
                      <a16:colId xmlns:a16="http://schemas.microsoft.com/office/drawing/2014/main" val="3789545536"/>
                    </a:ext>
                  </a:extLst>
                </a:gridCol>
              </a:tblGrid>
              <a:tr h="370840">
                <a:tc>
                  <a:txBody>
                    <a:bodyPr/>
                    <a:lstStyle/>
                    <a:p>
                      <a:pPr algn="ctr"/>
                      <a:r>
                        <a:rPr lang="en-GB" sz="4000" b="0" dirty="0">
                          <a:solidFill>
                            <a:srgbClr val="404040"/>
                          </a:solidFill>
                          <a:latin typeface="Montserrat Medium" pitchFamily="2" charset="0"/>
                        </a:rPr>
                        <a:t>AUC</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301040"/>
                  </a:ext>
                </a:extLst>
              </a:tr>
              <a:tr h="370840">
                <a:tc>
                  <a:txBody>
                    <a:bodyPr/>
                    <a:lstStyle/>
                    <a:p>
                      <a:pPr algn="ctr"/>
                      <a:r>
                        <a:rPr lang="en-GB" sz="4000" dirty="0">
                          <a:solidFill>
                            <a:srgbClr val="404040"/>
                          </a:solidFill>
                          <a:latin typeface="Montserrat" pitchFamily="2" charset="0"/>
                        </a:rPr>
                        <a:t>74.86%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0626032"/>
                  </a:ext>
                </a:extLst>
              </a:tr>
            </a:tbl>
          </a:graphicData>
        </a:graphic>
      </p:graphicFrame>
      <p:pic>
        <p:nvPicPr>
          <p:cNvPr id="53" name="Picture 52">
            <a:extLst>
              <a:ext uri="{FF2B5EF4-FFF2-40B4-BE49-F238E27FC236}">
                <a16:creationId xmlns:a16="http://schemas.microsoft.com/office/drawing/2014/main" id="{85960F73-3801-4307-A82C-B7B37D9670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117636" y="2194006"/>
            <a:ext cx="2700000" cy="2700000"/>
          </a:xfrm>
          <a:prstGeom prst="rect">
            <a:avLst/>
          </a:prstGeom>
        </p:spPr>
      </p:pic>
      <p:sp>
        <p:nvSpPr>
          <p:cNvPr id="36" name="Rectangle: Rounded Corners 35">
            <a:extLst>
              <a:ext uri="{FF2B5EF4-FFF2-40B4-BE49-F238E27FC236}">
                <a16:creationId xmlns:a16="http://schemas.microsoft.com/office/drawing/2014/main" id="{B965FAEB-B8DB-4970-922B-458AFB8A2D68}"/>
              </a:ext>
            </a:extLst>
          </p:cNvPr>
          <p:cNvSpPr/>
          <p:nvPr/>
        </p:nvSpPr>
        <p:spPr>
          <a:xfrm>
            <a:off x="1393407" y="40627836"/>
            <a:ext cx="17259050" cy="1663164"/>
          </a:xfrm>
          <a:prstGeom prst="roundRect">
            <a:avLst>
              <a:gd name="adj" fmla="val 31989"/>
            </a:avLst>
          </a:prstGeom>
          <a:solidFill>
            <a:srgbClr val="F7EFEF"/>
          </a:solidFill>
          <a:ln w="28575">
            <a:solidFill>
              <a:srgbClr val="A3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D177F06B-9240-4BA1-B6B5-D0F072D775E8}"/>
              </a:ext>
            </a:extLst>
          </p:cNvPr>
          <p:cNvSpPr txBox="1"/>
          <p:nvPr/>
        </p:nvSpPr>
        <p:spPr>
          <a:xfrm>
            <a:off x="1698207" y="40627838"/>
            <a:ext cx="16667498" cy="1538883"/>
          </a:xfrm>
          <a:prstGeom prst="rect">
            <a:avLst/>
          </a:prstGeom>
          <a:noFill/>
          <a:ln>
            <a:noFill/>
          </a:ln>
        </p:spPr>
        <p:txBody>
          <a:bodyPr wrap="square" rtlCol="0">
            <a:spAutoFit/>
          </a:bodyPr>
          <a:lstStyle/>
          <a:p>
            <a:pPr algn="just">
              <a:lnSpc>
                <a:spcPct val="150000"/>
              </a:lnSpc>
            </a:pPr>
            <a:r>
              <a:rPr lang="en-US" sz="4400" dirty="0">
                <a:solidFill>
                  <a:srgbClr val="404040"/>
                </a:solidFill>
                <a:latin typeface="Montserrat SemiBold" pitchFamily="2" charset="0"/>
              </a:rPr>
              <a:t>References</a:t>
            </a:r>
          </a:p>
          <a:p>
            <a:pPr algn="just"/>
            <a:r>
              <a:rPr lang="en-US" sz="2800" dirty="0">
                <a:latin typeface="Montserrat" pitchFamily="2" charset="0"/>
              </a:rPr>
              <a:t>[1]</a:t>
            </a:r>
            <a:r>
              <a:rPr lang="en-US" sz="2800" dirty="0">
                <a:latin typeface="Montserrat" pitchFamily="2" charset="0"/>
                <a:hlinkClick r:id="rId12"/>
              </a:rPr>
              <a:t>https://www.data.gov.uk/dataset/cb7ae6f0-4be6-4935-9277-47e5ce24a11f/road-safety-data</a:t>
            </a:r>
            <a:r>
              <a:rPr lang="en-US" sz="2800" dirty="0">
                <a:latin typeface="Montserrat" pitchFamily="2" charset="0"/>
              </a:rPr>
              <a:t> </a:t>
            </a:r>
          </a:p>
        </p:txBody>
      </p:sp>
      <p:pic>
        <p:nvPicPr>
          <p:cNvPr id="45" name="Picture 44">
            <a:extLst>
              <a:ext uri="{FF2B5EF4-FFF2-40B4-BE49-F238E27FC236}">
                <a16:creationId xmlns:a16="http://schemas.microsoft.com/office/drawing/2014/main" id="{A57CB351-9EF0-47D7-B2EE-0F1420E8E209}"/>
              </a:ext>
            </a:extLst>
          </p:cNvPr>
          <p:cNvPicPr>
            <a:picLocks noChangeAspect="1"/>
          </p:cNvPicPr>
          <p:nvPr/>
        </p:nvPicPr>
        <p:blipFill>
          <a:blip r:embed="rId13"/>
          <a:stretch>
            <a:fillRect/>
          </a:stretch>
        </p:blipFill>
        <p:spPr>
          <a:xfrm>
            <a:off x="20464442" y="40247034"/>
            <a:ext cx="7324120" cy="2478850"/>
          </a:xfrm>
          <a:prstGeom prst="rect">
            <a:avLst/>
          </a:prstGeom>
        </p:spPr>
      </p:pic>
    </p:spTree>
    <p:extLst>
      <p:ext uri="{BB962C8B-B14F-4D97-AF65-F5344CB8AC3E}">
        <p14:creationId xmlns:p14="http://schemas.microsoft.com/office/powerpoint/2010/main" val="3542698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4525</TotalTime>
  <Words>3063</Words>
  <Application>Microsoft Office PowerPoint</Application>
  <PresentationFormat>Custom</PresentationFormat>
  <Paragraphs>506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Montserrat</vt:lpstr>
      <vt:lpstr>Montserrat Medium</vt:lpstr>
      <vt:lpstr>Montserrat SemiBold</vt:lpstr>
      <vt:lpstr>Office Theme</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lpstr>From Data to Insights: A Comprehensive Analysis of Traffic Accident Data in the UK (2000-2022)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Malm</dc:creator>
  <cp:lastModifiedBy>Louise Malm</cp:lastModifiedBy>
  <cp:revision>64</cp:revision>
  <dcterms:created xsi:type="dcterms:W3CDTF">2023-11-28T20:50:01Z</dcterms:created>
  <dcterms:modified xsi:type="dcterms:W3CDTF">2023-12-07T08:16:36Z</dcterms:modified>
</cp:coreProperties>
</file>