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7" r:id="rId3"/>
    <p:sldId id="278" r:id="rId4"/>
    <p:sldId id="279" r:id="rId5"/>
    <p:sldId id="280" r:id="rId6"/>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20" d="100"/>
          <a:sy n="20" d="100"/>
        </p:scale>
        <p:origin x="1284" y="-1940"/>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177040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366181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64830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2956" y="685199"/>
            <a:ext cx="28689300" cy="3277202"/>
          </a:xfrm>
        </p:spPr>
        <p:txBody>
          <a:bodyPr anchor="t">
            <a:normAutofit/>
          </a:bodyPr>
          <a:lstStyle>
            <a:lvl1pPr algn="ctr">
              <a:defRPr sz="9200"/>
            </a:lvl1pPr>
          </a:lstStyle>
          <a:p>
            <a:endParaRPr lang="en-US" dirty="0"/>
          </a:p>
        </p:txBody>
      </p:sp>
    </p:spTree>
    <p:extLst>
      <p:ext uri="{BB962C8B-B14F-4D97-AF65-F5344CB8AC3E}">
        <p14:creationId xmlns:p14="http://schemas.microsoft.com/office/powerpoint/2010/main" val="87045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3274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3BF01-F867-41E1-9561-98DF5382884F}"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03694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3BF01-F867-41E1-9561-98DF5382884F}"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84128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3BF01-F867-41E1-9561-98DF5382884F}" type="datetimeFigureOut">
              <a:rPr lang="en-GB" smtClean="0"/>
              <a:t>04/12/2023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66648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3BF01-F867-41E1-9561-98DF5382884F}" type="datetimeFigureOut">
              <a:rPr lang="en-GB" smtClean="0"/>
              <a:t>04/12/2023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349864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3BF01-F867-41E1-9561-98DF5382884F}" type="datetimeFigureOut">
              <a:rPr lang="en-GB" smtClean="0"/>
              <a:t>04/12/2023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133095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53BF01-F867-41E1-9561-98DF5382884F}"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1514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53BF01-F867-41E1-9561-98DF5382884F}"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923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953BF01-F867-41E1-9561-98DF5382884F}" type="datetimeFigureOut">
              <a:rPr lang="en-GB" smtClean="0"/>
              <a:t>04/12/2023</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E8CC184-62F2-467B-A351-22A37A61079B}" type="slidenum">
              <a:rPr lang="en-GB" smtClean="0"/>
              <a:t>‹#›</a:t>
            </a:fld>
            <a:endParaRPr lang="en-GB"/>
          </a:p>
        </p:txBody>
      </p:sp>
    </p:spTree>
    <p:extLst>
      <p:ext uri="{BB962C8B-B14F-4D97-AF65-F5344CB8AC3E}">
        <p14:creationId xmlns:p14="http://schemas.microsoft.com/office/powerpoint/2010/main" val="1202997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solidFill>
              <a:srgbClr val="A34D4D"/>
            </a:solid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solidFill>
              <a:srgbClr val="A34D4D"/>
            </a:solid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395663" y="6169942"/>
            <a:ext cx="12994105" cy="10002738"/>
          </a:xfrm>
          <a:prstGeom prst="rect">
            <a:avLst/>
          </a:prstGeom>
          <a:noFill/>
          <a:ln>
            <a:solidFill>
              <a:srgbClr val="A34D4D"/>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5885444" y="624762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Figure of the map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5885444" y="13708374"/>
            <a:ext cx="12994105" cy="11172289"/>
          </a:xfrm>
          <a:prstGeom prst="rect">
            <a:avLst/>
          </a:prstGeom>
          <a:noFill/>
          <a:ln>
            <a:solidFill>
              <a:srgbClr val="A34D4D"/>
            </a:solidFill>
          </a:ln>
        </p:spPr>
        <p:txBody>
          <a:bodyPr wrap="square" rtlCol="0">
            <a:spAutoFit/>
          </a:bodyPr>
          <a:lstStyle/>
          <a:p>
            <a:r>
              <a:rPr lang="en-US" sz="4000" dirty="0">
                <a:latin typeface="Montserrat" pitchFamily="2" charset="0"/>
              </a:rPr>
              <a:t>Data and methods</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endParaRPr lang="en-US" sz="4000" dirty="0">
              <a:latin typeface="Montserrat" pitchFamily="2" charset="0"/>
            </a:endParaRPr>
          </a:p>
          <a:p>
            <a:pPr marL="571500" indent="-571500">
              <a:buFontTx/>
              <a:buChar char="-"/>
            </a:pPr>
            <a:r>
              <a:rPr lang="en-US" sz="4000" dirty="0">
                <a:latin typeface="Montserrat" pitchFamily="2" charset="0"/>
              </a:rPr>
              <a:t>brief description of data science methods used </a:t>
            </a:r>
          </a:p>
          <a:p>
            <a:pPr marL="571500" indent="-571500">
              <a:buFontTx/>
              <a:buChar char="-"/>
            </a:pPr>
            <a:r>
              <a:rPr lang="en-US" sz="4000" dirty="0">
                <a:latin typeface="Montserrat" pitchFamily="2" charset="0"/>
              </a:rPr>
              <a:t>pre-processing (one-hot encoding, balancing data)</a:t>
            </a:r>
          </a:p>
          <a:p>
            <a:pPr marL="571500" indent="-571500">
              <a:buFontTx/>
              <a:buChar char="-"/>
            </a:pPr>
            <a:r>
              <a:rPr lang="en-US" sz="4000" dirty="0">
                <a:latin typeface="Montserrat" pitchFamily="2" charset="0"/>
              </a:rPr>
              <a:t>evaluation of ML (AUC, confusion matrix, accuracy, recall, precision, F1-score)</a:t>
            </a:r>
          </a:p>
          <a:p>
            <a:pPr marL="571500" indent="-571500">
              <a:buFontTx/>
              <a:buChar char="-"/>
            </a:pPr>
            <a:r>
              <a:rPr lang="en-GB" sz="4000" dirty="0">
                <a:latin typeface="Montserrat" pitchFamily="2" charset="0"/>
              </a:rPr>
              <a:t>visualisations</a:t>
            </a:r>
            <a:r>
              <a:rPr lang="en-US" sz="4000" dirty="0">
                <a:latin typeface="Montserrat" pitchFamily="2" charset="0"/>
              </a:rPr>
              <a:t> (heatmap, bar plot, </a:t>
            </a:r>
            <a:r>
              <a:rPr lang="en-US" sz="4000" dirty="0" err="1">
                <a:latin typeface="Montserrat" pitchFamily="2" charset="0"/>
              </a:rPr>
              <a:t>geopandas</a:t>
            </a:r>
            <a:r>
              <a:rPr lang="en-US" sz="4000" dirty="0">
                <a:latin typeface="Montserrat" pitchFamily="2" charset="0"/>
              </a:rPr>
              <a:t> map, interactive map)</a:t>
            </a:r>
          </a:p>
          <a:p>
            <a:pPr marL="571500" indent="-571500">
              <a:buFontTx/>
              <a:buChar char="-"/>
            </a:pPr>
            <a:r>
              <a:rPr lang="en-US" sz="4000" dirty="0">
                <a:latin typeface="Montserrat" pitchFamily="2" charset="0"/>
              </a:rPr>
              <a:t>statistics (Chi-Square test)</a:t>
            </a:r>
          </a:p>
          <a:p>
            <a:pPr marL="571500" indent="-571500">
              <a:buFontTx/>
              <a:buChar char="-"/>
            </a:pPr>
            <a:endParaRPr lang="en-US" sz="4000" dirty="0">
              <a:latin typeface="Montserrat" pitchFamily="2" charset="0"/>
            </a:endParaRPr>
          </a:p>
        </p:txBody>
      </p:sp>
      <p:sp>
        <p:nvSpPr>
          <p:cNvPr id="10" name="TextBox 9">
            <a:extLst>
              <a:ext uri="{FF2B5EF4-FFF2-40B4-BE49-F238E27FC236}">
                <a16:creationId xmlns:a16="http://schemas.microsoft.com/office/drawing/2014/main" id="{15CD4CBE-347D-4DFD-AF00-2801E3BCA6BD}"/>
              </a:ext>
            </a:extLst>
          </p:cNvPr>
          <p:cNvSpPr txBox="1"/>
          <p:nvPr/>
        </p:nvSpPr>
        <p:spPr>
          <a:xfrm>
            <a:off x="1395663" y="16735173"/>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1" name="TextBox 10">
            <a:extLst>
              <a:ext uri="{FF2B5EF4-FFF2-40B4-BE49-F238E27FC236}">
                <a16:creationId xmlns:a16="http://schemas.microsoft.com/office/drawing/2014/main" id="{B6F93624-64AF-4E94-9A7C-489B6F02EC74}"/>
              </a:ext>
            </a:extLst>
          </p:cNvPr>
          <p:cNvSpPr txBox="1"/>
          <p:nvPr/>
        </p:nvSpPr>
        <p:spPr>
          <a:xfrm>
            <a:off x="1395663" y="24266691"/>
            <a:ext cx="12994105" cy="10556736"/>
          </a:xfrm>
          <a:prstGeom prst="rect">
            <a:avLst/>
          </a:prstGeom>
          <a:noFill/>
          <a:ln>
            <a:solidFill>
              <a:srgbClr val="A34D4D"/>
            </a:solidFill>
          </a:ln>
        </p:spPr>
        <p:txBody>
          <a:bodyPr wrap="square" rtlCol="0">
            <a:spAutoFit/>
          </a:bodyPr>
          <a:lstStyle/>
          <a:p>
            <a:r>
              <a:rPr lang="en-US" sz="4000" dirty="0">
                <a:latin typeface="Montserrat" pitchFamily="2" charset="0"/>
              </a:rPr>
              <a:t>Results and discussion</a:t>
            </a:r>
          </a:p>
          <a:p>
            <a:pPr marL="571500" indent="-571500">
              <a:buFontTx/>
              <a:buChar char="-"/>
            </a:pPr>
            <a:r>
              <a:rPr lang="en-US" sz="4000" dirty="0">
                <a:latin typeface="Montserrat" pitchFamily="2" charset="0"/>
              </a:rPr>
              <a:t>brief results (some bullet points)</a:t>
            </a: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r>
              <a:rPr lang="en-US" sz="4000" dirty="0">
                <a:latin typeface="Montserrat" pitchFamily="2" charset="0"/>
              </a:rPr>
              <a:t>confusion matrix?</a:t>
            </a:r>
          </a:p>
          <a:p>
            <a:endParaRPr lang="en-US" sz="4000" dirty="0">
              <a:latin typeface="Montserrat" pitchFamily="2" charset="0"/>
            </a:endParaRPr>
          </a:p>
          <a:p>
            <a:pPr marL="571500" indent="-571500">
              <a:buFontTx/>
              <a:buChar char="-"/>
            </a:pPr>
            <a:r>
              <a:rPr lang="en-US" sz="4000" dirty="0">
                <a:latin typeface="Montserrat" pitchFamily="2" charset="0"/>
              </a:rPr>
              <a:t>brief discussion (what does the results mean)</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12" name="TextBox 11">
            <a:extLst>
              <a:ext uri="{FF2B5EF4-FFF2-40B4-BE49-F238E27FC236}">
                <a16:creationId xmlns:a16="http://schemas.microsoft.com/office/drawing/2014/main" id="{C24BCD10-7A1A-46DA-AE23-8519649199E7}"/>
              </a:ext>
            </a:extLst>
          </p:cNvPr>
          <p:cNvSpPr txBox="1"/>
          <p:nvPr/>
        </p:nvSpPr>
        <p:spPr>
          <a:xfrm>
            <a:off x="15897474" y="24309106"/>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3" name="TextBox 12">
            <a:extLst>
              <a:ext uri="{FF2B5EF4-FFF2-40B4-BE49-F238E27FC236}">
                <a16:creationId xmlns:a16="http://schemas.microsoft.com/office/drawing/2014/main" id="{CB6F8293-AEDE-4444-A73A-1E85FA8AF3A0}"/>
              </a:ext>
            </a:extLst>
          </p:cNvPr>
          <p:cNvSpPr txBox="1"/>
          <p:nvPr/>
        </p:nvSpPr>
        <p:spPr>
          <a:xfrm>
            <a:off x="15885443" y="32148775"/>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Tree>
    <p:extLst>
      <p:ext uri="{BB962C8B-B14F-4D97-AF65-F5344CB8AC3E}">
        <p14:creationId xmlns:p14="http://schemas.microsoft.com/office/powerpoint/2010/main" val="92460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solidFill>
              <a:srgbClr val="A34D4D"/>
            </a:solid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solidFill>
              <a:srgbClr val="A34D4D"/>
            </a:solid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solidFill>
              <a:srgbClr val="A34D4D"/>
            </a:solid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395663" y="6169942"/>
            <a:ext cx="12994105" cy="10002738"/>
          </a:xfrm>
          <a:prstGeom prst="rect">
            <a:avLst/>
          </a:prstGeom>
          <a:noFill/>
          <a:ln>
            <a:solidFill>
              <a:srgbClr val="A34D4D"/>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395663" y="17010391"/>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335256" y="24711519"/>
            <a:ext cx="12994105" cy="10002738"/>
          </a:xfrm>
          <a:prstGeom prst="rect">
            <a:avLst/>
          </a:prstGeom>
          <a:noFill/>
          <a:ln>
            <a:solidFill>
              <a:srgbClr val="A34D4D"/>
            </a:solidFill>
          </a:ln>
        </p:spPr>
        <p:txBody>
          <a:bodyPr wrap="square" rtlCol="0">
            <a:spAutoFit/>
          </a:bodyPr>
          <a:lstStyle/>
          <a:p>
            <a:r>
              <a:rPr lang="en-US" sz="4400" b="1" dirty="0">
                <a:latin typeface="Montserrat" pitchFamily="2" charset="0"/>
              </a:rPr>
              <a:t>Data and methodology</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r>
              <a:rPr lang="en-US" sz="4000" dirty="0">
                <a:latin typeface="Montserrat" pitchFamily="2" charset="0"/>
              </a:rPr>
              <a:t>Data was prepared for machine learning using techniques like one-hot encoding and data balancing. Accident severity was predicted using Random Forest and XGBoost classifiers and evaluated through metrics like AUC and confusion matrix. Visual analyses include temporal trends and spatial clustering to identify high-risk areas for fatal accidents.</a:t>
            </a:r>
          </a:p>
        </p:txBody>
      </p:sp>
      <p:sp>
        <p:nvSpPr>
          <p:cNvPr id="11" name="TextBox 10">
            <a:extLst>
              <a:ext uri="{FF2B5EF4-FFF2-40B4-BE49-F238E27FC236}">
                <a16:creationId xmlns:a16="http://schemas.microsoft.com/office/drawing/2014/main" id="{B6F93624-64AF-4E94-9A7C-489B6F02EC74}"/>
              </a:ext>
            </a:extLst>
          </p:cNvPr>
          <p:cNvSpPr txBox="1"/>
          <p:nvPr/>
        </p:nvSpPr>
        <p:spPr>
          <a:xfrm>
            <a:off x="15885445" y="6196715"/>
            <a:ext cx="12994105" cy="11849398"/>
          </a:xfrm>
          <a:prstGeom prst="rect">
            <a:avLst/>
          </a:prstGeom>
          <a:noFill/>
          <a:ln>
            <a:solidFill>
              <a:srgbClr val="A34D4D"/>
            </a:solidFill>
          </a:ln>
        </p:spPr>
        <p:txBody>
          <a:bodyPr wrap="square" rtlCol="0">
            <a:spAutoFit/>
          </a:bodyPr>
          <a:lstStyle/>
          <a:p>
            <a:r>
              <a:rPr lang="en-US" sz="4400" b="1" dirty="0">
                <a:latin typeface="Montserrat" pitchFamily="2" charset="0"/>
              </a:rPr>
              <a:t>Results</a:t>
            </a:r>
          </a:p>
          <a:p>
            <a:pPr marL="571500" indent="-571500">
              <a:buFontTx/>
              <a:buChar char="-"/>
            </a:pPr>
            <a:r>
              <a:rPr lang="en-US" sz="4000" dirty="0">
                <a:latin typeface="Montserrat" pitchFamily="2" charset="0"/>
              </a:rPr>
              <a:t>Most fatal accidents outside larger cities (Fig. 1)</a:t>
            </a:r>
          </a:p>
          <a:p>
            <a:pPr marL="571500" indent="-571500">
              <a:buFontTx/>
              <a:buChar char="-"/>
            </a:pPr>
            <a:r>
              <a:rPr lang="en-US" sz="4000" dirty="0">
                <a:latin typeface="Montserrat" pitchFamily="2" charset="0"/>
              </a:rPr>
              <a:t>Most accidents occur in October and November, on Fridays, and during morning and afternoon rush hour (Fig. 2)</a:t>
            </a:r>
          </a:p>
          <a:p>
            <a:pPr marL="571500" indent="-571500">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buFontTx/>
              <a:buChar char="-"/>
            </a:pPr>
            <a:r>
              <a:rPr lang="en-US" sz="4000" dirty="0">
                <a:latin typeface="Montserrat" pitchFamily="2" charset="0"/>
              </a:rPr>
              <a:t>Feature importance analysis revealed… (Fig. 3 – 4)</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18" name="TextBox 17">
            <a:extLst>
              <a:ext uri="{FF2B5EF4-FFF2-40B4-BE49-F238E27FC236}">
                <a16:creationId xmlns:a16="http://schemas.microsoft.com/office/drawing/2014/main" id="{65F2035F-2470-41F0-B709-8568088604AE}"/>
              </a:ext>
            </a:extLst>
          </p:cNvPr>
          <p:cNvSpPr txBox="1"/>
          <p:nvPr/>
        </p:nvSpPr>
        <p:spPr>
          <a:xfrm>
            <a:off x="15885444" y="18910597"/>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9" name="TextBox 18">
            <a:extLst>
              <a:ext uri="{FF2B5EF4-FFF2-40B4-BE49-F238E27FC236}">
                <a16:creationId xmlns:a16="http://schemas.microsoft.com/office/drawing/2014/main" id="{D45CB861-39E7-4D40-9EE9-43D6B390B6D7}"/>
              </a:ext>
            </a:extLst>
          </p:cNvPr>
          <p:cNvSpPr txBox="1"/>
          <p:nvPr/>
        </p:nvSpPr>
        <p:spPr>
          <a:xfrm>
            <a:off x="1335255" y="3537013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4.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0" name="TextBox 19">
            <a:extLst>
              <a:ext uri="{FF2B5EF4-FFF2-40B4-BE49-F238E27FC236}">
                <a16:creationId xmlns:a16="http://schemas.microsoft.com/office/drawing/2014/main" id="{C4C01DC2-9C13-4FCA-84F5-B80BBC22802C}"/>
              </a:ext>
            </a:extLst>
          </p:cNvPr>
          <p:cNvSpPr txBox="1"/>
          <p:nvPr/>
        </p:nvSpPr>
        <p:spPr>
          <a:xfrm>
            <a:off x="15885444" y="3266378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1" name="TextBox 20">
            <a:extLst>
              <a:ext uri="{FF2B5EF4-FFF2-40B4-BE49-F238E27FC236}">
                <a16:creationId xmlns:a16="http://schemas.microsoft.com/office/drawing/2014/main" id="{FBFD8E81-78F2-4315-8057-6274FCEF8176}"/>
              </a:ext>
            </a:extLst>
          </p:cNvPr>
          <p:cNvSpPr txBox="1"/>
          <p:nvPr/>
        </p:nvSpPr>
        <p:spPr>
          <a:xfrm>
            <a:off x="15885444" y="26604310"/>
            <a:ext cx="12994105" cy="2554545"/>
          </a:xfrm>
          <a:prstGeom prst="rect">
            <a:avLst/>
          </a:prstGeom>
          <a:noFill/>
          <a:ln>
            <a:solidFill>
              <a:srgbClr val="A34D4D"/>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Tree>
    <p:extLst>
      <p:ext uri="{BB962C8B-B14F-4D97-AF65-F5344CB8AC3E}">
        <p14:creationId xmlns:p14="http://schemas.microsoft.com/office/powerpoint/2010/main" val="392318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no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676400" y="6360442"/>
            <a:ext cx="12420600" cy="10618291"/>
          </a:xfrm>
          <a:prstGeom prst="rect">
            <a:avLst/>
          </a:prstGeom>
          <a:noFill/>
          <a:ln>
            <a:solidFill>
              <a:schemeClr val="tx1"/>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5879427" y="16986841"/>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5885443" y="6169942"/>
            <a:ext cx="12994105" cy="10002738"/>
          </a:xfrm>
          <a:prstGeom prst="rect">
            <a:avLst/>
          </a:prstGeom>
          <a:noFill/>
          <a:ln>
            <a:solidFill>
              <a:srgbClr val="A34D4D"/>
            </a:solidFill>
          </a:ln>
        </p:spPr>
        <p:txBody>
          <a:bodyPr wrap="square" rtlCol="0">
            <a:spAutoFit/>
          </a:bodyPr>
          <a:lstStyle/>
          <a:p>
            <a:r>
              <a:rPr lang="en-US" sz="4400" b="1" dirty="0">
                <a:latin typeface="Montserrat" pitchFamily="2" charset="0"/>
              </a:rPr>
              <a:t>Data and methodology</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r>
              <a:rPr lang="en-US" sz="4000" dirty="0">
                <a:latin typeface="Montserrat" pitchFamily="2" charset="0"/>
              </a:rPr>
              <a:t>Data was prepared for machine learning using techniques like one-hot encoding and data balancing. Accident severity was predicted using Random Forest and XGBoost classifiers and evaluated through metrics like AUC and confusion matrix. Visual analyses include temporal trends and spatial clustering to identify high-risk areas for fatal accidents.</a:t>
            </a:r>
          </a:p>
        </p:txBody>
      </p:sp>
      <p:sp>
        <p:nvSpPr>
          <p:cNvPr id="11" name="TextBox 10">
            <a:extLst>
              <a:ext uri="{FF2B5EF4-FFF2-40B4-BE49-F238E27FC236}">
                <a16:creationId xmlns:a16="http://schemas.microsoft.com/office/drawing/2014/main" id="{B6F93624-64AF-4E94-9A7C-489B6F02EC74}"/>
              </a:ext>
            </a:extLst>
          </p:cNvPr>
          <p:cNvSpPr txBox="1"/>
          <p:nvPr/>
        </p:nvSpPr>
        <p:spPr>
          <a:xfrm>
            <a:off x="1676400" y="17880751"/>
            <a:ext cx="12420600" cy="10002738"/>
          </a:xfrm>
          <a:prstGeom prst="rect">
            <a:avLst/>
          </a:prstGeom>
          <a:noFill/>
          <a:ln>
            <a:solidFill>
              <a:schemeClr val="tx1"/>
            </a:solidFill>
          </a:ln>
        </p:spPr>
        <p:txBody>
          <a:bodyPr wrap="square" rtlCol="0">
            <a:spAutoFit/>
          </a:bodyPr>
          <a:lstStyle/>
          <a:p>
            <a:r>
              <a:rPr lang="en-US" sz="4400" b="1" dirty="0">
                <a:latin typeface="Montserrat" pitchFamily="2" charset="0"/>
              </a:rPr>
              <a:t>Results</a:t>
            </a:r>
          </a:p>
          <a:p>
            <a:pPr marL="571500" indent="-571500">
              <a:buFontTx/>
              <a:buChar char="-"/>
            </a:pPr>
            <a:r>
              <a:rPr lang="en-US" sz="4000" dirty="0">
                <a:latin typeface="Montserrat" pitchFamily="2" charset="0"/>
              </a:rPr>
              <a:t>Most fatal accidents outside larger cities (Fig. 1)</a:t>
            </a:r>
          </a:p>
          <a:p>
            <a:pPr marL="571500" indent="-571500">
              <a:buFontTx/>
              <a:buChar char="-"/>
            </a:pPr>
            <a:r>
              <a:rPr lang="en-US" sz="4000" dirty="0">
                <a:latin typeface="Montserrat" pitchFamily="2" charset="0"/>
              </a:rPr>
              <a:t>Most accidents occur in October and November, on Fridays, and during morning and afternoon rush hour (Fig. 2)</a:t>
            </a:r>
          </a:p>
          <a:p>
            <a:pPr marL="571500" indent="-571500">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buFontTx/>
              <a:buChar char="-"/>
            </a:pPr>
            <a:r>
              <a:rPr lang="en-US" sz="4000" dirty="0">
                <a:latin typeface="Montserrat" pitchFamily="2" charset="0"/>
              </a:rPr>
              <a:t>Feature importance analysis revealed… (Fig. 3 – 4)</a:t>
            </a:r>
          </a:p>
          <a:p>
            <a:endParaRPr lang="en-US" sz="4000" dirty="0">
              <a:latin typeface="Montserrat" pitchFamily="2" charset="0"/>
            </a:endParaRPr>
          </a:p>
          <a:p>
            <a:r>
              <a:rPr lang="en-US" sz="4000" dirty="0">
                <a:latin typeface="Montserrat" pitchFamily="2" charset="0"/>
              </a:rPr>
              <a:t>Maybe something what this implies or what it means?</a:t>
            </a:r>
          </a:p>
          <a:p>
            <a:endParaRPr lang="en-US" sz="4000" dirty="0">
              <a:latin typeface="Montserrat" pitchFamily="2" charset="0"/>
            </a:endParaRPr>
          </a:p>
          <a:p>
            <a:endParaRPr lang="en-US" sz="4000" dirty="0">
              <a:latin typeface="Montserrat" pitchFamily="2" charset="0"/>
            </a:endParaRPr>
          </a:p>
        </p:txBody>
      </p:sp>
      <p:sp>
        <p:nvSpPr>
          <p:cNvPr id="18" name="TextBox 17">
            <a:extLst>
              <a:ext uri="{FF2B5EF4-FFF2-40B4-BE49-F238E27FC236}">
                <a16:creationId xmlns:a16="http://schemas.microsoft.com/office/drawing/2014/main" id="{65F2035F-2470-41F0-B709-8568088604AE}"/>
              </a:ext>
            </a:extLst>
          </p:cNvPr>
          <p:cNvSpPr txBox="1"/>
          <p:nvPr/>
        </p:nvSpPr>
        <p:spPr>
          <a:xfrm>
            <a:off x="15879426" y="24658127"/>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9" name="TextBox 18">
            <a:extLst>
              <a:ext uri="{FF2B5EF4-FFF2-40B4-BE49-F238E27FC236}">
                <a16:creationId xmlns:a16="http://schemas.microsoft.com/office/drawing/2014/main" id="{D45CB861-39E7-4D40-9EE9-43D6B390B6D7}"/>
              </a:ext>
            </a:extLst>
          </p:cNvPr>
          <p:cNvSpPr txBox="1"/>
          <p:nvPr/>
        </p:nvSpPr>
        <p:spPr>
          <a:xfrm>
            <a:off x="15879426" y="33218486"/>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4.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0" name="TextBox 19">
            <a:extLst>
              <a:ext uri="{FF2B5EF4-FFF2-40B4-BE49-F238E27FC236}">
                <a16:creationId xmlns:a16="http://schemas.microsoft.com/office/drawing/2014/main" id="{C4C01DC2-9C13-4FCA-84F5-B80BBC22802C}"/>
              </a:ext>
            </a:extLst>
          </p:cNvPr>
          <p:cNvSpPr txBox="1"/>
          <p:nvPr/>
        </p:nvSpPr>
        <p:spPr>
          <a:xfrm>
            <a:off x="1395662" y="3320211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1" name="TextBox 20">
            <a:extLst>
              <a:ext uri="{FF2B5EF4-FFF2-40B4-BE49-F238E27FC236}">
                <a16:creationId xmlns:a16="http://schemas.microsoft.com/office/drawing/2014/main" id="{FBFD8E81-78F2-4315-8057-6274FCEF8176}"/>
              </a:ext>
            </a:extLst>
          </p:cNvPr>
          <p:cNvSpPr txBox="1"/>
          <p:nvPr/>
        </p:nvSpPr>
        <p:spPr>
          <a:xfrm>
            <a:off x="1389647" y="29697500"/>
            <a:ext cx="12994105" cy="2554545"/>
          </a:xfrm>
          <a:prstGeom prst="rect">
            <a:avLst/>
          </a:prstGeom>
          <a:noFill/>
          <a:ln>
            <a:solidFill>
              <a:srgbClr val="A34D4D"/>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2" y="6169941"/>
            <a:ext cx="12994105" cy="10816900"/>
          </a:xfrm>
          <a:prstGeom prst="roundRect">
            <a:avLst>
              <a:gd name="adj" fmla="val 7145"/>
            </a:avLst>
          </a:prstGeom>
          <a:noFill/>
          <a:ln w="3810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5ABBE051-4468-40B1-9750-7F3DFED06B81}"/>
              </a:ext>
            </a:extLst>
          </p:cNvPr>
          <p:cNvSpPr/>
          <p:nvPr/>
        </p:nvSpPr>
        <p:spPr>
          <a:xfrm>
            <a:off x="1389647" y="17634051"/>
            <a:ext cx="12994105" cy="10816900"/>
          </a:xfrm>
          <a:prstGeom prst="roundRect">
            <a:avLst>
              <a:gd name="adj" fmla="val 7145"/>
            </a:avLst>
          </a:prstGeom>
          <a:noFill/>
          <a:ln w="3810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91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no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725739"/>
          </a:xfrm>
          <a:prstGeom prst="rect">
            <a:avLst/>
          </a:prstGeom>
          <a:noFill/>
          <a:ln>
            <a:noFill/>
          </a:ln>
        </p:spPr>
        <p:txBody>
          <a:bodyPr wrap="square" rtlCol="0">
            <a:spAutoFit/>
          </a:bodyPr>
          <a:lstStyle/>
          <a:p>
            <a:pPr>
              <a:lnSpc>
                <a:spcPct val="150000"/>
              </a:lnSpc>
            </a:pPr>
            <a:r>
              <a:rPr lang="en-GB" sz="4400" b="1" dirty="0">
                <a:latin typeface="Montserrat" pitchFamily="2" charset="0"/>
              </a:rPr>
              <a:t>Introduction</a:t>
            </a:r>
          </a:p>
          <a:p>
            <a:pPr algn="just"/>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4000" dirty="0">
              <a:latin typeface="Montserrat" pitchFamily="2" charset="0"/>
            </a:endParaRPr>
          </a:p>
          <a:p>
            <a:pPr algn="just"/>
            <a:r>
              <a:rPr lang="en-US" sz="4000" dirty="0">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2" y="6169941"/>
            <a:ext cx="12994105" cy="9725738"/>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A298A003-0ED2-4779-AA0D-562E15622C78}"/>
              </a:ext>
            </a:extLst>
          </p:cNvPr>
          <p:cNvSpPr/>
          <p:nvPr/>
        </p:nvSpPr>
        <p:spPr>
          <a:xfrm>
            <a:off x="1395662" y="16729255"/>
            <a:ext cx="12994105" cy="10956845"/>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82414" y="16729254"/>
            <a:ext cx="12420600" cy="10956846"/>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Results</a:t>
            </a:r>
          </a:p>
          <a:p>
            <a:pPr marL="571500" indent="-571500" algn="just">
              <a:buFontTx/>
              <a:buChar char="-"/>
            </a:pPr>
            <a:r>
              <a:rPr lang="en-US" sz="4000" dirty="0">
                <a:latin typeface="Montserrat" pitchFamily="2" charset="0"/>
              </a:rPr>
              <a:t>Most fatal accidents outside larger cities (Fig. 1)</a:t>
            </a:r>
          </a:p>
          <a:p>
            <a:pPr marL="571500" indent="-571500" algn="just">
              <a:buFontTx/>
              <a:buChar char="-"/>
            </a:pPr>
            <a:r>
              <a:rPr lang="en-US" sz="4000" dirty="0">
                <a:latin typeface="Montserrat" pitchFamily="2" charset="0"/>
              </a:rPr>
              <a:t>Most accidents occur in October and November, on Fridays, and during morning and afternoon rush hour (Fig. 2)</a:t>
            </a:r>
          </a:p>
          <a:p>
            <a:pPr marL="571500" indent="-571500" algn="just">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lgn="just">
              <a:buFontTx/>
              <a:buChar char="-"/>
            </a:pPr>
            <a:r>
              <a:rPr lang="en-US" sz="4000" dirty="0">
                <a:latin typeface="Montserrat" pitchFamily="2" charset="0"/>
              </a:rPr>
              <a:t>Feature importance analysis revealed… (Fig. 3)</a:t>
            </a:r>
          </a:p>
          <a:p>
            <a:pPr algn="just"/>
            <a:endParaRPr lang="en-US" sz="4000" dirty="0">
              <a:latin typeface="Montserrat" pitchFamily="2" charset="0"/>
            </a:endParaRPr>
          </a:p>
          <a:p>
            <a:pPr algn="just"/>
            <a:r>
              <a:rPr lang="en-US" sz="4000" dirty="0">
                <a:latin typeface="Montserrat" pitchFamily="2" charset="0"/>
              </a:rPr>
              <a:t>Maybe something what this implies or what it means?</a:t>
            </a:r>
          </a:p>
          <a:p>
            <a:endParaRPr lang="en-US" sz="4000" dirty="0">
              <a:latin typeface="Montserrat" pitchFamily="2" charset="0"/>
            </a:endParaRPr>
          </a:p>
          <a:p>
            <a:r>
              <a:rPr lang="en-US" sz="4000" dirty="0">
                <a:latin typeface="Montserrat" pitchFamily="2" charset="0"/>
              </a:rPr>
              <a:t>Even though more accidents happen in densely populated areas, fatality of the accidents are higher in rural areas.</a:t>
            </a:r>
          </a:p>
        </p:txBody>
      </p:sp>
      <p:sp>
        <p:nvSpPr>
          <p:cNvPr id="30" name="Rectangle: Rounded Corners 29">
            <a:extLst>
              <a:ext uri="{FF2B5EF4-FFF2-40B4-BE49-F238E27FC236}">
                <a16:creationId xmlns:a16="http://schemas.microsoft.com/office/drawing/2014/main" id="{7497AF68-5DCB-4704-B58F-E711C5ECF7C4}"/>
              </a:ext>
            </a:extLst>
          </p:cNvPr>
          <p:cNvSpPr/>
          <p:nvPr/>
        </p:nvSpPr>
        <p:spPr>
          <a:xfrm>
            <a:off x="15885447" y="6169940"/>
            <a:ext cx="12994105" cy="10956846"/>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D4A8EB5-0F14-457A-8C2E-66F374A7F614}"/>
              </a:ext>
            </a:extLst>
          </p:cNvPr>
          <p:cNvSpPr txBox="1"/>
          <p:nvPr/>
        </p:nvSpPr>
        <p:spPr>
          <a:xfrm>
            <a:off x="16172199" y="6169940"/>
            <a:ext cx="12420600" cy="11572399"/>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Data and methodology</a:t>
            </a:r>
          </a:p>
          <a:p>
            <a:pPr marL="571500" indent="-571500" algn="just">
              <a:buFont typeface="Arial" panose="020B0604020202020204" pitchFamily="34" charset="0"/>
              <a:buChar char="•"/>
            </a:pPr>
            <a:r>
              <a:rPr lang="en-US" sz="4000" dirty="0">
                <a:latin typeface="Montserrat" pitchFamily="2" charset="0"/>
              </a:rPr>
              <a:t>UK road accident data excluding northern Ireland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lgn="just">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lgn="just">
              <a:buFont typeface="Arial" panose="020B0604020202020204" pitchFamily="34" charset="0"/>
              <a:buChar char="•"/>
            </a:pPr>
            <a:r>
              <a:rPr lang="en-US" sz="4000" dirty="0">
                <a:latin typeface="Montserrat" pitchFamily="2" charset="0"/>
              </a:rPr>
              <a:t>Curated to encompass relevant features describing road accidents between 2000 and 2022.</a:t>
            </a:r>
          </a:p>
          <a:p>
            <a:pPr algn="just"/>
            <a:r>
              <a:rPr lang="en-US" sz="4000" dirty="0">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latin typeface="Montserrat" pitchFamily="2" charset="0"/>
              </a:rPr>
              <a:t>Visual analyses include temporal trends and spatial clustering to identify high-risk areas for fatal accidents.</a:t>
            </a:r>
          </a:p>
        </p:txBody>
      </p:sp>
      <p:sp>
        <p:nvSpPr>
          <p:cNvPr id="37" name="TextBox 36">
            <a:extLst>
              <a:ext uri="{FF2B5EF4-FFF2-40B4-BE49-F238E27FC236}">
                <a16:creationId xmlns:a16="http://schemas.microsoft.com/office/drawing/2014/main" id="{810EDFE5-6F27-4175-9F63-10C453E31B1F}"/>
              </a:ext>
            </a:extLst>
          </p:cNvPr>
          <p:cNvSpPr txBox="1"/>
          <p:nvPr/>
        </p:nvSpPr>
        <p:spPr>
          <a:xfrm>
            <a:off x="15885445" y="17964495"/>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82414" y="29759050"/>
            <a:ext cx="12420600" cy="2554545"/>
          </a:xfrm>
          <a:prstGeom prst="rect">
            <a:avLst/>
          </a:prstGeom>
          <a:noFill/>
          <a:ln>
            <a:solidFill>
              <a:schemeClr val="tx1"/>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
        <p:nvSpPr>
          <p:cNvPr id="39" name="TextBox 38">
            <a:extLst>
              <a:ext uri="{FF2B5EF4-FFF2-40B4-BE49-F238E27FC236}">
                <a16:creationId xmlns:a16="http://schemas.microsoft.com/office/drawing/2014/main" id="{824765E9-56E8-46B5-9479-F1B649CE799E}"/>
              </a:ext>
            </a:extLst>
          </p:cNvPr>
          <p:cNvSpPr txBox="1"/>
          <p:nvPr/>
        </p:nvSpPr>
        <p:spPr>
          <a:xfrm>
            <a:off x="15885445" y="25450178"/>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2909075"/>
            <a:ext cx="27483890"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2" name="TextBox 41">
            <a:extLst>
              <a:ext uri="{FF2B5EF4-FFF2-40B4-BE49-F238E27FC236}">
                <a16:creationId xmlns:a16="http://schemas.microsoft.com/office/drawing/2014/main" id="{E55DF217-5EE7-4D95-A3CF-5762AA24743E}"/>
              </a:ext>
            </a:extLst>
          </p:cNvPr>
          <p:cNvSpPr txBox="1"/>
          <p:nvPr/>
        </p:nvSpPr>
        <p:spPr>
          <a:xfrm>
            <a:off x="11925301" y="40350199"/>
            <a:ext cx="16667498" cy="1538883"/>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350197"/>
            <a:ext cx="17259050" cy="1681487"/>
          </a:xfrm>
          <a:prstGeom prst="roundRect">
            <a:avLst>
              <a:gd name="adj" fmla="val 25272"/>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76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SemiBold"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SemiBold"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4113839"/>
            <a:ext cx="27865137" cy="769441"/>
          </a:xfrm>
          <a:prstGeom prst="rect">
            <a:avLst/>
          </a:prstGeom>
          <a:noFill/>
          <a:ln>
            <a:noFill/>
          </a:ln>
        </p:spPr>
        <p:txBody>
          <a:bodyPr wrap="square" rtlCol="0">
            <a:spAutoFit/>
          </a:bodyPr>
          <a:lstStyle/>
          <a:p>
            <a:r>
              <a:rPr lang="en-US" sz="4400" dirty="0">
                <a:solidFill>
                  <a:srgbClr val="404040"/>
                </a:solidFill>
                <a:latin typeface="Montserrat Medium" pitchFamily="2" charset="0"/>
                <a:ea typeface="Microsoft JhengHei" panose="020B0604030504040204" pitchFamily="34" charset="-120"/>
              </a:rPr>
              <a:t>Louise Malm</a:t>
            </a:r>
            <a:r>
              <a:rPr lang="en-US" sz="4400" baseline="30000" dirty="0">
                <a:solidFill>
                  <a:srgbClr val="404040"/>
                </a:solidFill>
                <a:latin typeface="Montserrat Medium" pitchFamily="2" charset="0"/>
                <a:ea typeface="Microsoft JhengHei" panose="020B0604030504040204" pitchFamily="34" charset="-120"/>
              </a:rPr>
              <a:t>1,2</a:t>
            </a:r>
            <a:r>
              <a:rPr lang="en-US" sz="4400" dirty="0">
                <a:solidFill>
                  <a:srgbClr val="404040"/>
                </a:solidFill>
                <a:latin typeface="Montserrat Medium" pitchFamily="2" charset="0"/>
                <a:ea typeface="Microsoft JhengHei" panose="020B0604030504040204" pitchFamily="34" charset="-120"/>
              </a:rPr>
              <a:t>, Nikolay Moshenskiy</a:t>
            </a:r>
            <a:r>
              <a:rPr lang="en-US" sz="4400" baseline="30000" dirty="0">
                <a:solidFill>
                  <a:srgbClr val="404040"/>
                </a:solidFill>
                <a:latin typeface="Montserrat Medium" pitchFamily="2" charset="0"/>
                <a:ea typeface="Microsoft JhengHei" panose="020B0604030504040204" pitchFamily="34" charset="-120"/>
              </a:rPr>
              <a:t>2</a:t>
            </a:r>
            <a:endParaRPr lang="en-SE" sz="4000" dirty="0">
              <a:solidFill>
                <a:srgbClr val="404040"/>
              </a:solidFill>
              <a:latin typeface="Montserrat Medium"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939960"/>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grpSp>
        <p:nvGrpSpPr>
          <p:cNvPr id="8" name="Group 7">
            <a:extLst>
              <a:ext uri="{FF2B5EF4-FFF2-40B4-BE49-F238E27FC236}">
                <a16:creationId xmlns:a16="http://schemas.microsoft.com/office/drawing/2014/main" id="{23872FE2-9D86-4E5F-83E4-65C1C84EC0B9}"/>
              </a:ext>
            </a:extLst>
          </p:cNvPr>
          <p:cNvGrpSpPr/>
          <p:nvPr/>
        </p:nvGrpSpPr>
        <p:grpSpPr>
          <a:xfrm>
            <a:off x="1395662" y="6169940"/>
            <a:ext cx="12994105" cy="9325630"/>
            <a:chOff x="1395662" y="6169940"/>
            <a:chExt cx="12994105" cy="9325630"/>
          </a:xfrm>
        </p:grpSpPr>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325630"/>
            </a:xfrm>
            <a:prstGeom prst="rect">
              <a:avLst/>
            </a:prstGeom>
            <a:noFill/>
            <a:ln>
              <a:noFill/>
            </a:ln>
          </p:spPr>
          <p:txBody>
            <a:bodyPr wrap="square" rtlCol="0">
              <a:spAutoFit/>
            </a:bodyPr>
            <a:lstStyle/>
            <a:p>
              <a:pPr>
                <a:lnSpc>
                  <a:spcPct val="150000"/>
                </a:lnSpc>
              </a:pPr>
              <a:r>
                <a:rPr lang="en-GB" sz="4400" dirty="0">
                  <a:latin typeface="Montserrat SemiBold" pitchFamily="2" charset="0"/>
                </a:rPr>
                <a:t>Introduction</a:t>
              </a:r>
            </a:p>
            <a:p>
              <a:pPr algn="just"/>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1200" dirty="0">
                <a:latin typeface="Montserrat" pitchFamily="2" charset="0"/>
              </a:endParaRPr>
            </a:p>
            <a:p>
              <a:pPr algn="just"/>
              <a:r>
                <a:rPr lang="en-US" sz="4000" dirty="0">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2" y="6169941"/>
              <a:ext cx="12994105" cy="9325629"/>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F2938A8B-5CD3-4D2E-A9BF-DBFC0A80FA06}"/>
              </a:ext>
            </a:extLst>
          </p:cNvPr>
          <p:cNvGrpSpPr/>
          <p:nvPr/>
        </p:nvGrpSpPr>
        <p:grpSpPr>
          <a:xfrm>
            <a:off x="15823531" y="6183333"/>
            <a:ext cx="12994105" cy="10956846"/>
            <a:chOff x="15677146" y="6183333"/>
            <a:chExt cx="12994105" cy="10956846"/>
          </a:xfrm>
        </p:grpSpPr>
        <p:sp>
          <p:nvSpPr>
            <p:cNvPr id="28" name="Rectangle: Rounded Corners 27">
              <a:extLst>
                <a:ext uri="{FF2B5EF4-FFF2-40B4-BE49-F238E27FC236}">
                  <a16:creationId xmlns:a16="http://schemas.microsoft.com/office/drawing/2014/main" id="{A298A003-0ED2-4779-AA0D-562E15622C78}"/>
                </a:ext>
              </a:extLst>
            </p:cNvPr>
            <p:cNvSpPr/>
            <p:nvPr/>
          </p:nvSpPr>
          <p:spPr>
            <a:xfrm>
              <a:off x="15677146" y="6183334"/>
              <a:ext cx="12994105" cy="10956845"/>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5963898" y="6183333"/>
              <a:ext cx="12420600" cy="10956846"/>
            </a:xfrm>
            <a:prstGeom prst="rect">
              <a:avLst/>
            </a:prstGeom>
            <a:noFill/>
            <a:ln>
              <a:noFill/>
            </a:ln>
          </p:spPr>
          <p:txBody>
            <a:bodyPr wrap="square" rtlCol="0">
              <a:spAutoFit/>
            </a:bodyPr>
            <a:lstStyle/>
            <a:p>
              <a:pPr algn="just">
                <a:lnSpc>
                  <a:spcPct val="150000"/>
                </a:lnSpc>
              </a:pPr>
              <a:r>
                <a:rPr lang="en-US" sz="4400" dirty="0">
                  <a:latin typeface="Montserrat SemiBold" pitchFamily="2" charset="0"/>
                </a:rPr>
                <a:t>Results</a:t>
              </a:r>
            </a:p>
            <a:p>
              <a:pPr marL="571500" indent="-571500" algn="just">
                <a:buFont typeface="Arial" panose="020B0604020202020204" pitchFamily="34" charset="0"/>
                <a:buChar char="•"/>
              </a:pPr>
              <a:r>
                <a:rPr lang="en-US" sz="4000" dirty="0">
                  <a:latin typeface="Montserrat" pitchFamily="2" charset="0"/>
                </a:rPr>
                <a:t>Number of accidents have steadily decreased during the past decades.</a:t>
              </a:r>
            </a:p>
            <a:p>
              <a:pPr marL="571500" indent="-571500" algn="just">
                <a:buFont typeface="Arial" panose="020B0604020202020204" pitchFamily="34" charset="0"/>
                <a:buChar char="•"/>
              </a:pPr>
              <a:r>
                <a:rPr lang="en-US" sz="4000" dirty="0">
                  <a:latin typeface="Montserrat" pitchFamily="2" charset="0"/>
                </a:rPr>
                <a:t>Most accidents occurred in November on Fridays (Fig. 1) and during morning and evening rush hours.</a:t>
              </a:r>
            </a:p>
            <a:p>
              <a:pPr marL="571500" indent="-571500" algn="just">
                <a:buFont typeface="Arial" panose="020B0604020202020204" pitchFamily="34" charset="0"/>
                <a:buChar char="•"/>
              </a:pPr>
              <a:r>
                <a:rPr lang="en-US" sz="4000" dirty="0">
                  <a:latin typeface="Montserrat" pitchFamily="2" charset="0"/>
                </a:rPr>
                <a:t>Even though more accidents happened in densely populated areas, fatality of the accidents were higher in rural areas (Fig. 2).</a:t>
              </a:r>
            </a:p>
            <a:p>
              <a:pPr marL="571500" indent="-571500" algn="just">
                <a:buFont typeface="Arial" panose="020B0604020202020204" pitchFamily="34" charset="0"/>
                <a:buChar char="•"/>
              </a:pPr>
              <a:r>
                <a:rPr lang="en-US" sz="4000" dirty="0">
                  <a:latin typeface="Montserrat" pitchFamily="2" charset="0"/>
                </a:rPr>
                <a:t>Clustering of fatal accidents mainly in larger cities</a:t>
              </a:r>
            </a:p>
            <a:p>
              <a:pPr marL="571500" indent="-571500" algn="just">
                <a:buFont typeface="Arial" panose="020B0604020202020204" pitchFamily="34" charset="0"/>
                <a:buChar char="•"/>
              </a:pPr>
              <a:r>
                <a:rPr lang="en-US" sz="4000" dirty="0">
                  <a:latin typeface="Montserrat" pitchFamily="2" charset="0"/>
                </a:rPr>
                <a:t>Best classification results obtained from the XGBoost model trained on under sampled data (Table 1).</a:t>
              </a:r>
            </a:p>
            <a:p>
              <a:pPr marL="571500" indent="-571500" algn="just">
                <a:buFont typeface="Arial" panose="020B0604020202020204" pitchFamily="34" charset="0"/>
                <a:buChar char="•"/>
              </a:pPr>
              <a:r>
                <a:rPr lang="en-US" sz="4000" dirty="0">
                  <a:latin typeface="Montserrat" pitchFamily="2" charset="0"/>
                </a:rPr>
                <a:t>Most influential features for machine learning was junction detail, speed limit and road type (Fig. 3).</a:t>
              </a:r>
            </a:p>
          </p:txBody>
        </p:sp>
      </p:grpSp>
      <p:sp>
        <p:nvSpPr>
          <p:cNvPr id="37" name="TextBox 36">
            <a:extLst>
              <a:ext uri="{FF2B5EF4-FFF2-40B4-BE49-F238E27FC236}">
                <a16:creationId xmlns:a16="http://schemas.microsoft.com/office/drawing/2014/main" id="{810EDFE5-6F27-4175-9F63-10C453E31B1F}"/>
              </a:ext>
            </a:extLst>
          </p:cNvPr>
          <p:cNvSpPr txBox="1"/>
          <p:nvPr/>
        </p:nvSpPr>
        <p:spPr>
          <a:xfrm>
            <a:off x="15823531" y="17560449"/>
            <a:ext cx="12994106" cy="11910953"/>
          </a:xfrm>
          <a:prstGeom prst="rect">
            <a:avLst/>
          </a:prstGeom>
          <a:noFill/>
          <a:ln w="76200">
            <a:noFill/>
          </a:ln>
        </p:spPr>
        <p:txBody>
          <a:bodyPr wrap="square" rtlCol="0">
            <a:spAutoFit/>
          </a:bodyPr>
          <a:lstStyle/>
          <a:p>
            <a:r>
              <a:rPr lang="en-US" sz="4400" dirty="0">
                <a:latin typeface="Montserrat SemiBold" pitchFamily="2" charset="0"/>
              </a:rPr>
              <a:t>Fig. 2. Fatal accident distribution across the UK and urban/rural areas</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190242" y="29476876"/>
            <a:ext cx="12420600" cy="3231654"/>
          </a:xfrm>
          <a:prstGeom prst="rect">
            <a:avLst/>
          </a:prstGeom>
          <a:noFill/>
          <a:ln>
            <a:noFill/>
          </a:ln>
        </p:spPr>
        <p:txBody>
          <a:bodyPr wrap="square" rtlCol="0">
            <a:spAutoFit/>
          </a:bodyPr>
          <a:lstStyle/>
          <a:p>
            <a:r>
              <a:rPr lang="en-US" sz="4400" dirty="0">
                <a:latin typeface="Montserrat SemiBold" pitchFamily="2" charset="0"/>
              </a:rPr>
              <a:t>Table 1. Summary of XGBoost classifier</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39" name="TextBox 38">
            <a:extLst>
              <a:ext uri="{FF2B5EF4-FFF2-40B4-BE49-F238E27FC236}">
                <a16:creationId xmlns:a16="http://schemas.microsoft.com/office/drawing/2014/main" id="{824765E9-56E8-46B5-9479-F1B649CE799E}"/>
              </a:ext>
            </a:extLst>
          </p:cNvPr>
          <p:cNvSpPr txBox="1"/>
          <p:nvPr/>
        </p:nvSpPr>
        <p:spPr>
          <a:xfrm>
            <a:off x="1682414" y="16077849"/>
            <a:ext cx="12705098" cy="5755422"/>
          </a:xfrm>
          <a:prstGeom prst="rect">
            <a:avLst/>
          </a:prstGeom>
          <a:noFill/>
          <a:ln w="76200">
            <a:noFill/>
          </a:ln>
        </p:spPr>
        <p:txBody>
          <a:bodyPr wrap="square" rtlCol="0">
            <a:spAutoFit/>
          </a:bodyPr>
          <a:lstStyle/>
          <a:p>
            <a:r>
              <a:rPr lang="en-US" sz="4400" dirty="0">
                <a:latin typeface="Montserrat SemiBold" pitchFamily="2" charset="0"/>
              </a:rPr>
              <a:t>Fig. 1. Heatmap of accidents by weekday and month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3202988"/>
            <a:ext cx="27483889" cy="6863417"/>
          </a:xfrm>
          <a:prstGeom prst="rect">
            <a:avLst/>
          </a:prstGeom>
          <a:noFill/>
          <a:ln w="76200">
            <a:noFill/>
          </a:ln>
        </p:spPr>
        <p:txBody>
          <a:bodyPr wrap="square" rtlCol="0">
            <a:spAutoFit/>
          </a:bodyPr>
          <a:lstStyle/>
          <a:p>
            <a:r>
              <a:rPr lang="en-US" sz="4400" dirty="0">
                <a:latin typeface="Montserrat SemiBold" pitchFamily="2" charset="0"/>
              </a:rPr>
              <a:t>Fig 3. Accident severity vs (A) junction detail, (B) speed limit, and (C) road type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grpSp>
        <p:nvGrpSpPr>
          <p:cNvPr id="46" name="Group 45">
            <a:extLst>
              <a:ext uri="{FF2B5EF4-FFF2-40B4-BE49-F238E27FC236}">
                <a16:creationId xmlns:a16="http://schemas.microsoft.com/office/drawing/2014/main" id="{7FD4E7CB-1F71-4D37-BF91-93C8E443DC8B}"/>
              </a:ext>
            </a:extLst>
          </p:cNvPr>
          <p:cNvGrpSpPr/>
          <p:nvPr/>
        </p:nvGrpSpPr>
        <p:grpSpPr>
          <a:xfrm>
            <a:off x="11620501" y="40611453"/>
            <a:ext cx="17259050" cy="1538885"/>
            <a:chOff x="11620501" y="40350197"/>
            <a:chExt cx="17259050" cy="1538885"/>
          </a:xfrm>
        </p:grpSpPr>
        <p:sp>
          <p:nvSpPr>
            <p:cNvPr id="42" name="TextBox 41">
              <a:extLst>
                <a:ext uri="{FF2B5EF4-FFF2-40B4-BE49-F238E27FC236}">
                  <a16:creationId xmlns:a16="http://schemas.microsoft.com/office/drawing/2014/main" id="{E55DF217-5EE7-4D95-A3CF-5762AA24743E}"/>
                </a:ext>
              </a:extLst>
            </p:cNvPr>
            <p:cNvSpPr txBox="1"/>
            <p:nvPr/>
          </p:nvSpPr>
          <p:spPr>
            <a:xfrm>
              <a:off x="11925301" y="40350199"/>
              <a:ext cx="16667498" cy="1538883"/>
            </a:xfrm>
            <a:prstGeom prst="rect">
              <a:avLst/>
            </a:prstGeom>
            <a:noFill/>
            <a:ln>
              <a:noFill/>
            </a:ln>
          </p:spPr>
          <p:txBody>
            <a:bodyPr wrap="square" rtlCol="0">
              <a:spAutoFit/>
            </a:bodyPr>
            <a:lstStyle/>
            <a:p>
              <a:pPr algn="just">
                <a:lnSpc>
                  <a:spcPct val="150000"/>
                </a:lnSpc>
              </a:pPr>
              <a:r>
                <a:rPr lang="en-US" sz="4400" dirty="0">
                  <a:latin typeface="Montserrat SemiBold"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350197"/>
              <a:ext cx="17259050" cy="1538885"/>
            </a:xfrm>
            <a:prstGeom prst="roundRect">
              <a:avLst>
                <a:gd name="adj" fmla="val 25272"/>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DE90D4EB-AE23-4023-9A09-89709A96B391}"/>
              </a:ext>
            </a:extLst>
          </p:cNvPr>
          <p:cNvGrpSpPr/>
          <p:nvPr/>
        </p:nvGrpSpPr>
        <p:grpSpPr>
          <a:xfrm>
            <a:off x="1395662" y="22699605"/>
            <a:ext cx="12994105" cy="9941183"/>
            <a:chOff x="1395662" y="22340378"/>
            <a:chExt cx="12994105" cy="9941183"/>
          </a:xfrm>
        </p:grpSpPr>
        <p:sp>
          <p:nvSpPr>
            <p:cNvPr id="20" name="Rectangle: Rounded Corners 19">
              <a:extLst>
                <a:ext uri="{FF2B5EF4-FFF2-40B4-BE49-F238E27FC236}">
                  <a16:creationId xmlns:a16="http://schemas.microsoft.com/office/drawing/2014/main" id="{8533A12A-2E1A-471D-B48E-0E0FF91C9A74}"/>
                </a:ext>
              </a:extLst>
            </p:cNvPr>
            <p:cNvSpPr/>
            <p:nvPr/>
          </p:nvSpPr>
          <p:spPr>
            <a:xfrm>
              <a:off x="1395662" y="22340378"/>
              <a:ext cx="12994105" cy="9941183"/>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671A0ED-921B-4618-BCE2-B9832FEA3C2A}"/>
                </a:ext>
              </a:extLst>
            </p:cNvPr>
            <p:cNvSpPr txBox="1"/>
            <p:nvPr/>
          </p:nvSpPr>
          <p:spPr>
            <a:xfrm>
              <a:off x="1682414" y="22340378"/>
              <a:ext cx="12420600" cy="9941183"/>
            </a:xfrm>
            <a:prstGeom prst="rect">
              <a:avLst/>
            </a:prstGeom>
            <a:noFill/>
            <a:ln>
              <a:noFill/>
            </a:ln>
          </p:spPr>
          <p:txBody>
            <a:bodyPr wrap="square" rtlCol="0">
              <a:spAutoFit/>
            </a:bodyPr>
            <a:lstStyle/>
            <a:p>
              <a:pPr algn="just">
                <a:lnSpc>
                  <a:spcPct val="150000"/>
                </a:lnSpc>
              </a:pPr>
              <a:r>
                <a:rPr lang="en-US" sz="4400" dirty="0">
                  <a:latin typeface="Montserrat SemiBold" pitchFamily="2" charset="0"/>
                </a:rPr>
                <a:t>Data and methodology</a:t>
              </a:r>
            </a:p>
            <a:p>
              <a:pPr marL="571500" indent="-571500" algn="just">
                <a:buFont typeface="Arial" panose="020B0604020202020204" pitchFamily="34" charset="0"/>
                <a:buChar char="•"/>
              </a:pPr>
              <a:r>
                <a:rPr lang="en-US" sz="4000" dirty="0">
                  <a:latin typeface="Montserrat" pitchFamily="2" charset="0"/>
                </a:rPr>
                <a:t>UK road accident data excluding northern Ireland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lgn="just">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algn="just"/>
              <a:r>
                <a:rPr lang="en-US" sz="1200" dirty="0">
                  <a:latin typeface="Montserrat" pitchFamily="2" charset="0"/>
                </a:rPr>
                <a:t> </a:t>
              </a:r>
              <a:endParaRPr lang="en-US" sz="2800" dirty="0">
                <a:latin typeface="Montserrat" pitchFamily="2" charset="0"/>
              </a:endParaRPr>
            </a:p>
            <a:p>
              <a:pPr algn="just"/>
              <a:r>
                <a:rPr lang="en-US" sz="4000" dirty="0">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latin typeface="Montserrat" pitchFamily="2" charset="0"/>
                </a:rPr>
                <a:t>Visual analyses include temporal trends and spatial clustering to identify high-risk areas for fatal accidents.</a:t>
              </a:r>
            </a:p>
          </p:txBody>
        </p:sp>
      </p:grpSp>
      <p:pic>
        <p:nvPicPr>
          <p:cNvPr id="12" name="Graphic 11">
            <a:extLst>
              <a:ext uri="{FF2B5EF4-FFF2-40B4-BE49-F238E27FC236}">
                <a16:creationId xmlns:a16="http://schemas.microsoft.com/office/drawing/2014/main" id="{6DDB3FFC-0E75-43D7-858E-E3F8B70858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1914" y="17090643"/>
            <a:ext cx="12801600" cy="5486400"/>
          </a:xfrm>
          <a:prstGeom prst="rect">
            <a:avLst/>
          </a:prstGeom>
        </p:spPr>
      </p:pic>
      <p:pic>
        <p:nvPicPr>
          <p:cNvPr id="15" name="Picture 14">
            <a:extLst>
              <a:ext uri="{FF2B5EF4-FFF2-40B4-BE49-F238E27FC236}">
                <a16:creationId xmlns:a16="http://schemas.microsoft.com/office/drawing/2014/main" id="{322B67D5-84E2-425E-BB45-24B47FA49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5737" y="18836740"/>
            <a:ext cx="7815146" cy="10388997"/>
          </a:xfrm>
          <a:prstGeom prst="rect">
            <a:avLst/>
          </a:prstGeom>
        </p:spPr>
      </p:pic>
      <p:pic>
        <p:nvPicPr>
          <p:cNvPr id="19" name="Picture 18">
            <a:extLst>
              <a:ext uri="{FF2B5EF4-FFF2-40B4-BE49-F238E27FC236}">
                <a16:creationId xmlns:a16="http://schemas.microsoft.com/office/drawing/2014/main" id="{85C1EA27-0E08-4731-8EAB-0528E3ECE2C7}"/>
              </a:ext>
            </a:extLst>
          </p:cNvPr>
          <p:cNvPicPr>
            <a:picLocks noChangeAspect="1"/>
          </p:cNvPicPr>
          <p:nvPr/>
        </p:nvPicPr>
        <p:blipFill rotWithShape="1">
          <a:blip r:embed="rId6">
            <a:extLst>
              <a:ext uri="{28A0092B-C50C-407E-A947-70E740481C1C}">
                <a14:useLocalDpi xmlns:a14="http://schemas.microsoft.com/office/drawing/2010/main" val="0"/>
              </a:ext>
            </a:extLst>
          </a:blip>
          <a:srcRect l="5729" t="13021" r="8854" b="12326"/>
          <a:stretch/>
        </p:blipFill>
        <p:spPr>
          <a:xfrm>
            <a:off x="16198342" y="19382455"/>
            <a:ext cx="4686300" cy="4095750"/>
          </a:xfrm>
          <a:prstGeom prst="rect">
            <a:avLst/>
          </a:prstGeom>
        </p:spPr>
      </p:pic>
      <p:pic>
        <p:nvPicPr>
          <p:cNvPr id="23" name="Graphic 22">
            <a:extLst>
              <a:ext uri="{FF2B5EF4-FFF2-40B4-BE49-F238E27FC236}">
                <a16:creationId xmlns:a16="http://schemas.microsoft.com/office/drawing/2014/main" id="{B42F9FB8-4462-48E6-B00C-C219FC18C03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58395"/>
          <a:stretch/>
        </p:blipFill>
        <p:spPr>
          <a:xfrm>
            <a:off x="16776376" y="23478205"/>
            <a:ext cx="3688066" cy="5318746"/>
          </a:xfrm>
          <a:prstGeom prst="rect">
            <a:avLst/>
          </a:prstGeom>
        </p:spPr>
      </p:pic>
      <p:pic>
        <p:nvPicPr>
          <p:cNvPr id="25" name="Picture 24">
            <a:extLst>
              <a:ext uri="{FF2B5EF4-FFF2-40B4-BE49-F238E27FC236}">
                <a16:creationId xmlns:a16="http://schemas.microsoft.com/office/drawing/2014/main" id="{C87CAF85-FAF6-4A7E-BE42-397B50F221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8304" y="33918234"/>
            <a:ext cx="8440249" cy="6330187"/>
          </a:xfrm>
          <a:prstGeom prst="rect">
            <a:avLst/>
          </a:prstGeom>
        </p:spPr>
      </p:pic>
      <p:pic>
        <p:nvPicPr>
          <p:cNvPr id="33" name="Picture 32">
            <a:extLst>
              <a:ext uri="{FF2B5EF4-FFF2-40B4-BE49-F238E27FC236}">
                <a16:creationId xmlns:a16="http://schemas.microsoft.com/office/drawing/2014/main" id="{B0C61C5D-D3C1-4969-9FF2-DA962D2F0D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41196" y="33918234"/>
            <a:ext cx="8438400" cy="6328800"/>
          </a:xfrm>
          <a:prstGeom prst="rect">
            <a:avLst/>
          </a:prstGeom>
        </p:spPr>
      </p:pic>
      <p:pic>
        <p:nvPicPr>
          <p:cNvPr id="40" name="Picture 39">
            <a:extLst>
              <a:ext uri="{FF2B5EF4-FFF2-40B4-BE49-F238E27FC236}">
                <a16:creationId xmlns:a16="http://schemas.microsoft.com/office/drawing/2014/main" id="{5F04A8FD-FC3A-4CA4-9FF7-0E902E7A2E2D}"/>
              </a:ext>
            </a:extLst>
          </p:cNvPr>
          <p:cNvPicPr>
            <a:picLocks noChangeAspect="1"/>
          </p:cNvPicPr>
          <p:nvPr/>
        </p:nvPicPr>
        <p:blipFill rotWithShape="1">
          <a:blip r:embed="rId11">
            <a:extLst>
              <a:ext uri="{28A0092B-C50C-407E-A947-70E740481C1C}">
                <a14:useLocalDpi xmlns:a14="http://schemas.microsoft.com/office/drawing/2010/main" val="0"/>
              </a:ext>
            </a:extLst>
          </a:blip>
          <a:srcRect b="1306"/>
          <a:stretch/>
        </p:blipFill>
        <p:spPr>
          <a:xfrm>
            <a:off x="19998046" y="33918234"/>
            <a:ext cx="8438400" cy="6246138"/>
          </a:xfrm>
          <a:prstGeom prst="rect">
            <a:avLst/>
          </a:prstGeom>
        </p:spPr>
      </p:pic>
      <p:graphicFrame>
        <p:nvGraphicFramePr>
          <p:cNvPr id="48" name="Table 48">
            <a:extLst>
              <a:ext uri="{FF2B5EF4-FFF2-40B4-BE49-F238E27FC236}">
                <a16:creationId xmlns:a16="http://schemas.microsoft.com/office/drawing/2014/main" id="{55F92F30-4A4C-48C9-8334-59324ECEC38B}"/>
              </a:ext>
            </a:extLst>
          </p:cNvPr>
          <p:cNvGraphicFramePr>
            <a:graphicFrameLocks noGrp="1"/>
          </p:cNvGraphicFramePr>
          <p:nvPr>
            <p:extLst>
              <p:ext uri="{D42A27DB-BD31-4B8C-83A1-F6EECF244321}">
                <p14:modId xmlns:p14="http://schemas.microsoft.com/office/powerpoint/2010/main" val="2300440637"/>
              </p:ext>
            </p:extLst>
          </p:nvPr>
        </p:nvGraphicFramePr>
        <p:xfrm>
          <a:off x="16230603" y="30539049"/>
          <a:ext cx="9372601" cy="2103120"/>
        </p:xfrm>
        <a:graphic>
          <a:graphicData uri="http://schemas.openxmlformats.org/drawingml/2006/table">
            <a:tbl>
              <a:tblPr firstRow="1" bandRow="1">
                <a:tableStyleId>{5C22544A-7EE6-4342-B048-85BDC9FD1C3A}</a:tableStyleId>
              </a:tblPr>
              <a:tblGrid>
                <a:gridCol w="2732581">
                  <a:extLst>
                    <a:ext uri="{9D8B030D-6E8A-4147-A177-3AD203B41FA5}">
                      <a16:colId xmlns:a16="http://schemas.microsoft.com/office/drawing/2014/main" val="3276693258"/>
                    </a:ext>
                  </a:extLst>
                </a:gridCol>
                <a:gridCol w="3320010">
                  <a:extLst>
                    <a:ext uri="{9D8B030D-6E8A-4147-A177-3AD203B41FA5}">
                      <a16:colId xmlns:a16="http://schemas.microsoft.com/office/drawing/2014/main" val="2500492733"/>
                    </a:ext>
                  </a:extLst>
                </a:gridCol>
                <a:gridCol w="3320010">
                  <a:extLst>
                    <a:ext uri="{9D8B030D-6E8A-4147-A177-3AD203B41FA5}">
                      <a16:colId xmlns:a16="http://schemas.microsoft.com/office/drawing/2014/main" val="597996803"/>
                    </a:ext>
                  </a:extLst>
                </a:gridCol>
              </a:tblGrid>
              <a:tr h="370840">
                <a:tc>
                  <a:txBody>
                    <a:bodyPr/>
                    <a:lstStyle/>
                    <a:p>
                      <a:pPr algn="ctr"/>
                      <a:endParaRPr lang="en-GB" sz="4000" b="0" dirty="0">
                        <a:solidFill>
                          <a:schemeClr val="tx1"/>
                        </a:solidFill>
                        <a:latin typeface="Montserrat" pitchFamily="2"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761844"/>
                  </a:ext>
                </a:extLst>
              </a:tr>
              <a:tr h="370840">
                <a:tc>
                  <a:txBody>
                    <a:bodyPr/>
                    <a:lstStyle/>
                    <a:p>
                      <a:pPr algn="l"/>
                      <a:r>
                        <a:rPr lang="en-GB" sz="4000" b="0" dirty="0">
                          <a:solidFill>
                            <a:schemeClr val="tx1"/>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pitchFamily="2" charset="0"/>
                        </a:rPr>
                        <a:t>TN: 69 536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pitchFamily="2" charset="0"/>
                        </a:rPr>
                        <a:t>FP: 25 606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981414"/>
                  </a:ext>
                </a:extLst>
              </a:tr>
              <a:tr h="370840">
                <a:tc>
                  <a:txBody>
                    <a:bodyPr/>
                    <a:lstStyle/>
                    <a:p>
                      <a:pPr algn="l"/>
                      <a:r>
                        <a:rPr lang="en-GB" sz="4000" b="0" dirty="0">
                          <a:solidFill>
                            <a:schemeClr val="tx1"/>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pitchFamily="2" charset="0"/>
                        </a:rPr>
                        <a:t>FN: 316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chemeClr val="tx1"/>
                          </a:solidFill>
                          <a:latin typeface="Montserrat" pitchFamily="2" charset="0"/>
                        </a:rPr>
                        <a:t>TP: 596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41931"/>
                  </a:ext>
                </a:extLst>
              </a:tr>
            </a:tbl>
          </a:graphicData>
        </a:graphic>
      </p:graphicFrame>
      <p:graphicFrame>
        <p:nvGraphicFramePr>
          <p:cNvPr id="49" name="Table 49">
            <a:extLst>
              <a:ext uri="{FF2B5EF4-FFF2-40B4-BE49-F238E27FC236}">
                <a16:creationId xmlns:a16="http://schemas.microsoft.com/office/drawing/2014/main" id="{23562714-490C-4D16-9078-6B63A3DC41F6}"/>
              </a:ext>
            </a:extLst>
          </p:cNvPr>
          <p:cNvGraphicFramePr>
            <a:graphicFrameLocks noGrp="1"/>
          </p:cNvGraphicFramePr>
          <p:nvPr>
            <p:extLst>
              <p:ext uri="{D42A27DB-BD31-4B8C-83A1-F6EECF244321}">
                <p14:modId xmlns:p14="http://schemas.microsoft.com/office/powerpoint/2010/main" val="4083033563"/>
              </p:ext>
            </p:extLst>
          </p:nvPr>
        </p:nvGraphicFramePr>
        <p:xfrm>
          <a:off x="26160183" y="31255860"/>
          <a:ext cx="2432616" cy="1402080"/>
        </p:xfrm>
        <a:graphic>
          <a:graphicData uri="http://schemas.openxmlformats.org/drawingml/2006/table">
            <a:tbl>
              <a:tblPr firstRow="1" bandRow="1">
                <a:tableStyleId>{5C22544A-7EE6-4342-B048-85BDC9FD1C3A}</a:tableStyleId>
              </a:tblPr>
              <a:tblGrid>
                <a:gridCol w="2432616">
                  <a:extLst>
                    <a:ext uri="{9D8B030D-6E8A-4147-A177-3AD203B41FA5}">
                      <a16:colId xmlns:a16="http://schemas.microsoft.com/office/drawing/2014/main" val="3789545536"/>
                    </a:ext>
                  </a:extLst>
                </a:gridCol>
              </a:tblGrid>
              <a:tr h="370840">
                <a:tc>
                  <a:txBody>
                    <a:bodyPr/>
                    <a:lstStyle/>
                    <a:p>
                      <a:r>
                        <a:rPr lang="en-GB" sz="4000" b="0" dirty="0">
                          <a:solidFill>
                            <a:schemeClr val="tx1"/>
                          </a:solidFill>
                          <a:latin typeface="Montserrat Medium" pitchFamily="2" charset="0"/>
                        </a:rPr>
                        <a:t>AUC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301040"/>
                  </a:ext>
                </a:extLst>
              </a:tr>
              <a:tr h="370840">
                <a:tc>
                  <a:txBody>
                    <a:bodyPr/>
                    <a:lstStyle/>
                    <a:p>
                      <a:r>
                        <a:rPr lang="en-GB" sz="4000" dirty="0">
                          <a:solidFill>
                            <a:schemeClr val="tx1"/>
                          </a:solidFill>
                          <a:latin typeface="Montserrat" pitchFamily="2" charset="0"/>
                        </a:rPr>
                        <a:t>74.86%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0626032"/>
                  </a:ext>
                </a:extLst>
              </a:tr>
            </a:tbl>
          </a:graphicData>
        </a:graphic>
      </p:graphicFrame>
      <p:pic>
        <p:nvPicPr>
          <p:cNvPr id="53" name="Picture 52">
            <a:extLst>
              <a:ext uri="{FF2B5EF4-FFF2-40B4-BE49-F238E27FC236}">
                <a16:creationId xmlns:a16="http://schemas.microsoft.com/office/drawing/2014/main" id="{85960F73-3801-4307-A82C-B7B37D9670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17636" y="2194006"/>
            <a:ext cx="2700000" cy="2700000"/>
          </a:xfrm>
          <a:prstGeom prst="rect">
            <a:avLst/>
          </a:prstGeom>
        </p:spPr>
      </p:pic>
    </p:spTree>
    <p:extLst>
      <p:ext uri="{BB962C8B-B14F-4D97-AF65-F5344CB8AC3E}">
        <p14:creationId xmlns:p14="http://schemas.microsoft.com/office/powerpoint/2010/main" val="2496430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3891</TotalTime>
  <Words>1812</Words>
  <Application>Microsoft Office PowerPoint</Application>
  <PresentationFormat>Custom</PresentationFormat>
  <Paragraphs>312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Montserrat</vt:lpstr>
      <vt:lpstr>Montserrat Medium</vt:lpstr>
      <vt:lpstr>Montserrat SemiBold</vt:lpstr>
      <vt:lpstr>Office Theme</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Malm</dc:creator>
  <cp:lastModifiedBy>Louise Malm</cp:lastModifiedBy>
  <cp:revision>59</cp:revision>
  <dcterms:created xsi:type="dcterms:W3CDTF">2023-11-28T20:50:01Z</dcterms:created>
  <dcterms:modified xsi:type="dcterms:W3CDTF">2023-12-06T20:43:47Z</dcterms:modified>
</cp:coreProperties>
</file>