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 Bold" panose="020B0604020202020204" charset="0"/>
      <p:regular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tac Orucəliyeva" initials="AO" lastIdx="1" clrIdx="0">
    <p:extLst>
      <p:ext uri="{19B8F6BF-5375-455C-9EA6-DF929625EA0E}">
        <p15:presenceInfo xmlns:p15="http://schemas.microsoft.com/office/powerpoint/2012/main" userId="Aytac Orucəliy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32"/>
    <a:srgbClr val="11121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06848"/>
            <a:ext cx="12902803" cy="19352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00"/>
              </a:lnSpc>
              <a:buNone/>
            </a:pPr>
            <a:r>
              <a:rPr lang="en-US" sz="6050" b="1" kern="0" spc="-6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Exponential Search</a:t>
            </a:r>
            <a:endParaRPr lang="en-US" sz="6050" dirty="0"/>
          </a:p>
        </p:txBody>
      </p:sp>
      <p:sp>
        <p:nvSpPr>
          <p:cNvPr id="3" name="Text 1"/>
          <p:cNvSpPr/>
          <p:nvPr/>
        </p:nvSpPr>
        <p:spPr>
          <a:xfrm>
            <a:off x="863798" y="4712255"/>
            <a:ext cx="12902803" cy="3054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Exponential Search (</a:t>
            </a:r>
            <a:r>
              <a:rPr lang="en-US" sz="2800" dirty="0" err="1">
                <a:solidFill>
                  <a:schemeClr val="bg1"/>
                </a:solidFill>
              </a:rPr>
              <a:t>eksponensial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axtarış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err="1">
                <a:solidFill>
                  <a:schemeClr val="bg1"/>
                </a:solidFill>
              </a:rPr>
              <a:t>genişlənərək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axtarış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strategiyasıdır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və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sıralanmış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massivlərdə</a:t>
            </a:r>
            <a:r>
              <a:rPr lang="en-US" sz="2800" dirty="0">
                <a:solidFill>
                  <a:schemeClr val="bg1"/>
                </a:solidFill>
              </a:rPr>
              <a:t> element </a:t>
            </a:r>
            <a:r>
              <a:rPr lang="en-US" sz="2800" dirty="0" err="1">
                <a:solidFill>
                  <a:schemeClr val="bg1"/>
                </a:solidFill>
              </a:rPr>
              <a:t>axtarmaq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üçün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istifadə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edilir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Əsas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ideyası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ondan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ibarətdir</a:t>
            </a:r>
            <a:r>
              <a:rPr lang="en-US" sz="2800" dirty="0">
                <a:solidFill>
                  <a:schemeClr val="bg1"/>
                </a:solidFill>
              </a:rPr>
              <a:t> ki, </a:t>
            </a:r>
            <a:r>
              <a:rPr lang="en-US" sz="2800" dirty="0" err="1">
                <a:solidFill>
                  <a:schemeClr val="bg1"/>
                </a:solidFill>
              </a:rPr>
              <a:t>əvvəlcə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intervallı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tapır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sonra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isə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intervallı</a:t>
            </a:r>
            <a:r>
              <a:rPr lang="en-US" sz="2800" dirty="0">
                <a:solidFill>
                  <a:schemeClr val="bg1"/>
                </a:solidFill>
              </a:rPr>
              <a:t> binary </a:t>
            </a:r>
            <a:r>
              <a:rPr lang="en-US" sz="2800" dirty="0" err="1">
                <a:solidFill>
                  <a:schemeClr val="bg1"/>
                </a:solidFill>
              </a:rPr>
              <a:t>searchla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kiçikləşdirir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ts val="29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ts val="29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Bu </a:t>
            </a:r>
            <a:r>
              <a:rPr lang="en-US" sz="2800" dirty="0" err="1">
                <a:solidFill>
                  <a:schemeClr val="bg1"/>
                </a:solidFill>
              </a:rPr>
              <a:t>metod</a:t>
            </a:r>
            <a:r>
              <a:rPr lang="en-US" sz="2800" dirty="0">
                <a:solidFill>
                  <a:schemeClr val="bg1"/>
                </a:solidFill>
              </a:rPr>
              <a:t> O(log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err="1">
                <a:solidFill>
                  <a:schemeClr val="bg1"/>
                </a:solidFill>
              </a:rPr>
              <a:t>notationla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işləyir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burada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elementin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mövqeyidir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Əgər</a:t>
            </a:r>
            <a:r>
              <a:rPr lang="en-US" sz="2800" dirty="0">
                <a:solidFill>
                  <a:schemeClr val="bg1"/>
                </a:solidFill>
              </a:rPr>
              <a:t> element </a:t>
            </a:r>
            <a:r>
              <a:rPr lang="en-US" sz="2800" dirty="0" err="1">
                <a:solidFill>
                  <a:schemeClr val="bg1"/>
                </a:solidFill>
              </a:rPr>
              <a:t>massivdə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tapıla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bilmirsə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axtarışın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mürəkkəbliyi</a:t>
            </a:r>
            <a:r>
              <a:rPr lang="en-US" sz="2800" dirty="0">
                <a:solidFill>
                  <a:schemeClr val="bg1"/>
                </a:solidFill>
              </a:rPr>
              <a:t> O(log n) </a:t>
            </a:r>
            <a:r>
              <a:rPr lang="en-US" sz="2800" dirty="0" err="1">
                <a:solidFill>
                  <a:schemeClr val="bg1"/>
                </a:solidFill>
              </a:rPr>
              <a:t>olur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9F6C1-3DA9-4055-92DB-A3C6FBB922B8}"/>
              </a:ext>
            </a:extLst>
          </p:cNvPr>
          <p:cNvSpPr/>
          <p:nvPr/>
        </p:nvSpPr>
        <p:spPr>
          <a:xfrm>
            <a:off x="12361762" y="7674015"/>
            <a:ext cx="2129742" cy="462762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17000"/>
            <a:ext cx="8965525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 of Exponential Search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1218724" y="2360057"/>
            <a:ext cx="30480" cy="458093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4" name="Shape 2"/>
          <p:cNvSpPr/>
          <p:nvPr/>
        </p:nvSpPr>
        <p:spPr>
          <a:xfrm>
            <a:off x="1481137" y="2900124"/>
            <a:ext cx="863798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5" name="Shape 3"/>
          <p:cNvSpPr/>
          <p:nvPr/>
        </p:nvSpPr>
        <p:spPr>
          <a:xfrm>
            <a:off x="956310" y="263771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6" name="Text 4"/>
          <p:cNvSpPr/>
          <p:nvPr/>
        </p:nvSpPr>
        <p:spPr>
          <a:xfrm>
            <a:off x="1169670" y="2747010"/>
            <a:ext cx="12858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91513" y="2461057"/>
            <a:ext cx="1011748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Step 1                [2, 3, 4, 10, 40, 45, 56, 60, 70]    </a:t>
            </a:r>
            <a:r>
              <a:rPr lang="en-US" sz="2200" b="1" kern="0" spc="-22" dirty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axtar</a:t>
            </a:r>
            <a:r>
              <a:rPr lang="az-Latn-AZ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ılır-45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591515" y="3105507"/>
            <a:ext cx="1108257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Eksponensial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şəkildə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intervalı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təyin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edirik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1, 2, 4, 8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və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s. Bu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addımlarla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gedərək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massivdə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45-i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tapanadək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elementləri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yoxlayırıq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1481137" y="4509373"/>
            <a:ext cx="863798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10" name="Shape 8"/>
          <p:cNvSpPr/>
          <p:nvPr/>
        </p:nvSpPr>
        <p:spPr>
          <a:xfrm>
            <a:off x="956310" y="424695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9"/>
          <p:cNvSpPr/>
          <p:nvPr/>
        </p:nvSpPr>
        <p:spPr>
          <a:xfrm>
            <a:off x="1136333" y="4356259"/>
            <a:ext cx="19526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591514" y="421612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Step 2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591514" y="4714756"/>
            <a:ext cx="1117508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Görürük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ki, a[4] (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yəni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10)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və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a[8] (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yəni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70)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elementləri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arasındadır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45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iki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indeks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arasında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ola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bilər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1481137" y="6118622"/>
            <a:ext cx="863798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15" name="Shape 13"/>
          <p:cNvSpPr/>
          <p:nvPr/>
        </p:nvSpPr>
        <p:spPr>
          <a:xfrm>
            <a:off x="956310" y="585620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6" name="Text 14"/>
          <p:cNvSpPr/>
          <p:nvPr/>
        </p:nvSpPr>
        <p:spPr>
          <a:xfrm>
            <a:off x="1135975" y="5965508"/>
            <a:ext cx="19585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591514" y="582537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Step 3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591514" y="6324005"/>
            <a:ext cx="1117508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 intervallı (4 və 8) daraltmaq üçün ikili axtarış aparılır və 45 tapılır.</a:t>
            </a:r>
            <a:endParaRPr lang="en-US" sz="1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B327-3636-4E7A-95DD-B76C79266766}"/>
              </a:ext>
            </a:extLst>
          </p:cNvPr>
          <p:cNvSpPr/>
          <p:nvPr/>
        </p:nvSpPr>
        <p:spPr>
          <a:xfrm>
            <a:off x="12546957" y="7604567"/>
            <a:ext cx="1956121" cy="544010"/>
          </a:xfrm>
          <a:prstGeom prst="rect">
            <a:avLst/>
          </a:prstGeom>
          <a:solidFill>
            <a:srgbClr val="1112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947771-8B5D-48F7-B7B4-18C01F9FA689}"/>
              </a:ext>
            </a:extLst>
          </p:cNvPr>
          <p:cNvSpPr/>
          <p:nvPr/>
        </p:nvSpPr>
        <p:spPr>
          <a:xfrm>
            <a:off x="12164992" y="7095281"/>
            <a:ext cx="2338086" cy="1134319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516" y="1200370"/>
            <a:ext cx="12099250" cy="1574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Quick Sort</a:t>
            </a:r>
            <a:r>
              <a:rPr lang="az-Latn-AZ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( Sürətli çeşidləmə)</a:t>
            </a: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</a:t>
            </a:r>
            <a:endParaRPr lang="az-Latn-AZ" sz="4400" b="1" kern="0" spc="-44" dirty="0">
              <a:solidFill>
                <a:srgbClr val="FFFFFF"/>
              </a:solidFill>
              <a:latin typeface="Montserrat Bold" pitchFamily="34" charset="0"/>
              <a:ea typeface="Montserrat Bold" pitchFamily="34" charset="-122"/>
              <a:cs typeface="Montserrat Bold" pitchFamily="34" charset="-120"/>
            </a:endParaRPr>
          </a:p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An Efficient Sorting Algorithm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379964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1077158" y="3908941"/>
            <a:ext cx="12858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65923" y="3799642"/>
            <a:ext cx="287178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Divide and Conquer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88241" y="4298275"/>
            <a:ext cx="3334226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 err="1">
                <a:solidFill>
                  <a:schemeClr val="bg1"/>
                </a:solidFill>
              </a:rPr>
              <a:t>Sürətli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çeşidləmə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massivdən</a:t>
            </a:r>
            <a:r>
              <a:rPr lang="en-US" sz="1900" dirty="0">
                <a:solidFill>
                  <a:schemeClr val="bg1"/>
                </a:solidFill>
              </a:rPr>
              <a:t> “pivot” </a:t>
            </a:r>
            <a:r>
              <a:rPr lang="en-US" sz="1900" dirty="0" err="1">
                <a:solidFill>
                  <a:schemeClr val="bg1"/>
                </a:solidFill>
              </a:rPr>
              <a:t>elementi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seçmək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digər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elementləri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iki</a:t>
            </a:r>
            <a:r>
              <a:rPr lang="en-US" sz="1900" dirty="0">
                <a:solidFill>
                  <a:schemeClr val="bg1"/>
                </a:solidFill>
              </a:rPr>
              <a:t> alt </a:t>
            </a:r>
            <a:r>
              <a:rPr lang="en-US" sz="1900" dirty="0" err="1">
                <a:solidFill>
                  <a:schemeClr val="bg1"/>
                </a:solidFill>
              </a:rPr>
              <a:t>massivə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bölmək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yolu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ilə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işləyir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hape 5"/>
          <p:cNvSpPr/>
          <p:nvPr/>
        </p:nvSpPr>
        <p:spPr>
          <a:xfrm>
            <a:off x="5246965" y="379964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6"/>
          <p:cNvSpPr/>
          <p:nvPr/>
        </p:nvSpPr>
        <p:spPr>
          <a:xfrm>
            <a:off x="5426988" y="3908941"/>
            <a:ext cx="19526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49089" y="379964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Recursive Sorting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49089" y="4298275"/>
            <a:ext cx="3334226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 err="1">
                <a:solidFill>
                  <a:schemeClr val="bg1"/>
                </a:solidFill>
              </a:rPr>
              <a:t>Daha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sonra</a:t>
            </a:r>
            <a:r>
              <a:rPr lang="en-US" sz="1900" dirty="0">
                <a:solidFill>
                  <a:schemeClr val="bg1"/>
                </a:solidFill>
              </a:rPr>
              <a:t> alt </a:t>
            </a:r>
            <a:r>
              <a:rPr lang="en-US" sz="1900" dirty="0" err="1">
                <a:solidFill>
                  <a:schemeClr val="bg1"/>
                </a:solidFill>
              </a:rPr>
              <a:t>massivlər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rekursiv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şəkildə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çeşidlənir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bütün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massivin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səmərəli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şəkildə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çeşidlənməsinə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imkan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verir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Shape 9"/>
          <p:cNvSpPr/>
          <p:nvPr/>
        </p:nvSpPr>
        <p:spPr>
          <a:xfrm>
            <a:off x="9630132" y="379964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2" name="Text 10"/>
          <p:cNvSpPr/>
          <p:nvPr/>
        </p:nvSpPr>
        <p:spPr>
          <a:xfrm>
            <a:off x="9809798" y="3908941"/>
            <a:ext cx="19585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32256" y="379964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32256" y="4298275"/>
            <a:ext cx="3688858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 err="1">
                <a:solidFill>
                  <a:schemeClr val="bg1"/>
                </a:solidFill>
              </a:rPr>
              <a:t>Sürətli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çeşidləmə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orta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vaxt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mürəkkəbliyi</a:t>
            </a:r>
            <a:r>
              <a:rPr lang="en-US" sz="1900" dirty="0">
                <a:solidFill>
                  <a:schemeClr val="bg1"/>
                </a:solidFill>
              </a:rPr>
              <a:t> O(n log n) </a:t>
            </a:r>
            <a:r>
              <a:rPr lang="en-US" sz="1900" dirty="0" err="1">
                <a:solidFill>
                  <a:schemeClr val="bg1"/>
                </a:solidFill>
              </a:rPr>
              <a:t>ilə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ən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səmərəli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çeşidləmə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alqoritmlərindən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biri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hesab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olunur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6BA7C-8D5D-4508-B8AE-FA0EBE8CB008}"/>
              </a:ext>
            </a:extLst>
          </p:cNvPr>
          <p:cNvSpPr txBox="1"/>
          <p:nvPr/>
        </p:nvSpPr>
        <p:spPr>
          <a:xfrm>
            <a:off x="1868890" y="6567565"/>
            <a:ext cx="9965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Bunu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başa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düşməyin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yolu:Quick</a:t>
            </a:r>
            <a:r>
              <a:rPr lang="en-US" dirty="0">
                <a:solidFill>
                  <a:schemeClr val="bg1"/>
                </a:solidFill>
              </a:rPr>
              <a:t> Sort </a:t>
            </a:r>
            <a:r>
              <a:rPr lang="en-US" dirty="0" err="1">
                <a:solidFill>
                  <a:schemeClr val="bg1"/>
                </a:solidFill>
              </a:rPr>
              <a:t>əslində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prosesdir</a:t>
            </a:r>
            <a:r>
              <a:rPr lang="en-US" dirty="0">
                <a:solidFill>
                  <a:schemeClr val="bg1"/>
                </a:solidFill>
              </a:rPr>
              <a:t> ki,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böyük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çox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kiçik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problemciklərə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ayırır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kiçik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problemlər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bir-bir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həll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olunduqca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bütün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həll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etmiş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olursan.Yəni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beynində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prosesi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sanki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addım-addım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nəhəng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puzzle </a:t>
            </a:r>
            <a:r>
              <a:rPr lang="en-US" dirty="0" err="1">
                <a:solidFill>
                  <a:schemeClr val="bg1"/>
                </a:solidFill>
              </a:rPr>
              <a:t>parçalarını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yerə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qoymaq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təsəvvür</a:t>
            </a:r>
            <a:r>
              <a:rPr lang="en-US" dirty="0">
                <a:solidFill>
                  <a:schemeClr val="bg1"/>
                </a:solidFill>
              </a:rPr>
              <a:t> et.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757EF-8326-4D12-A092-DC1D696A1A9B}"/>
              </a:ext>
            </a:extLst>
          </p:cNvPr>
          <p:cNvSpPr/>
          <p:nvPr/>
        </p:nvSpPr>
        <p:spPr>
          <a:xfrm>
            <a:off x="12732152" y="7616142"/>
            <a:ext cx="1759352" cy="474562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05526"/>
            <a:ext cx="643413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 of Quick Sort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6237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Step 1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221242"/>
            <a:ext cx="4113316" cy="1751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Tesevvur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edin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ə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linizd</a:t>
            </a: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ə oyun kartlari var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az-Latn-AZ" sz="1900" dirty="0">
              <a:solidFill>
                <a:srgbClr val="E2E6E9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900"/>
              </a:lnSpc>
              <a:buNone/>
            </a:pP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Bu kartları sıralamaq üçün əvvəlcə  bir </a:t>
            </a:r>
          </a:p>
          <a:p>
            <a:pPr marL="0" indent="0">
              <a:lnSpc>
                <a:spcPts val="2900"/>
              </a:lnSpc>
              <a:buNone/>
            </a:pP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Pivot seçirsiniz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.</a:t>
            </a: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 Sonra pivotdan boyukləri</a:t>
            </a:r>
          </a:p>
          <a:p>
            <a:pPr marL="0" indent="0">
              <a:lnSpc>
                <a:spcPts val="2900"/>
              </a:lnSpc>
              <a:buNone/>
            </a:pP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Sağ 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, ki</a:t>
            </a: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çikləri sol əlinizə yıgırsınız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6237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Step 2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72576" y="4221242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Daha sonra sağ əlinizdəki kartlardan pivot seçib eyni qayda ilə ayrırsınız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Sonra isə sol əl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62378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Step 3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1354" y="4221242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az-Latn-AZ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Beləcə bir nece pivot seçimindən sonra kartlar uygun sıralanır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593089-0326-4E98-8DB2-A3CF3EF2E3D0}"/>
              </a:ext>
            </a:extLst>
          </p:cNvPr>
          <p:cNvSpPr/>
          <p:nvPr/>
        </p:nvSpPr>
        <p:spPr>
          <a:xfrm>
            <a:off x="12801975" y="7627717"/>
            <a:ext cx="1828425" cy="601883"/>
          </a:xfrm>
          <a:prstGeom prst="round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10324" y="21258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Code Example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477533" y="866557"/>
            <a:ext cx="5749648" cy="7056313"/>
          </a:xfrm>
          <a:prstGeom prst="roundRect">
            <a:avLst>
              <a:gd name="adj" fmla="val 0"/>
            </a:avLst>
          </a:prstGeom>
          <a:solidFill>
            <a:srgbClr val="303132"/>
          </a:solidFill>
          <a:ln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binary_search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, left, right, x): </a:t>
            </a:r>
          </a:p>
          <a:p>
            <a:r>
              <a:rPr lang="en-US" dirty="0">
                <a:solidFill>
                  <a:schemeClr val="bg1"/>
                </a:solidFill>
              </a:rPr>
              <a:t>   if right &gt;= left:      </a:t>
            </a:r>
          </a:p>
          <a:p>
            <a:r>
              <a:rPr lang="en-US" dirty="0">
                <a:solidFill>
                  <a:schemeClr val="bg1"/>
                </a:solidFill>
              </a:rPr>
              <a:t>  mid = left + (right - left) // 2     </a:t>
            </a:r>
          </a:p>
          <a:p>
            <a:r>
              <a:rPr lang="en-US" dirty="0">
                <a:solidFill>
                  <a:schemeClr val="bg1"/>
                </a:solidFill>
              </a:rPr>
              <a:t>   # </a:t>
            </a:r>
            <a:r>
              <a:rPr lang="en-US" dirty="0" err="1">
                <a:solidFill>
                  <a:schemeClr val="bg1"/>
                </a:solidFill>
              </a:rPr>
              <a:t>Ortadaki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yoxla</a:t>
            </a:r>
            <a:r>
              <a:rPr lang="en-US" dirty="0">
                <a:solidFill>
                  <a:schemeClr val="bg1"/>
                </a:solidFill>
              </a:rPr>
              <a:t>     </a:t>
            </a:r>
          </a:p>
          <a:p>
            <a:r>
              <a:rPr lang="en-US" dirty="0">
                <a:solidFill>
                  <a:schemeClr val="bg1"/>
                </a:solidFill>
              </a:rPr>
              <a:t>   if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[mid] == x: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return mid  </a:t>
            </a:r>
          </a:p>
          <a:p>
            <a:r>
              <a:rPr lang="en-US" dirty="0">
                <a:solidFill>
                  <a:schemeClr val="bg1"/>
                </a:solidFill>
              </a:rPr>
              <a:t>      # </a:t>
            </a:r>
            <a:r>
              <a:rPr lang="en-US" dirty="0" err="1">
                <a:solidFill>
                  <a:schemeClr val="bg1"/>
                </a:solidFill>
              </a:rPr>
              <a:t>Ortadaki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elementdən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kiçikdirsə</a:t>
            </a:r>
            <a:r>
              <a:rPr lang="en-US" dirty="0">
                <a:solidFill>
                  <a:schemeClr val="bg1"/>
                </a:solidFill>
              </a:rPr>
              <a:t>, sol </a:t>
            </a:r>
            <a:r>
              <a:rPr lang="en-US" dirty="0" err="1">
                <a:solidFill>
                  <a:schemeClr val="bg1"/>
                </a:solidFill>
              </a:rPr>
              <a:t>tərəfdə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axtar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[mid] &gt; x: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return </a:t>
            </a:r>
            <a:r>
              <a:rPr lang="en-US" dirty="0" err="1">
                <a:solidFill>
                  <a:schemeClr val="bg1"/>
                </a:solidFill>
              </a:rPr>
              <a:t>binary_search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, left, mid - 1, x)    </a:t>
            </a:r>
          </a:p>
          <a:p>
            <a:r>
              <a:rPr lang="en-US" dirty="0">
                <a:solidFill>
                  <a:schemeClr val="bg1"/>
                </a:solidFill>
              </a:rPr>
              <a:t>    # </a:t>
            </a:r>
            <a:r>
              <a:rPr lang="en-US" dirty="0" err="1">
                <a:solidFill>
                  <a:schemeClr val="bg1"/>
                </a:solidFill>
              </a:rPr>
              <a:t>Ortadaki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elementdən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böyükdürsə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sağ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tərəfdə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axtar</a:t>
            </a:r>
            <a:r>
              <a:rPr lang="en-US" dirty="0">
                <a:solidFill>
                  <a:schemeClr val="bg1"/>
                </a:solidFill>
              </a:rPr>
              <a:t>        else:         </a:t>
            </a:r>
          </a:p>
          <a:p>
            <a:r>
              <a:rPr lang="en-US" dirty="0">
                <a:solidFill>
                  <a:schemeClr val="bg1"/>
                </a:solidFill>
              </a:rPr>
              <a:t>   return </a:t>
            </a:r>
            <a:r>
              <a:rPr lang="en-US" dirty="0" err="1">
                <a:solidFill>
                  <a:schemeClr val="bg1"/>
                </a:solidFill>
              </a:rPr>
              <a:t>binary_search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, mid + 1, right, x)   </a:t>
            </a:r>
          </a:p>
          <a:p>
            <a:r>
              <a:rPr lang="en-US" dirty="0">
                <a:solidFill>
                  <a:schemeClr val="bg1"/>
                </a:solidFill>
              </a:rPr>
              <a:t> else:     </a:t>
            </a:r>
          </a:p>
          <a:p>
            <a:r>
              <a:rPr lang="en-US" dirty="0">
                <a:solidFill>
                  <a:schemeClr val="bg1"/>
                </a:solidFill>
              </a:rPr>
              <a:t>   return -1</a:t>
            </a: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exponential_search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, x):  </a:t>
            </a:r>
          </a:p>
          <a:p>
            <a:r>
              <a:rPr lang="en-US" dirty="0">
                <a:solidFill>
                  <a:schemeClr val="bg1"/>
                </a:solidFill>
              </a:rPr>
              <a:t>  if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== x:    </a:t>
            </a:r>
          </a:p>
          <a:p>
            <a:r>
              <a:rPr lang="en-US" dirty="0">
                <a:solidFill>
                  <a:schemeClr val="bg1"/>
                </a:solidFill>
              </a:rPr>
              <a:t>    return 0 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1    </a:t>
            </a:r>
          </a:p>
          <a:p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en-US" dirty="0" err="1">
                <a:solidFill>
                  <a:schemeClr val="bg1"/>
                </a:solidFill>
              </a:rPr>
              <a:t>axtarma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sahəsini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ikiqat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artıraraq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uyğun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blok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tapmağa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çalışırıq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chemeClr val="bg1"/>
                </a:solidFill>
              </a:rPr>
              <a:t> while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) and 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&lt;= x:     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2 </a:t>
            </a:r>
          </a:p>
          <a:p>
            <a:r>
              <a:rPr lang="en-US" dirty="0">
                <a:solidFill>
                  <a:schemeClr val="bg1"/>
                </a:solidFill>
              </a:rPr>
              <a:t>   # </a:t>
            </a:r>
            <a:r>
              <a:rPr lang="en-US" dirty="0" err="1">
                <a:solidFill>
                  <a:schemeClr val="bg1"/>
                </a:solidFill>
              </a:rPr>
              <a:t>İndeksin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yarı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sahəsində</a:t>
            </a:r>
            <a:r>
              <a:rPr lang="en-US" dirty="0">
                <a:solidFill>
                  <a:schemeClr val="bg1"/>
                </a:solidFill>
              </a:rPr>
              <a:t> binary search </a:t>
            </a:r>
            <a:r>
              <a:rPr lang="en-US" dirty="0" err="1">
                <a:solidFill>
                  <a:schemeClr val="bg1"/>
                </a:solidFill>
              </a:rPr>
              <a:t>ilə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axtarışa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davam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edirik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  return </a:t>
            </a:r>
            <a:r>
              <a:rPr lang="en-US" dirty="0" err="1">
                <a:solidFill>
                  <a:schemeClr val="bg1"/>
                </a:solidFill>
              </a:rPr>
              <a:t>binary_search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// 2, min(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)-1), x)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07273E-B9E4-48D3-BA52-CB090759FC88}"/>
              </a:ext>
            </a:extLst>
          </p:cNvPr>
          <p:cNvSpPr/>
          <p:nvPr/>
        </p:nvSpPr>
        <p:spPr>
          <a:xfrm>
            <a:off x="12720576" y="7616141"/>
            <a:ext cx="1909823" cy="613459"/>
          </a:xfrm>
          <a:prstGeom prst="roundRect">
            <a:avLst>
              <a:gd name="adj" fmla="val 50000"/>
            </a:avLst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CC70C-4B48-4D40-8378-D16A48E09E00}"/>
              </a:ext>
            </a:extLst>
          </p:cNvPr>
          <p:cNvSpPr/>
          <p:nvPr/>
        </p:nvSpPr>
        <p:spPr>
          <a:xfrm>
            <a:off x="8414795" y="913866"/>
            <a:ext cx="5416952" cy="7009004"/>
          </a:xfrm>
          <a:prstGeom prst="rect">
            <a:avLst/>
          </a:prstGeom>
          <a:solidFill>
            <a:srgbClr val="303132"/>
          </a:solidFill>
          <a:ln>
            <a:solidFill>
              <a:srgbClr val="303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</a:t>
            </a:r>
            <a:r>
              <a:rPr lang="en-US" dirty="0" err="1"/>
              <a:t>quick_sort</a:t>
            </a:r>
            <a:r>
              <a:rPr lang="en-US" dirty="0"/>
              <a:t>(</a:t>
            </a:r>
            <a:r>
              <a:rPr lang="en-US" dirty="0" err="1"/>
              <a:t>siyahi</a:t>
            </a:r>
            <a:r>
              <a:rPr lang="en-US" dirty="0"/>
              <a:t>):</a:t>
            </a:r>
          </a:p>
          <a:p>
            <a:pPr algn="ctr"/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siyahi</a:t>
            </a:r>
            <a:r>
              <a:rPr lang="en-US" dirty="0"/>
              <a:t>) &lt;= 1:  </a:t>
            </a:r>
          </a:p>
          <a:p>
            <a:pPr algn="ctr"/>
            <a:r>
              <a:rPr lang="en-US" dirty="0"/>
              <a:t>      return </a:t>
            </a:r>
            <a:r>
              <a:rPr lang="en-US" dirty="0" err="1"/>
              <a:t>siyahi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  pivot = </a:t>
            </a:r>
            <a:r>
              <a:rPr lang="en-US" dirty="0" err="1"/>
              <a:t>siyahi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siyahi</a:t>
            </a:r>
            <a:r>
              <a:rPr lang="en-US" dirty="0"/>
              <a:t>) // 2] </a:t>
            </a:r>
          </a:p>
          <a:p>
            <a:pPr algn="ctr"/>
            <a:r>
              <a:rPr lang="en-US" dirty="0"/>
              <a:t> # Pivot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ortadakı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seçirik</a:t>
            </a:r>
            <a:endParaRPr lang="en-US" dirty="0"/>
          </a:p>
          <a:p>
            <a:pPr algn="ctr"/>
            <a:r>
              <a:rPr lang="en-US" dirty="0"/>
              <a:t>    sol = [x for x in </a:t>
            </a:r>
            <a:r>
              <a:rPr lang="en-US" dirty="0" err="1"/>
              <a:t>siyahi</a:t>
            </a:r>
            <a:r>
              <a:rPr lang="en-US" dirty="0"/>
              <a:t> if x &lt; pivot] </a:t>
            </a:r>
          </a:p>
          <a:p>
            <a:pPr algn="ctr"/>
            <a:r>
              <a:rPr lang="en-US" dirty="0"/>
              <a:t> # </a:t>
            </a:r>
            <a:r>
              <a:rPr lang="en-US" dirty="0" err="1"/>
              <a:t>Pivotdan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  </a:t>
            </a:r>
            <a:r>
              <a:rPr lang="en-US" dirty="0" err="1"/>
              <a:t>bərabər</a:t>
            </a:r>
            <a:r>
              <a:rPr lang="en-US" dirty="0"/>
              <a:t> = [x for x in </a:t>
            </a:r>
            <a:r>
              <a:rPr lang="en-US" dirty="0" err="1"/>
              <a:t>siyahi</a:t>
            </a:r>
            <a:r>
              <a:rPr lang="en-US" dirty="0"/>
              <a:t> if x == pivot]</a:t>
            </a:r>
          </a:p>
          <a:p>
            <a:pPr algn="ctr"/>
            <a:r>
              <a:rPr lang="en-US" dirty="0"/>
              <a:t>  # </a:t>
            </a:r>
            <a:r>
              <a:rPr lang="en-US" dirty="0" err="1"/>
              <a:t>Pivotla</a:t>
            </a:r>
            <a:r>
              <a:rPr lang="en-US" dirty="0"/>
              <a:t> </a:t>
            </a:r>
            <a:r>
              <a:rPr lang="en-US" dirty="0" err="1"/>
              <a:t>bərabər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  sag = [x for x in </a:t>
            </a:r>
            <a:r>
              <a:rPr lang="en-US" dirty="0" err="1"/>
              <a:t>siyahi</a:t>
            </a:r>
            <a:r>
              <a:rPr lang="en-US" dirty="0"/>
              <a:t> if x &gt; pivot]</a:t>
            </a:r>
          </a:p>
          <a:p>
            <a:pPr algn="ctr"/>
            <a:r>
              <a:rPr lang="en-US" dirty="0"/>
              <a:t>  # </a:t>
            </a:r>
            <a:r>
              <a:rPr lang="en-US" dirty="0" err="1"/>
              <a:t>Pivotdan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  # </a:t>
            </a:r>
            <a:r>
              <a:rPr lang="en-US" dirty="0" err="1"/>
              <a:t>Rekursiya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sol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sağ</a:t>
            </a:r>
            <a:r>
              <a:rPr lang="en-US" dirty="0"/>
              <a:t> </a:t>
            </a:r>
            <a:r>
              <a:rPr lang="en-US" dirty="0" err="1"/>
              <a:t>tərəfi</a:t>
            </a:r>
            <a:r>
              <a:rPr lang="en-US" dirty="0"/>
              <a:t> sort </a:t>
            </a:r>
            <a:r>
              <a:rPr lang="en-US" dirty="0" err="1"/>
              <a:t>edirik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  return </a:t>
            </a:r>
            <a:r>
              <a:rPr lang="en-US" dirty="0" err="1"/>
              <a:t>quick_sort</a:t>
            </a:r>
            <a:r>
              <a:rPr lang="en-US" dirty="0"/>
              <a:t>(sol) + </a:t>
            </a:r>
            <a:r>
              <a:rPr lang="en-US" dirty="0" err="1"/>
              <a:t>bərabər</a:t>
            </a:r>
            <a:r>
              <a:rPr lang="en-US" dirty="0"/>
              <a:t> + </a:t>
            </a:r>
            <a:r>
              <a:rPr lang="en-US" dirty="0" err="1"/>
              <a:t>quick_sort</a:t>
            </a:r>
            <a:r>
              <a:rPr lang="en-US" dirty="0"/>
              <a:t>(sag)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704</Words>
  <Application>Microsoft Office PowerPoint</Application>
  <PresentationFormat>Custom</PresentationFormat>
  <Paragraphs>78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Source Sans Pro</vt:lpstr>
      <vt:lpstr>Montserrat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Aytac Orucəliyeva</cp:lastModifiedBy>
  <cp:revision>13</cp:revision>
  <dcterms:created xsi:type="dcterms:W3CDTF">2024-10-05T19:50:22Z</dcterms:created>
  <dcterms:modified xsi:type="dcterms:W3CDTF">2024-10-06T06:28:58Z</dcterms:modified>
</cp:coreProperties>
</file>