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31.jp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9.jpg"/><Relationship Id="rId5" Type="http://schemas.openxmlformats.org/officeDocument/2006/relationships/image" Target="../media/image27.jpg"/><Relationship Id="rId6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2312375" y="3305349"/>
            <a:ext cx="54831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0533">
                <a:solidFill>
                  <a:srgbClr val="FFFFFF"/>
                </a:solidFill>
              </a:rPr>
              <a:t>Data Analytics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2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2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85" name="Google Shape;385;p22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86" name="Google Shape;386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" name="Google Shape;390;p22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91" name="Google Shape;391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p22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396" name="Google Shape;396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22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399" name="Google Shape;399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2"/>
          <p:cNvSpPr txBox="1"/>
          <p:nvPr/>
        </p:nvSpPr>
        <p:spPr>
          <a:xfrm>
            <a:off x="11254150" y="910250"/>
            <a:ext cx="5677500" cy="25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300">
                <a:latin typeface="Calibri"/>
                <a:ea typeface="Calibri"/>
                <a:cs typeface="Calibri"/>
                <a:sym typeface="Calibri"/>
              </a:rPr>
              <a:t>Analysis: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300">
                <a:latin typeface="Calibri"/>
                <a:ea typeface="Calibri"/>
                <a:cs typeface="Calibri"/>
                <a:sym typeface="Calibri"/>
              </a:rPr>
              <a:t>From the graph we could clearly see that the most popular categories of content are Animals and Science.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300">
                <a:latin typeface="Calibri"/>
                <a:ea typeface="Calibri"/>
                <a:cs typeface="Calibri"/>
                <a:sym typeface="Calibri"/>
              </a:rPr>
              <a:t>We can interpret that people might enjoy “Cute” and “Real ” content the most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11212775" y="4096175"/>
            <a:ext cx="60465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300">
                <a:latin typeface="Calibri"/>
                <a:ea typeface="Calibri"/>
                <a:cs typeface="Calibri"/>
                <a:sym typeface="Calibri"/>
              </a:rPr>
              <a:t>Insight: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300">
                <a:latin typeface="Calibri"/>
                <a:ea typeface="Calibri"/>
                <a:cs typeface="Calibri"/>
                <a:sym typeface="Calibri"/>
              </a:rPr>
              <a:t>Eating or more specifically healthy eating is the most streamed. The company could this to create more ads and sponsorship posts with brands that promote such contents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11315700" y="6819900"/>
            <a:ext cx="5943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300">
                <a:latin typeface="Calibri"/>
                <a:ea typeface="Calibri"/>
                <a:cs typeface="Calibri"/>
                <a:sym typeface="Calibri"/>
              </a:rPr>
              <a:t>What’s Next?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300">
                <a:latin typeface="Calibri"/>
                <a:ea typeface="Calibri"/>
                <a:cs typeface="Calibri"/>
                <a:sym typeface="Calibri"/>
              </a:rPr>
              <a:t>Following a regular schedule for evaluation and Data analysis could definitely make the difference and help the company’s competitiveness against other companies.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13" name="Google Shape;413;p2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14" name="Google Shape;414;p23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5" name="Google Shape;415;p23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" name="Google Shape;416;p23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17" name="Google Shape;417;p23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18" name="Google Shape;41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23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26" name="Google Shape;42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h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8">
            <a:off x="1983047" y="1909668"/>
            <a:ext cx="6453903" cy="646766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399250" y="2689400"/>
            <a:ext cx="7695900" cy="4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8648700" y="3314700"/>
            <a:ext cx="90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8553450" y="2705100"/>
            <a:ext cx="68007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latin typeface="Calibri"/>
                <a:ea typeface="Calibri"/>
                <a:cs typeface="Calibri"/>
                <a:sym typeface="Calibri"/>
              </a:rPr>
              <a:t>Social Buzz is a fast growing technology unicorn that need to adapt quickly to a global scale.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700">
                <a:latin typeface="Calibri"/>
                <a:ea typeface="Calibri"/>
                <a:cs typeface="Calibri"/>
                <a:sym typeface="Calibri"/>
              </a:rPr>
              <a:t>Accenture has begun a POC focusing on: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cs-CZ" sz="2700">
                <a:latin typeface="Calibri"/>
                <a:ea typeface="Calibri"/>
                <a:cs typeface="Calibri"/>
                <a:sym typeface="Calibri"/>
              </a:rPr>
              <a:t>Au </a:t>
            </a:r>
            <a:r>
              <a:rPr lang="cs-CZ" sz="2700">
                <a:latin typeface="Calibri"/>
                <a:ea typeface="Calibri"/>
                <a:cs typeface="Calibri"/>
                <a:sym typeface="Calibri"/>
              </a:rPr>
              <a:t>audit</a:t>
            </a:r>
            <a:r>
              <a:rPr lang="cs-CZ" sz="2700">
                <a:latin typeface="Calibri"/>
                <a:ea typeface="Calibri"/>
                <a:cs typeface="Calibri"/>
                <a:sym typeface="Calibri"/>
              </a:rPr>
              <a:t> of Social Buzz’s big data practice.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cs-CZ" sz="2700">
                <a:latin typeface="Calibri"/>
                <a:ea typeface="Calibri"/>
                <a:cs typeface="Calibri"/>
                <a:sym typeface="Calibri"/>
              </a:rPr>
              <a:t>Recommendations for a </a:t>
            </a:r>
            <a:r>
              <a:rPr lang="cs-CZ" sz="2700">
                <a:latin typeface="Calibri"/>
                <a:ea typeface="Calibri"/>
                <a:cs typeface="Calibri"/>
                <a:sym typeface="Calibri"/>
              </a:rPr>
              <a:t>successful</a:t>
            </a:r>
            <a:r>
              <a:rPr lang="cs-CZ" sz="2700">
                <a:latin typeface="Calibri"/>
                <a:ea typeface="Calibri"/>
                <a:cs typeface="Calibri"/>
                <a:sym typeface="Calibri"/>
              </a:rPr>
              <a:t> IPO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cs-CZ" sz="2700">
                <a:latin typeface="Calibri"/>
                <a:ea typeface="Calibri"/>
                <a:cs typeface="Calibri"/>
                <a:sym typeface="Calibri"/>
              </a:rPr>
              <a:t>Analysis to find Social Buss’s top 5 most popular categories of content.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91" name="Google Shape;191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2" name="Google Shape;192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200" name="Google Shape;200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1" name="Google Shape;201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3" name="Google Shape;203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4" name="Google Shape;204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" name="Google Shape;205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3752850" y="4705350"/>
            <a:ext cx="46101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Over 100000 posts per day.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36,500,00 pieces of content per year!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latin typeface="Calibri"/>
                <a:ea typeface="Calibri"/>
                <a:cs typeface="Calibri"/>
                <a:sym typeface="Calibri"/>
              </a:rPr>
              <a:t>Hot to capitalize that large number?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9" name="Google Shape;229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sp>
        <p:nvSpPr>
          <p:cNvPr id="234" name="Google Shape;234;p17"/>
          <p:cNvSpPr txBox="1"/>
          <p:nvPr/>
        </p:nvSpPr>
        <p:spPr>
          <a:xfrm>
            <a:off x="14192250" y="1466850"/>
            <a:ext cx="2876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Andrew Fleming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Chief Technical Architect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14325600" y="4416463"/>
            <a:ext cx="2876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Marcus Rompton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Senior Principle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14478000" y="7366088"/>
            <a:ext cx="2876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Ayoub Tahiri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4">
            <a:alphaModFix/>
          </a:blip>
          <a:srcRect b="0" l="0" r="51399" t="0"/>
          <a:stretch/>
        </p:blipFill>
        <p:spPr>
          <a:xfrm>
            <a:off x="11747025" y="3880150"/>
            <a:ext cx="2242675" cy="2768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85650" y="1270737"/>
            <a:ext cx="2165425" cy="21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85650" y="7092901"/>
            <a:ext cx="2165425" cy="21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49" name="Google Shape;24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0" name="Google Shape;260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1" name="Google Shape;261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3" name="Google Shape;263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4" name="Google Shape;264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" name="Google Shape;265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6" name="Google Shape;266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7" name="Google Shape;267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268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69" name="Google Shape;269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0" name="Google Shape;270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2" name="Google Shape;272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3" name="Google Shape;273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4" name="Google Shape;274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5" name="Google Shape;275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3758750" y="1456800"/>
            <a:ext cx="3048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200"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5764125" y="31600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7469463" y="48186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Modeling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9423375" y="641820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11179800" y="804206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95" name="Google Shape;295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6" name="Google Shape;296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3" name="Google Shape;3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9"/>
          <p:cNvSpPr txBox="1"/>
          <p:nvPr/>
        </p:nvSpPr>
        <p:spPr>
          <a:xfrm>
            <a:off x="1792713" y="3585813"/>
            <a:ext cx="3641100" cy="27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100">
                <a:latin typeface="Calibri"/>
                <a:ea typeface="Calibri"/>
                <a:cs typeface="Calibri"/>
                <a:sym typeface="Calibri"/>
              </a:rPr>
              <a:t>16 Unique categories</a:t>
            </a:r>
            <a:endParaRPr sz="4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7657938" y="3180750"/>
            <a:ext cx="29721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4100">
                <a:solidFill>
                  <a:schemeClr val="dk1"/>
                </a:solidFill>
              </a:rPr>
              <a:t>74965 Animal Reactions 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13116050" y="3072150"/>
            <a:ext cx="29721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4100">
                <a:solidFill>
                  <a:schemeClr val="dk1"/>
                </a:solidFill>
              </a:rPr>
              <a:t>January had the most posts: 2218</a:t>
            </a:r>
            <a:endParaRPr sz="4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7" name="Google Shape;317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" name="Google Shape;324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5" name="Google Shape;325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6" name="Google Shape;326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7" name="Google Shape;327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28" name="Google Shape;328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5" name="Google Shape;335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Google Shape;336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7" name="Google Shape;337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8" name="Google Shape;338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9" name="Google Shape;33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9501" y="710464"/>
            <a:ext cx="13425760" cy="88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1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49" name="Google Shape;349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" name="Google Shape;356;p21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57" name="Google Shape;357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8" name="Google Shape;358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9" name="Google Shape;359;p21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60" name="Google Shape;360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7" name="Google Shape;367;p21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21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69" name="Google Shape;369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0" name="Google Shape;370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1" name="Google Shape;3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472" y="340408"/>
            <a:ext cx="14546525" cy="9606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