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7" r:id="rId2"/>
    <p:sldId id="257" r:id="rId3"/>
    <p:sldId id="266" r:id="rId4"/>
    <p:sldId id="259" r:id="rId5"/>
    <p:sldId id="264" r:id="rId6"/>
    <p:sldId id="268" r:id="rId7"/>
    <p:sldId id="269"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003B72-99BD-48F0-B22E-25A313B06EDD}" type="datetimeFigureOut">
              <a:rPr lang="ru-RU" smtClean="0"/>
              <a:t>16.06.2023</a:t>
            </a:fld>
            <a:endParaRPr lang="ru-R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ru-R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409691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03B72-99BD-48F0-B22E-25A313B06EDD}"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261415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003B72-99BD-48F0-B22E-25A313B06ED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1430273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003B72-99BD-48F0-B22E-25A313B06ED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3827763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03B72-99BD-48F0-B22E-25A313B06ED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152641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003B72-99BD-48F0-B22E-25A313B06EDD}" type="datetimeFigureOut">
              <a:rPr lang="ru-RU" smtClean="0"/>
              <a:t>16.06.2023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143698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1003B72-99BD-48F0-B22E-25A313B06EDD}" type="datetimeFigureOut">
              <a:rPr lang="ru-RU" smtClean="0"/>
              <a:t>16.06.2023</a:t>
            </a:fld>
            <a:endParaRPr lang="ru-RU"/>
          </a:p>
        </p:txBody>
      </p:sp>
      <p:sp>
        <p:nvSpPr>
          <p:cNvPr id="8" name="Footer Placeholder 7"/>
          <p:cNvSpPr>
            <a:spLocks noGrp="1"/>
          </p:cNvSpPr>
          <p:nvPr>
            <p:ph type="ftr" sz="quarter" idx="11"/>
          </p:nvPr>
        </p:nvSpPr>
        <p:spPr>
          <a:xfrm>
            <a:off x="561111" y="6391838"/>
            <a:ext cx="3644282" cy="304801"/>
          </a:xfrm>
        </p:spPr>
        <p:txBody>
          <a:bodyPr/>
          <a:lstStyle/>
          <a:p>
            <a:endParaRPr lang="ru-RU"/>
          </a:p>
        </p:txBody>
      </p:sp>
      <p:sp>
        <p:nvSpPr>
          <p:cNvPr id="9" name="Slide Number Placeholder 8"/>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130691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1003B72-99BD-48F0-B22E-25A313B06ED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3323663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1003B72-99BD-48F0-B22E-25A313B06ED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15626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03B72-99BD-48F0-B22E-25A313B06ED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367977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003B72-99BD-48F0-B22E-25A313B06EDD}" type="datetimeFigureOut">
              <a:rPr lang="ru-RU" smtClean="0"/>
              <a:t>16.06.2023</a:t>
            </a:fld>
            <a:endParaRPr lang="ru-RU"/>
          </a:p>
        </p:txBody>
      </p:sp>
      <p:sp>
        <p:nvSpPr>
          <p:cNvPr id="5" name="Footer Placeholder 4"/>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26285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003B72-99BD-48F0-B22E-25A313B06EDD}"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169764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03B72-99BD-48F0-B22E-25A313B06EDD}" type="datetimeFigureOut">
              <a:rPr lang="ru-RU" smtClean="0"/>
              <a:t>16.06.2023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297487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003B72-99BD-48F0-B22E-25A313B06EDD}" type="datetimeFigureOut">
              <a:rPr lang="ru-RU" smtClean="0"/>
              <a:t>16.06.2023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314777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03B72-99BD-48F0-B22E-25A313B06EDD}" type="datetimeFigureOut">
              <a:rPr lang="ru-RU" smtClean="0"/>
              <a:t>16.06.2023</a:t>
            </a:fld>
            <a:endParaRPr lang="ru-RU"/>
          </a:p>
        </p:txBody>
      </p:sp>
      <p:sp>
        <p:nvSpPr>
          <p:cNvPr id="3" name="Footer Placeholder 2"/>
          <p:cNvSpPr>
            <a:spLocks noGrp="1"/>
          </p:cNvSpPr>
          <p:nvPr>
            <p:ph type="ftr" sz="quarter" idx="11"/>
          </p:nvPr>
        </p:nvSpPr>
        <p:spPr/>
        <p:txBody>
          <a:bodyPr/>
          <a:lstStyle/>
          <a:p>
            <a:endParaRPr lang="ru-R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248709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03B72-99BD-48F0-B22E-25A313B06EDD}"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286773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003B72-99BD-48F0-B22E-25A313B06EDD}" type="datetimeFigureOut">
              <a:rPr lang="ru-RU" smtClean="0"/>
              <a:t>16.06.2023</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8B383-259F-4A19-BD4D-010C246D2940}" type="slidenum">
              <a:rPr lang="ru-RU" smtClean="0"/>
              <a:t>‹#›</a:t>
            </a:fld>
            <a:endParaRPr lang="ru-RU"/>
          </a:p>
        </p:txBody>
      </p:sp>
    </p:spTree>
    <p:extLst>
      <p:ext uri="{BB962C8B-B14F-4D97-AF65-F5344CB8AC3E}">
        <p14:creationId xmlns:p14="http://schemas.microsoft.com/office/powerpoint/2010/main" val="427827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1003B72-99BD-48F0-B22E-25A313B06EDD}" type="datetimeFigureOut">
              <a:rPr lang="ru-RU" smtClean="0"/>
              <a:t>16.06.2023</a:t>
            </a:fld>
            <a:endParaRPr lang="ru-R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ru-R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F08B383-259F-4A19-BD4D-010C246D2940}" type="slidenum">
              <a:rPr lang="ru-RU" smtClean="0"/>
              <a:t>‹#›</a:t>
            </a:fld>
            <a:endParaRPr lang="ru-RU"/>
          </a:p>
        </p:txBody>
      </p:sp>
    </p:spTree>
    <p:extLst>
      <p:ext uri="{BB962C8B-B14F-4D97-AF65-F5344CB8AC3E}">
        <p14:creationId xmlns:p14="http://schemas.microsoft.com/office/powerpoint/2010/main" val="200664080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A1DD-1CF4-4BEA-AE25-76BE44A82E60}"/>
              </a:ext>
            </a:extLst>
          </p:cNvPr>
          <p:cNvSpPr>
            <a:spLocks noGrp="1"/>
          </p:cNvSpPr>
          <p:nvPr>
            <p:ph type="title"/>
          </p:nvPr>
        </p:nvSpPr>
        <p:spPr/>
        <p:txBody>
          <a:bodyPr/>
          <a:lstStyle/>
          <a:p>
            <a:r>
              <a:rPr lang="en-US" dirty="0"/>
              <a:t>BY: </a:t>
            </a:r>
            <a:r>
              <a:rPr lang="en-US" dirty="0" err="1"/>
              <a:t>M.Aytac</a:t>
            </a:r>
            <a:endParaRPr lang="en-US" dirty="0"/>
          </a:p>
        </p:txBody>
      </p:sp>
      <p:sp>
        <p:nvSpPr>
          <p:cNvPr id="3" name="Content Placeholder 2">
            <a:extLst>
              <a:ext uri="{FF2B5EF4-FFF2-40B4-BE49-F238E27FC236}">
                <a16:creationId xmlns:a16="http://schemas.microsoft.com/office/drawing/2014/main" id="{3479A009-814B-48D7-A3FD-FD869497738F}"/>
              </a:ext>
            </a:extLst>
          </p:cNvPr>
          <p:cNvSpPr>
            <a:spLocks noGrp="1"/>
          </p:cNvSpPr>
          <p:nvPr>
            <p:ph idx="1"/>
          </p:nvPr>
        </p:nvSpPr>
        <p:spPr/>
        <p:txBody>
          <a:bodyPr/>
          <a:lstStyle/>
          <a:p>
            <a:pPr marL="0" indent="0">
              <a:buNone/>
            </a:pPr>
            <a:r>
              <a:rPr lang="en-US" dirty="0">
                <a:latin typeface="Arial Black" panose="020B0A04020102020204" pitchFamily="34" charset="0"/>
              </a:rPr>
              <a:t>In the healthcare industry, medical appointment “no-shows” are important problems that critically affect the business. Patients who fail to show up to scheduled appointments or cancel at the last minute - giving the health center no opportunity to fill the appointment slot - are often referred to as “no-shows”. In order to reduce the number of patient no-shows, it is essential to understand the potential factors causing the no-shows. This dataset consists of 110,524 medical appointments and 14 related variables (https://www.kaggle.com/joniarroba/noshowappointments). This dataset mainly focused on four key variables including gender, age, SMS (short message service) received, and no-show.</a:t>
            </a:r>
          </a:p>
        </p:txBody>
      </p:sp>
    </p:spTree>
    <p:extLst>
      <p:ext uri="{BB962C8B-B14F-4D97-AF65-F5344CB8AC3E}">
        <p14:creationId xmlns:p14="http://schemas.microsoft.com/office/powerpoint/2010/main" val="353966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BEE4-6249-4B52-99A1-37DBA881DAC1}"/>
              </a:ext>
            </a:extLst>
          </p:cNvPr>
          <p:cNvSpPr>
            <a:spLocks noGrp="1"/>
          </p:cNvSpPr>
          <p:nvPr>
            <p:ph type="title"/>
          </p:nvPr>
        </p:nvSpPr>
        <p:spPr>
          <a:xfrm>
            <a:off x="651613" y="596163"/>
            <a:ext cx="9926903" cy="1350082"/>
          </a:xfrm>
        </p:spPr>
        <p:txBody>
          <a:bodyPr/>
          <a:lstStyle/>
          <a:p>
            <a:r>
              <a:rPr lang="en-US" sz="4400" dirty="0">
                <a:latin typeface="Arial Black" panose="020B0A04020102020204" pitchFamily="34" charset="0"/>
              </a:rPr>
              <a:t>Thank you for your attention!</a:t>
            </a:r>
            <a:r>
              <a:rPr lang="en-US" sz="4400" dirty="0">
                <a:latin typeface="Arial Black" panose="020B0A04020102020204" pitchFamily="34" charset="0"/>
                <a:sym typeface="Wingdings" panose="05000000000000000000" pitchFamily="2" charset="2"/>
              </a:rPr>
              <a:t></a:t>
            </a:r>
            <a:r>
              <a:rPr lang="az-Latn-AZ" sz="4400" dirty="0">
                <a:latin typeface="Arial Black" panose="020B0A04020102020204" pitchFamily="34" charset="0"/>
              </a:rPr>
              <a:t> </a:t>
            </a:r>
            <a:endParaRPr lang="en-US" sz="4400" dirty="0">
              <a:latin typeface="Arial Black" panose="020B0A04020102020204" pitchFamily="34" charset="0"/>
            </a:endParaRPr>
          </a:p>
        </p:txBody>
      </p:sp>
      <p:pic>
        <p:nvPicPr>
          <p:cNvPr id="5" name="Picture 4">
            <a:extLst>
              <a:ext uri="{FF2B5EF4-FFF2-40B4-BE49-F238E27FC236}">
                <a16:creationId xmlns:a16="http://schemas.microsoft.com/office/drawing/2014/main" id="{EB42F4C7-EC24-4959-9071-F79392002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709" y="2214694"/>
            <a:ext cx="8980710" cy="4643305"/>
          </a:xfrm>
          <a:prstGeom prst="rect">
            <a:avLst/>
          </a:prstGeom>
        </p:spPr>
      </p:pic>
    </p:spTree>
    <p:extLst>
      <p:ext uri="{BB962C8B-B14F-4D97-AF65-F5344CB8AC3E}">
        <p14:creationId xmlns:p14="http://schemas.microsoft.com/office/powerpoint/2010/main" val="1145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38868" y="524006"/>
            <a:ext cx="10515600" cy="1522908"/>
          </a:xfrm>
        </p:spPr>
        <p:txBody>
          <a:bodyPr>
            <a:normAutofit fontScale="90000"/>
          </a:bodyPr>
          <a:lstStyle/>
          <a:p>
            <a:br>
              <a:rPr lang="en-US" dirty="0"/>
            </a:br>
            <a:br>
              <a:rPr lang="en-US" dirty="0"/>
            </a:br>
            <a:r>
              <a:rPr lang="en-US" dirty="0"/>
              <a:t>What is data visualization?</a:t>
            </a:r>
            <a:br>
              <a:rPr lang="en-US" dirty="0"/>
            </a:br>
            <a:br>
              <a:rPr lang="en-US" dirty="0"/>
            </a:br>
            <a:endParaRPr lang="ru-RU" dirty="0"/>
          </a:p>
        </p:txBody>
      </p:sp>
      <p:sp>
        <p:nvSpPr>
          <p:cNvPr id="3" name="Объект 2"/>
          <p:cNvSpPr>
            <a:spLocks noGrp="1"/>
          </p:cNvSpPr>
          <p:nvPr>
            <p:ph idx="1"/>
          </p:nvPr>
        </p:nvSpPr>
        <p:spPr>
          <a:xfrm>
            <a:off x="176172" y="2291214"/>
            <a:ext cx="6375632" cy="4566786"/>
          </a:xfrm>
        </p:spPr>
        <p:txBody>
          <a:bodyPr>
            <a:normAutofit lnSpcReduction="10000"/>
          </a:bodyPr>
          <a:lstStyle/>
          <a:p>
            <a:r>
              <a:rPr lang="en-US" dirty="0"/>
              <a:t>Data visualization is the graphical representation of information and data. By using visual elements like charts, graphs, and maps, data visualization tools provide an accessible way to see and understand trends, outliers, and patterns in data. Data Visualization is a process of taking raw data and transforming it into graphical or pictorial representations such as charts, graphs, diagrams, pictures, and videos which explain the data and allow you to gain insights from it. So, users can quickly analyze the data and prepare reports to make business decisions effectively.</a:t>
            </a:r>
          </a:p>
          <a:p>
            <a:r>
              <a:rPr lang="en-US" dirty="0"/>
              <a:t>In the world of Big Data, data visualization tools and technologies are essential to analyze massive amounts of information and make data-driven decisions.</a:t>
            </a:r>
          </a:p>
          <a:p>
            <a:pPr marL="0" indent="0">
              <a:buNone/>
            </a:pPr>
            <a:endParaRPr lang="en-US" dirty="0"/>
          </a:p>
        </p:txBody>
      </p:sp>
      <p:pic>
        <p:nvPicPr>
          <p:cNvPr id="6" name="Рисунок 5"/>
          <p:cNvPicPr>
            <a:picLocks noChangeAspect="1"/>
          </p:cNvPicPr>
          <p:nvPr/>
        </p:nvPicPr>
        <p:blipFill>
          <a:blip r:embed="rId2"/>
          <a:stretch>
            <a:fillRect/>
          </a:stretch>
        </p:blipFill>
        <p:spPr>
          <a:xfrm>
            <a:off x="6758116" y="2046914"/>
            <a:ext cx="5433884" cy="3414319"/>
          </a:xfrm>
          <a:prstGeom prst="rect">
            <a:avLst/>
          </a:prstGeom>
        </p:spPr>
      </p:pic>
    </p:spTree>
    <p:extLst>
      <p:ext uri="{BB962C8B-B14F-4D97-AF65-F5344CB8AC3E}">
        <p14:creationId xmlns:p14="http://schemas.microsoft.com/office/powerpoint/2010/main" val="385764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Importance of Data Visualization</a:t>
            </a:r>
            <a:endParaRPr lang="ru-RU" dirty="0"/>
          </a:p>
        </p:txBody>
      </p:sp>
      <p:sp>
        <p:nvSpPr>
          <p:cNvPr id="3" name="Объект 2"/>
          <p:cNvSpPr>
            <a:spLocks noGrp="1"/>
          </p:cNvSpPr>
          <p:nvPr>
            <p:ph idx="1"/>
          </p:nvPr>
        </p:nvSpPr>
        <p:spPr>
          <a:xfrm>
            <a:off x="276838" y="2173768"/>
            <a:ext cx="6946083" cy="4684232"/>
          </a:xfrm>
        </p:spPr>
        <p:txBody>
          <a:bodyPr>
            <a:normAutofit lnSpcReduction="10000"/>
          </a:bodyPr>
          <a:lstStyle/>
          <a:p>
            <a:r>
              <a:rPr lang="en-US" dirty="0"/>
              <a:t>We are inherently in the visual world where pictures or images speak more than words. So it is easy to visualize a large amount of data using graphs and charts than depending on reports or spreadsheets. </a:t>
            </a:r>
          </a:p>
          <a:p>
            <a:r>
              <a:rPr lang="en-US" dirty="0"/>
              <a:t>Data visualization is a quick and easy way to convey concepts to the end-users, and you can do experiments with different scenarios by making slight changes. It can also:</a:t>
            </a:r>
          </a:p>
          <a:p>
            <a:r>
              <a:rPr lang="en-US" dirty="0"/>
              <a:t>Clarifies which element influences customer </a:t>
            </a:r>
            <a:r>
              <a:rPr lang="en-US" dirty="0" err="1"/>
              <a:t>behaviour</a:t>
            </a:r>
            <a:r>
              <a:rPr lang="en-US" dirty="0"/>
              <a:t>.</a:t>
            </a:r>
          </a:p>
          <a:p>
            <a:r>
              <a:rPr lang="en-US" dirty="0"/>
              <a:t>Identifies the area to which you need to pay attention. </a:t>
            </a:r>
          </a:p>
          <a:p>
            <a:r>
              <a:rPr lang="en-US" dirty="0"/>
              <a:t>Guides you to understand which product should be placed in which location. </a:t>
            </a:r>
          </a:p>
          <a:p>
            <a:r>
              <a:rPr lang="en-US" dirty="0"/>
              <a:t>Predicts the sales volume.</a:t>
            </a:r>
          </a:p>
          <a:p>
            <a:r>
              <a:rPr lang="en-US" dirty="0"/>
              <a:t>The better you visualize your points, the better you can leverage the information to the end-users.</a:t>
            </a:r>
          </a:p>
          <a:p>
            <a:endParaRPr lang="ru-RU" dirty="0"/>
          </a:p>
        </p:txBody>
      </p:sp>
      <p:pic>
        <p:nvPicPr>
          <p:cNvPr id="4" name="Рисунок 3"/>
          <p:cNvPicPr>
            <a:picLocks noChangeAspect="1"/>
          </p:cNvPicPr>
          <p:nvPr/>
        </p:nvPicPr>
        <p:blipFill>
          <a:blip r:embed="rId2"/>
          <a:stretch>
            <a:fillRect/>
          </a:stretch>
        </p:blipFill>
        <p:spPr>
          <a:xfrm>
            <a:off x="7377009" y="2290193"/>
            <a:ext cx="4334021" cy="3728737"/>
          </a:xfrm>
          <a:prstGeom prst="rect">
            <a:avLst/>
          </a:prstGeom>
        </p:spPr>
      </p:pic>
    </p:spTree>
    <p:extLst>
      <p:ext uri="{BB962C8B-B14F-4D97-AF65-F5344CB8AC3E}">
        <p14:creationId xmlns:p14="http://schemas.microsoft.com/office/powerpoint/2010/main" val="205296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What are the advantages and disadvantages of data visualization?</a:t>
            </a:r>
            <a:endParaRPr lang="ru-RU" dirty="0"/>
          </a:p>
        </p:txBody>
      </p:sp>
      <p:sp>
        <p:nvSpPr>
          <p:cNvPr id="3" name="Объект 2"/>
          <p:cNvSpPr>
            <a:spLocks noGrp="1"/>
          </p:cNvSpPr>
          <p:nvPr>
            <p:ph sz="half" idx="1"/>
          </p:nvPr>
        </p:nvSpPr>
        <p:spPr/>
        <p:txBody>
          <a:bodyPr/>
          <a:lstStyle/>
          <a:p>
            <a:r>
              <a:rPr lang="en-US" dirty="0"/>
              <a:t>Some other advantages of data visualization include:</a:t>
            </a:r>
          </a:p>
          <a:p>
            <a:r>
              <a:rPr lang="en-US" dirty="0"/>
              <a:t>Easily sharing information.</a:t>
            </a:r>
          </a:p>
          <a:p>
            <a:r>
              <a:rPr lang="en-US" dirty="0"/>
              <a:t>Interactively explore opportunities.</a:t>
            </a:r>
          </a:p>
          <a:p>
            <a:r>
              <a:rPr lang="en-US" dirty="0"/>
              <a:t>Visualize patterns and relationships.</a:t>
            </a:r>
          </a:p>
          <a:p>
            <a:endParaRPr lang="ru-RU" dirty="0"/>
          </a:p>
        </p:txBody>
      </p:sp>
      <p:sp>
        <p:nvSpPr>
          <p:cNvPr id="4" name="Объект 3"/>
          <p:cNvSpPr>
            <a:spLocks noGrp="1"/>
          </p:cNvSpPr>
          <p:nvPr>
            <p:ph sz="half" idx="2"/>
          </p:nvPr>
        </p:nvSpPr>
        <p:spPr/>
        <p:txBody>
          <a:bodyPr/>
          <a:lstStyle/>
          <a:p>
            <a:r>
              <a:rPr lang="en-US" dirty="0"/>
              <a:t>Some other disadvantages include:</a:t>
            </a:r>
          </a:p>
          <a:p>
            <a:r>
              <a:rPr lang="en-US" dirty="0"/>
              <a:t>Biased or inaccurate information.</a:t>
            </a:r>
          </a:p>
          <a:p>
            <a:r>
              <a:rPr lang="en-US" dirty="0"/>
              <a:t>Correlation doesn’t always mean causation.</a:t>
            </a:r>
          </a:p>
          <a:p>
            <a:r>
              <a:rPr lang="en-US" dirty="0"/>
              <a:t>Core messages can get lost in translation.</a:t>
            </a:r>
          </a:p>
          <a:p>
            <a:endParaRPr lang="ru-RU" dirty="0"/>
          </a:p>
        </p:txBody>
      </p:sp>
    </p:spTree>
    <p:extLst>
      <p:ext uri="{BB962C8B-B14F-4D97-AF65-F5344CB8AC3E}">
        <p14:creationId xmlns:p14="http://schemas.microsoft.com/office/powerpoint/2010/main" val="129867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5480" y="394283"/>
            <a:ext cx="11093741" cy="1249959"/>
          </a:xfrm>
        </p:spPr>
        <p:txBody>
          <a:bodyPr>
            <a:normAutofit fontScale="90000"/>
          </a:bodyPr>
          <a:lstStyle/>
          <a:p>
            <a:br>
              <a:rPr lang="en-US" b="1" dirty="0"/>
            </a:br>
            <a:r>
              <a:rPr lang="en-US" b="1" dirty="0"/>
              <a:t>Data Visualization Types Benefits and Features of Tableau</a:t>
            </a:r>
            <a:br>
              <a:rPr lang="en-US" b="1" dirty="0"/>
            </a:br>
            <a:endParaRPr lang="ru-RU" dirty="0"/>
          </a:p>
        </p:txBody>
      </p:sp>
      <p:sp>
        <p:nvSpPr>
          <p:cNvPr id="3" name="Объект 2"/>
          <p:cNvSpPr>
            <a:spLocks noGrp="1"/>
          </p:cNvSpPr>
          <p:nvPr>
            <p:ph idx="1"/>
          </p:nvPr>
        </p:nvSpPr>
        <p:spPr>
          <a:xfrm>
            <a:off x="167779" y="2239862"/>
            <a:ext cx="11929145" cy="4618138"/>
          </a:xfrm>
        </p:spPr>
        <p:txBody>
          <a:bodyPr>
            <a:normAutofit fontScale="85000" lnSpcReduction="20000"/>
          </a:bodyPr>
          <a:lstStyle/>
          <a:p>
            <a:r>
              <a:rPr lang="en-US" dirty="0"/>
              <a:t>Tableau is an industry leader in the field of business intelligence. It is becoming the standard for data visualization. Now let’s see the important features of Tableau that are intuitive and powerful.</a:t>
            </a:r>
          </a:p>
          <a:p>
            <a:r>
              <a:rPr lang="en-US" b="1" dirty="0"/>
              <a:t>1. The visual analysis in a click</a:t>
            </a:r>
            <a:endParaRPr lang="en-US" dirty="0"/>
          </a:p>
          <a:p>
            <a:r>
              <a:rPr lang="en-US" b="1" dirty="0"/>
              <a:t>2. Interactive dashboard</a:t>
            </a:r>
          </a:p>
          <a:p>
            <a:r>
              <a:rPr lang="en-US" b="1" dirty="0"/>
              <a:t>3. Easy use</a:t>
            </a:r>
          </a:p>
          <a:p>
            <a:r>
              <a:rPr lang="en-US" b="1" dirty="0"/>
              <a:t>4. Direct connection</a:t>
            </a:r>
          </a:p>
          <a:p>
            <a:r>
              <a:rPr lang="en-US" b="1" dirty="0"/>
              <a:t>5. Deals with big data</a:t>
            </a:r>
          </a:p>
          <a:p>
            <a:r>
              <a:rPr lang="en-US" b="1" dirty="0"/>
              <a:t>6. Publishing and sharing</a:t>
            </a:r>
          </a:p>
          <a:p>
            <a:r>
              <a:rPr lang="en-US" b="1" dirty="0"/>
              <a:t>7. Deals with all types of data</a:t>
            </a:r>
          </a:p>
          <a:p>
            <a:r>
              <a:rPr lang="en-US" b="1" dirty="0"/>
              <a:t>8. Trending in the market</a:t>
            </a:r>
          </a:p>
          <a:p>
            <a:r>
              <a:rPr lang="en-US" b="1" dirty="0"/>
              <a:t>9. Interactive visualizations</a:t>
            </a:r>
          </a:p>
          <a:p>
            <a:r>
              <a:rPr lang="en-US" b="1" dirty="0"/>
              <a:t>10. Smart Maps</a:t>
            </a:r>
          </a:p>
          <a:p>
            <a:r>
              <a:rPr lang="en-US" b="1" dirty="0"/>
              <a:t>11. Works across multiple platforms</a:t>
            </a:r>
          </a:p>
          <a:p>
            <a:r>
              <a:rPr lang="en-US" b="1" dirty="0"/>
              <a:t>12. Copying between dashboards</a:t>
            </a:r>
          </a:p>
          <a:p>
            <a:r>
              <a:rPr lang="en-US" b="1" dirty="0"/>
              <a:t>13. Metadata Management</a:t>
            </a:r>
            <a:endParaRPr lang="ru-RU" dirty="0"/>
          </a:p>
        </p:txBody>
      </p:sp>
      <p:pic>
        <p:nvPicPr>
          <p:cNvPr id="4" name="Рисунок 3"/>
          <p:cNvPicPr>
            <a:picLocks noChangeAspect="1"/>
          </p:cNvPicPr>
          <p:nvPr/>
        </p:nvPicPr>
        <p:blipFill>
          <a:blip r:embed="rId2"/>
          <a:stretch>
            <a:fillRect/>
          </a:stretch>
        </p:blipFill>
        <p:spPr>
          <a:xfrm>
            <a:off x="5385733" y="2399251"/>
            <a:ext cx="5968068" cy="3355597"/>
          </a:xfrm>
          <a:prstGeom prst="rect">
            <a:avLst/>
          </a:prstGeom>
        </p:spPr>
      </p:pic>
    </p:spTree>
    <p:extLst>
      <p:ext uri="{BB962C8B-B14F-4D97-AF65-F5344CB8AC3E}">
        <p14:creationId xmlns:p14="http://schemas.microsoft.com/office/powerpoint/2010/main" val="135513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3823-262F-416D-9967-25E0D01223DA}"/>
              </a:ext>
            </a:extLst>
          </p:cNvPr>
          <p:cNvSpPr>
            <a:spLocks noGrp="1"/>
          </p:cNvSpPr>
          <p:nvPr>
            <p:ph type="title"/>
          </p:nvPr>
        </p:nvSpPr>
        <p:spPr>
          <a:xfrm>
            <a:off x="785839" y="554218"/>
            <a:ext cx="9356452" cy="1417194"/>
          </a:xfrm>
        </p:spPr>
        <p:txBody>
          <a:bodyPr/>
          <a:lstStyle/>
          <a:p>
            <a:r>
              <a:rPr lang="en-US" dirty="0"/>
              <a:t>1) Does SMS help to reduce the number of patient no-shows?</a:t>
            </a:r>
          </a:p>
        </p:txBody>
      </p:sp>
      <p:pic>
        <p:nvPicPr>
          <p:cNvPr id="9" name="Picture 8">
            <a:extLst>
              <a:ext uri="{FF2B5EF4-FFF2-40B4-BE49-F238E27FC236}">
                <a16:creationId xmlns:a16="http://schemas.microsoft.com/office/drawing/2014/main" id="{F551B3B9-C1C3-4835-985F-461E5C5236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279" y="2030136"/>
            <a:ext cx="7533314" cy="4827864"/>
          </a:xfrm>
          <a:prstGeom prst="rect">
            <a:avLst/>
          </a:prstGeom>
        </p:spPr>
      </p:pic>
      <p:sp>
        <p:nvSpPr>
          <p:cNvPr id="10" name="TextBox 9">
            <a:extLst>
              <a:ext uri="{FF2B5EF4-FFF2-40B4-BE49-F238E27FC236}">
                <a16:creationId xmlns:a16="http://schemas.microsoft.com/office/drawing/2014/main" id="{BA4C0983-0DE5-4BA6-B439-A837672DE3EE}"/>
              </a:ext>
            </a:extLst>
          </p:cNvPr>
          <p:cNvSpPr txBox="1"/>
          <p:nvPr/>
        </p:nvSpPr>
        <p:spPr>
          <a:xfrm>
            <a:off x="8003096" y="2709568"/>
            <a:ext cx="3665990" cy="31700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dirty="0"/>
              <a:t>We did the relation between no shows and SMS that the result shows that there is no any impact on in the graph you can see that the left side is higher then right side . </a:t>
            </a:r>
          </a:p>
          <a:p>
            <a:r>
              <a:rPr lang="en-US" sz="2000" dirty="0"/>
              <a:t>So the percentage of yes is 72.43, and the percentage of no is 27.57.</a:t>
            </a:r>
            <a:r>
              <a:rPr lang="az-Latn-AZ" sz="2000" dirty="0"/>
              <a:t> </a:t>
            </a:r>
            <a:endParaRPr lang="en-US" sz="2000" dirty="0"/>
          </a:p>
        </p:txBody>
      </p:sp>
    </p:spTree>
    <p:extLst>
      <p:ext uri="{BB962C8B-B14F-4D97-AF65-F5344CB8AC3E}">
        <p14:creationId xmlns:p14="http://schemas.microsoft.com/office/powerpoint/2010/main" val="184029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CF4A-8A53-4C47-A02F-17C0AED7DBF3}"/>
              </a:ext>
            </a:extLst>
          </p:cNvPr>
          <p:cNvSpPr>
            <a:spLocks noGrp="1"/>
          </p:cNvSpPr>
          <p:nvPr>
            <p:ph type="title"/>
          </p:nvPr>
        </p:nvSpPr>
        <p:spPr>
          <a:xfrm>
            <a:off x="847289" y="562063"/>
            <a:ext cx="9630562" cy="1107346"/>
          </a:xfrm>
        </p:spPr>
        <p:txBody>
          <a:bodyPr/>
          <a:lstStyle/>
          <a:p>
            <a:r>
              <a:rPr lang="en-US" dirty="0"/>
              <a:t>2) Is the pattern of no-show different by age?</a:t>
            </a:r>
          </a:p>
        </p:txBody>
      </p:sp>
      <p:pic>
        <p:nvPicPr>
          <p:cNvPr id="5" name="Content Placeholder 4">
            <a:extLst>
              <a:ext uri="{FF2B5EF4-FFF2-40B4-BE49-F238E27FC236}">
                <a16:creationId xmlns:a16="http://schemas.microsoft.com/office/drawing/2014/main" id="{B73C4892-2326-40C3-8083-8DF5EB8F60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68" y="1778467"/>
            <a:ext cx="7457813" cy="5079533"/>
          </a:xfrm>
        </p:spPr>
      </p:pic>
      <p:sp>
        <p:nvSpPr>
          <p:cNvPr id="6" name="Rectangle 5">
            <a:extLst>
              <a:ext uri="{FF2B5EF4-FFF2-40B4-BE49-F238E27FC236}">
                <a16:creationId xmlns:a16="http://schemas.microsoft.com/office/drawing/2014/main" id="{F43C6CA1-3628-4E43-A0E3-7525EAF647A4}"/>
              </a:ext>
            </a:extLst>
          </p:cNvPr>
          <p:cNvSpPr/>
          <p:nvPr/>
        </p:nvSpPr>
        <p:spPr>
          <a:xfrm>
            <a:off x="8179266" y="2718033"/>
            <a:ext cx="3691155" cy="2677656"/>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2400" dirty="0"/>
              <a:t>If we keep looking at exactly to the </a:t>
            </a:r>
            <a:r>
              <a:rPr lang="en-US" sz="2400" dirty="0" err="1"/>
              <a:t>graph,it</a:t>
            </a:r>
            <a:r>
              <a:rPr lang="en-US" sz="2400" dirty="0"/>
              <a:t> says us that there isn’t any pattern by influencing from age range.(Mostly no answers)</a:t>
            </a:r>
          </a:p>
        </p:txBody>
      </p:sp>
    </p:spTree>
    <p:extLst>
      <p:ext uri="{BB962C8B-B14F-4D97-AF65-F5344CB8AC3E}">
        <p14:creationId xmlns:p14="http://schemas.microsoft.com/office/powerpoint/2010/main" val="58070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9AD9-041F-4C00-AB57-B9ED8C277D1F}"/>
              </a:ext>
            </a:extLst>
          </p:cNvPr>
          <p:cNvSpPr>
            <a:spLocks noGrp="1"/>
          </p:cNvSpPr>
          <p:nvPr>
            <p:ph type="title"/>
          </p:nvPr>
        </p:nvSpPr>
        <p:spPr>
          <a:xfrm>
            <a:off x="987174" y="629719"/>
            <a:ext cx="9239006" cy="1039690"/>
          </a:xfrm>
        </p:spPr>
        <p:txBody>
          <a:bodyPr/>
          <a:lstStyle/>
          <a:p>
            <a:r>
              <a:rPr lang="en-US" dirty="0"/>
              <a:t>3) Is the characteristics of no-show affected by gender?</a:t>
            </a:r>
          </a:p>
        </p:txBody>
      </p:sp>
      <p:pic>
        <p:nvPicPr>
          <p:cNvPr id="5" name="Picture 4">
            <a:extLst>
              <a:ext uri="{FF2B5EF4-FFF2-40B4-BE49-F238E27FC236}">
                <a16:creationId xmlns:a16="http://schemas.microsoft.com/office/drawing/2014/main" id="{A53A6513-8312-4C53-9C8F-20CF626FF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9029"/>
            <a:ext cx="7751428" cy="4658971"/>
          </a:xfrm>
          <a:prstGeom prst="rect">
            <a:avLst/>
          </a:prstGeom>
        </p:spPr>
      </p:pic>
      <p:sp>
        <p:nvSpPr>
          <p:cNvPr id="6" name="TextBox 5">
            <a:extLst>
              <a:ext uri="{FF2B5EF4-FFF2-40B4-BE49-F238E27FC236}">
                <a16:creationId xmlns:a16="http://schemas.microsoft.com/office/drawing/2014/main" id="{EDC86327-9F0F-4306-A516-D5375778834D}"/>
              </a:ext>
            </a:extLst>
          </p:cNvPr>
          <p:cNvSpPr txBox="1"/>
          <p:nvPr/>
        </p:nvSpPr>
        <p:spPr>
          <a:xfrm>
            <a:off x="7994708" y="2676088"/>
            <a:ext cx="3917659"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t>In this pie chart we can see that genders are effected by no-</a:t>
            </a:r>
            <a:r>
              <a:rPr lang="en-US" sz="2400" dirty="0" err="1"/>
              <a:t>shows.We</a:t>
            </a:r>
            <a:r>
              <a:rPr lang="en-US" sz="2400" dirty="0"/>
              <a:t> are able to notice that genders are essential</a:t>
            </a:r>
          </a:p>
        </p:txBody>
      </p:sp>
    </p:spTree>
    <p:extLst>
      <p:ext uri="{BB962C8B-B14F-4D97-AF65-F5344CB8AC3E}">
        <p14:creationId xmlns:p14="http://schemas.microsoft.com/office/powerpoint/2010/main" val="224794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66EA-E735-45CA-B140-7DB204BA6B5F}"/>
              </a:ext>
            </a:extLst>
          </p:cNvPr>
          <p:cNvSpPr>
            <a:spLocks noGrp="1"/>
          </p:cNvSpPr>
          <p:nvPr>
            <p:ph type="title"/>
          </p:nvPr>
        </p:nvSpPr>
        <p:spPr>
          <a:xfrm>
            <a:off x="1029120" y="419995"/>
            <a:ext cx="8761413" cy="706964"/>
          </a:xfrm>
        </p:spPr>
        <p:txBody>
          <a:bodyPr/>
          <a:lstStyle/>
          <a:p>
            <a:r>
              <a:rPr lang="en-US" dirty="0"/>
              <a:t>Our dashboard is described below.</a:t>
            </a:r>
          </a:p>
        </p:txBody>
      </p:sp>
      <p:pic>
        <p:nvPicPr>
          <p:cNvPr id="5" name="Picture 4">
            <a:extLst>
              <a:ext uri="{FF2B5EF4-FFF2-40B4-BE49-F238E27FC236}">
                <a16:creationId xmlns:a16="http://schemas.microsoft.com/office/drawing/2014/main" id="{92F376E2-8EFC-40F1-97C0-D6A28EE4F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74" y="1224793"/>
            <a:ext cx="11543251" cy="5633207"/>
          </a:xfrm>
          <a:prstGeom prst="rect">
            <a:avLst/>
          </a:prstGeom>
        </p:spPr>
      </p:pic>
    </p:spTree>
    <p:extLst>
      <p:ext uri="{BB962C8B-B14F-4D97-AF65-F5344CB8AC3E}">
        <p14:creationId xmlns:p14="http://schemas.microsoft.com/office/powerpoint/2010/main" val="2288785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96</TotalTime>
  <Words>713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Century Gothic</vt:lpstr>
      <vt:lpstr>Wingdings 3</vt:lpstr>
      <vt:lpstr>Ion Boardroom</vt:lpstr>
      <vt:lpstr>BY: M.Aytac</vt:lpstr>
      <vt:lpstr>  What is data visualization?  </vt:lpstr>
      <vt:lpstr>Importance of Data Visualization</vt:lpstr>
      <vt:lpstr>What are the advantages and disadvantages of data visualization?</vt:lpstr>
      <vt:lpstr> Data Visualization Types Benefits and Features of Tableau </vt:lpstr>
      <vt:lpstr>1) Does SMS help to reduce the number of patient no-shows?</vt:lpstr>
      <vt:lpstr>2) Is the pattern of no-show different by age?</vt:lpstr>
      <vt:lpstr>3) Is the characteristics of no-show affected by gender?</vt:lpstr>
      <vt:lpstr>Our dashboard is described below.</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auditorium</dc:creator>
  <cp:lastModifiedBy>Aytaj</cp:lastModifiedBy>
  <cp:revision>6</cp:revision>
  <dcterms:created xsi:type="dcterms:W3CDTF">2023-05-15T15:30:17Z</dcterms:created>
  <dcterms:modified xsi:type="dcterms:W3CDTF">2023-06-15T20:40:49Z</dcterms:modified>
</cp:coreProperties>
</file>