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9"/>
  </p:notesMasterIdLst>
  <p:sldIdLst>
    <p:sldId id="256" r:id="rId2"/>
    <p:sldId id="258" r:id="rId3"/>
    <p:sldId id="295" r:id="rId4"/>
    <p:sldId id="296" r:id="rId5"/>
    <p:sldId id="269" r:id="rId6"/>
    <p:sldId id="268" r:id="rId7"/>
    <p:sldId id="297" r:id="rId8"/>
    <p:sldId id="287" r:id="rId9"/>
    <p:sldId id="285" r:id="rId10"/>
    <p:sldId id="298" r:id="rId11"/>
    <p:sldId id="299" r:id="rId12"/>
    <p:sldId id="286" r:id="rId13"/>
    <p:sldId id="272" r:id="rId14"/>
    <p:sldId id="300" r:id="rId15"/>
    <p:sldId id="301" r:id="rId16"/>
    <p:sldId id="302" r:id="rId17"/>
    <p:sldId id="292" r:id="rId18"/>
  </p:sldIdLst>
  <p:sldSz cx="9144000" cy="5143500" type="screen16x9"/>
  <p:notesSz cx="6858000" cy="9144000"/>
  <p:embeddedFontLst>
    <p:embeddedFont>
      <p:font typeface="Algerian" panose="04020705040A02060702" pitchFamily="82" charset="0"/>
      <p:regular r:id="rId20"/>
    </p:embeddedFont>
    <p:embeddedFont>
      <p:font typeface="Arimo" panose="020B0604020202020204" charset="0"/>
      <p:regular r:id="rId21"/>
      <p:bold r:id="rId22"/>
      <p:italic r:id="rId23"/>
      <p:boldItalic r:id="rId24"/>
    </p:embeddedFont>
    <p:embeddedFont>
      <p:font typeface="Bebas Neue" panose="020B0604020202020204" charset="0"/>
      <p:regular r:id="rId25"/>
    </p:embeddedFont>
    <p:embeddedFont>
      <p:font typeface="Cambria Math" panose="02040503050406030204" pitchFamily="18" charset="0"/>
      <p:regular r:id="rId26"/>
    </p:embeddedFont>
    <p:embeddedFont>
      <p:font typeface="roboto slab"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B7F321-55E8-4C3C-BBFE-5A583808F719}">
  <a:tblStyle styleId="{02B7F321-55E8-4C3C-BBFE-5A583808F71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f5e77e6543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f5e77e6543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f5e77e6543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f5e77e6543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6850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f5e77e6543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f5e77e6543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673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8"/>
        <p:cNvGrpSpPr/>
        <p:nvPr/>
      </p:nvGrpSpPr>
      <p:grpSpPr>
        <a:xfrm>
          <a:off x="0" y="0"/>
          <a:ext cx="0" cy="0"/>
          <a:chOff x="0" y="0"/>
          <a:chExt cx="0" cy="0"/>
        </a:xfrm>
      </p:grpSpPr>
      <p:sp>
        <p:nvSpPr>
          <p:cNvPr id="2629" name="Google Shape;2629;gf61a32cbe2_0_9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0" name="Google Shape;2630;gf61a32cbe2_0_9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2649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604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f5e6061853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f5e6061853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f5e606185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f5e606185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8"/>
        <p:cNvGrpSpPr/>
        <p:nvPr/>
      </p:nvGrpSpPr>
      <p:grpSpPr>
        <a:xfrm>
          <a:off x="0" y="0"/>
          <a:ext cx="0" cy="0"/>
          <a:chOff x="0" y="0"/>
          <a:chExt cx="0" cy="0"/>
        </a:xfrm>
      </p:grpSpPr>
      <p:sp>
        <p:nvSpPr>
          <p:cNvPr id="2039" name="Google Shape;2039;gf5e77e6543_0_1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0" name="Google Shape;2040;gf5e77e6543_0_1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2"/>
        <p:cNvGrpSpPr/>
        <p:nvPr/>
      </p:nvGrpSpPr>
      <p:grpSpPr>
        <a:xfrm>
          <a:off x="0" y="0"/>
          <a:ext cx="0" cy="0"/>
          <a:chOff x="0" y="0"/>
          <a:chExt cx="0" cy="0"/>
        </a:xfrm>
      </p:grpSpPr>
      <p:sp>
        <p:nvSpPr>
          <p:cNvPr id="1943" name="Google Shape;1943;gf5e77e6543_0_1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4" name="Google Shape;1944;gf5e77e6543_0_1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4"/>
        <p:cNvGrpSpPr/>
        <p:nvPr/>
      </p:nvGrpSpPr>
      <p:grpSpPr>
        <a:xfrm>
          <a:off x="0" y="0"/>
          <a:ext cx="0" cy="0"/>
          <a:chOff x="0" y="0"/>
          <a:chExt cx="0" cy="0"/>
        </a:xfrm>
      </p:grpSpPr>
      <p:sp>
        <p:nvSpPr>
          <p:cNvPr id="1995" name="Google Shape;1995;gf5e77e6543_0_1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6" name="Google Shape;1996;gf5e77e6543_0_1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4" name="Google Shape;34;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subTitle" idx="1"/>
          </p:nvPr>
        </p:nvSpPr>
        <p:spPr>
          <a:xfrm>
            <a:off x="714300" y="1971675"/>
            <a:ext cx="3857700" cy="23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Font typeface="Anaheim"/>
              <a:buChar char="●"/>
              <a:defRPr sz="1400"/>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a:endParaRPr/>
          </a:p>
        </p:txBody>
      </p:sp>
      <p:sp>
        <p:nvSpPr>
          <p:cNvPr id="38" name="Google Shape;38;p7"/>
          <p:cNvSpPr txBox="1">
            <a:spLocks noGrp="1"/>
          </p:cNvSpPr>
          <p:nvPr>
            <p:ph type="title"/>
          </p:nvPr>
        </p:nvSpPr>
        <p:spPr>
          <a:xfrm>
            <a:off x="714300" y="553450"/>
            <a:ext cx="3857700" cy="12468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9" name="Google Shape;39;p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40;p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750600" y="3073400"/>
            <a:ext cx="3414600" cy="1242300"/>
          </a:xfrm>
          <a:prstGeom prst="rect">
            <a:avLst/>
          </a:prstGeom>
        </p:spPr>
        <p:txBody>
          <a:bodyPr spcFirstLastPara="1" wrap="square" lIns="91425" tIns="91425" rIns="91425" bIns="91425" anchor="t" anchorCtr="0">
            <a:no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a:endParaRPr/>
          </a:p>
        </p:txBody>
      </p:sp>
      <p:cxnSp>
        <p:nvCxnSpPr>
          <p:cNvPr id="52" name="Google Shape;52;p1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53;p1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71430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4" name="Google Shape;94;p16"/>
          <p:cNvSpPr txBox="1">
            <a:spLocks noGrp="1"/>
          </p:cNvSpPr>
          <p:nvPr>
            <p:ph type="subTitle" idx="1"/>
          </p:nvPr>
        </p:nvSpPr>
        <p:spPr>
          <a:xfrm>
            <a:off x="71430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5" name="Google Shape;95;p16"/>
          <p:cNvSpPr txBox="1">
            <a:spLocks noGrp="1"/>
          </p:cNvSpPr>
          <p:nvPr>
            <p:ph type="title" idx="2"/>
          </p:nvPr>
        </p:nvSpPr>
        <p:spPr>
          <a:xfrm>
            <a:off x="345675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6" name="Google Shape;96;p16"/>
          <p:cNvSpPr txBox="1">
            <a:spLocks noGrp="1"/>
          </p:cNvSpPr>
          <p:nvPr>
            <p:ph type="subTitle" idx="3"/>
          </p:nvPr>
        </p:nvSpPr>
        <p:spPr>
          <a:xfrm>
            <a:off x="345675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16"/>
          <p:cNvSpPr txBox="1">
            <a:spLocks noGrp="1"/>
          </p:cNvSpPr>
          <p:nvPr>
            <p:ph type="title" idx="4"/>
          </p:nvPr>
        </p:nvSpPr>
        <p:spPr>
          <a:xfrm>
            <a:off x="6199188"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8" name="Google Shape;98;p16"/>
          <p:cNvSpPr txBox="1">
            <a:spLocks noGrp="1"/>
          </p:cNvSpPr>
          <p:nvPr>
            <p:ph type="subTitle" idx="5"/>
          </p:nvPr>
        </p:nvSpPr>
        <p:spPr>
          <a:xfrm>
            <a:off x="6199188"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6"/>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6">
    <p:spTree>
      <p:nvGrpSpPr>
        <p:cNvPr id="1" name="Shape 167"/>
        <p:cNvGrpSpPr/>
        <p:nvPr/>
      </p:nvGrpSpPr>
      <p:grpSpPr>
        <a:xfrm>
          <a:off x="0" y="0"/>
          <a:ext cx="0" cy="0"/>
          <a:chOff x="0" y="0"/>
          <a:chExt cx="0" cy="0"/>
        </a:xfrm>
      </p:grpSpPr>
      <p:sp>
        <p:nvSpPr>
          <p:cNvPr id="168" name="Google Shape;168;p24"/>
          <p:cNvSpPr txBox="1">
            <a:spLocks noGrp="1"/>
          </p:cNvSpPr>
          <p:nvPr>
            <p:ph type="subTitle" idx="1"/>
          </p:nvPr>
        </p:nvSpPr>
        <p:spPr>
          <a:xfrm>
            <a:off x="1011250" y="2703350"/>
            <a:ext cx="2429100" cy="105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9" name="Google Shape;169;p24"/>
          <p:cNvSpPr txBox="1">
            <a:spLocks noGrp="1"/>
          </p:cNvSpPr>
          <p:nvPr>
            <p:ph type="title"/>
          </p:nvPr>
        </p:nvSpPr>
        <p:spPr>
          <a:xfrm>
            <a:off x="1011250" y="1304150"/>
            <a:ext cx="1932000" cy="11820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70" name="Google Shape;170;p2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2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6_1">
    <p:spTree>
      <p:nvGrpSpPr>
        <p:cNvPr id="1" name="Shape 172"/>
        <p:cNvGrpSpPr/>
        <p:nvPr/>
      </p:nvGrpSpPr>
      <p:grpSpPr>
        <a:xfrm>
          <a:off x="0" y="0"/>
          <a:ext cx="0" cy="0"/>
          <a:chOff x="0" y="0"/>
          <a:chExt cx="0" cy="0"/>
        </a:xfrm>
      </p:grpSpPr>
      <p:sp>
        <p:nvSpPr>
          <p:cNvPr id="173" name="Google Shape;173;p25"/>
          <p:cNvSpPr txBox="1">
            <a:spLocks noGrp="1"/>
          </p:cNvSpPr>
          <p:nvPr>
            <p:ph type="subTitle" idx="1"/>
          </p:nvPr>
        </p:nvSpPr>
        <p:spPr>
          <a:xfrm>
            <a:off x="5703750" y="2703350"/>
            <a:ext cx="2429100" cy="1056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74" name="Google Shape;174;p25"/>
          <p:cNvSpPr txBox="1">
            <a:spLocks noGrp="1"/>
          </p:cNvSpPr>
          <p:nvPr>
            <p:ph type="title"/>
          </p:nvPr>
        </p:nvSpPr>
        <p:spPr>
          <a:xfrm>
            <a:off x="6276975" y="1304150"/>
            <a:ext cx="1855800" cy="118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900"/>
              <a:buNone/>
              <a:defRPr/>
            </a:lvl1pPr>
            <a:lvl2pPr lvl="1" algn="r" rtl="0">
              <a:spcBef>
                <a:spcPts val="0"/>
              </a:spcBef>
              <a:spcAft>
                <a:spcPts val="0"/>
              </a:spcAft>
              <a:buSzPts val="3900"/>
              <a:buNone/>
              <a:defRPr/>
            </a:lvl2pPr>
            <a:lvl3pPr lvl="2" algn="r" rtl="0">
              <a:spcBef>
                <a:spcPts val="0"/>
              </a:spcBef>
              <a:spcAft>
                <a:spcPts val="0"/>
              </a:spcAft>
              <a:buSzPts val="3900"/>
              <a:buNone/>
              <a:defRPr/>
            </a:lvl3pPr>
            <a:lvl4pPr lvl="3" algn="r" rtl="0">
              <a:spcBef>
                <a:spcPts val="0"/>
              </a:spcBef>
              <a:spcAft>
                <a:spcPts val="0"/>
              </a:spcAft>
              <a:buSzPts val="3900"/>
              <a:buNone/>
              <a:defRPr/>
            </a:lvl4pPr>
            <a:lvl5pPr lvl="4" algn="r" rtl="0">
              <a:spcBef>
                <a:spcPts val="0"/>
              </a:spcBef>
              <a:spcAft>
                <a:spcPts val="0"/>
              </a:spcAft>
              <a:buSzPts val="3900"/>
              <a:buNone/>
              <a:defRPr/>
            </a:lvl5pPr>
            <a:lvl6pPr lvl="5" algn="r" rtl="0">
              <a:spcBef>
                <a:spcPts val="0"/>
              </a:spcBef>
              <a:spcAft>
                <a:spcPts val="0"/>
              </a:spcAft>
              <a:buSzPts val="3900"/>
              <a:buNone/>
              <a:defRPr/>
            </a:lvl6pPr>
            <a:lvl7pPr lvl="6" algn="r" rtl="0">
              <a:spcBef>
                <a:spcPts val="0"/>
              </a:spcBef>
              <a:spcAft>
                <a:spcPts val="0"/>
              </a:spcAft>
              <a:buSzPts val="3900"/>
              <a:buNone/>
              <a:defRPr/>
            </a:lvl7pPr>
            <a:lvl8pPr lvl="7" algn="r" rtl="0">
              <a:spcBef>
                <a:spcPts val="0"/>
              </a:spcBef>
              <a:spcAft>
                <a:spcPts val="0"/>
              </a:spcAft>
              <a:buSzPts val="3900"/>
              <a:buNone/>
              <a:defRPr/>
            </a:lvl8pPr>
            <a:lvl9pPr lvl="8" algn="r" rtl="0">
              <a:spcBef>
                <a:spcPts val="0"/>
              </a:spcBef>
              <a:spcAft>
                <a:spcPts val="0"/>
              </a:spcAft>
              <a:buSzPts val="3900"/>
              <a:buNone/>
              <a:defRPr/>
            </a:lvl9pPr>
          </a:lstStyle>
          <a:p>
            <a:endParaRPr/>
          </a:p>
        </p:txBody>
      </p:sp>
      <p:cxnSp>
        <p:nvCxnSpPr>
          <p:cNvPr id="175" name="Google Shape;175;p2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76" name="Google Shape;176;p2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6" r:id="rId4"/>
    <p:sldLayoutId id="2147483658" r:id="rId5"/>
    <p:sldLayoutId id="2147483662" r:id="rId6"/>
    <p:sldLayoutId id="2147483670" r:id="rId7"/>
    <p:sldLayoutId id="2147483671" r:id="rId8"/>
    <p:sldLayoutId id="2147483672"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p:nvPr/>
        </p:nvSpPr>
        <p:spPr>
          <a:xfrm>
            <a:off x="772030" y="3352972"/>
            <a:ext cx="4150244" cy="566747"/>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4"/>
          <p:cNvSpPr txBox="1">
            <a:spLocks noGrp="1"/>
          </p:cNvSpPr>
          <p:nvPr>
            <p:ph type="subTitle" idx="1"/>
          </p:nvPr>
        </p:nvSpPr>
        <p:spPr>
          <a:xfrm>
            <a:off x="765538" y="3460970"/>
            <a:ext cx="4150244" cy="35591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a:t>By: </a:t>
            </a:r>
            <a:r>
              <a:rPr lang="en-US" sz="1800" dirty="0" err="1"/>
              <a:t>M.Aytac</a:t>
            </a:r>
            <a:endParaRPr sz="1800"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6989315" y="253998"/>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US" dirty="0">
                <a:solidFill>
                  <a:schemeClr val="lt2"/>
                </a:solidFill>
              </a:rPr>
              <a:t>Statistics</a:t>
            </a:r>
            <a:endParaRPr dirty="0">
              <a:solidFill>
                <a:schemeClr val="lt2"/>
              </a:solidFill>
            </a:endParaRPr>
          </a:p>
        </p:txBody>
      </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239;p34">
            <a:extLst>
              <a:ext uri="{FF2B5EF4-FFF2-40B4-BE49-F238E27FC236}">
                <a16:creationId xmlns:a16="http://schemas.microsoft.com/office/drawing/2014/main" id="{9E5C8C4E-58FA-47FD-04F0-13091F221821}"/>
              </a:ext>
            </a:extLst>
          </p:cNvPr>
          <p:cNvSpPr txBox="1">
            <a:spLocks/>
          </p:cNvSpPr>
          <p:nvPr/>
        </p:nvSpPr>
        <p:spPr>
          <a:xfrm>
            <a:off x="673886" y="1086816"/>
            <a:ext cx="5007300" cy="219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Bebas Neue"/>
              <a:buNone/>
              <a:defRPr sz="6800" b="0" i="0" u="none" strike="noStrike" cap="none">
                <a:solidFill>
                  <a:schemeClr val="dk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9pPr>
          </a:lstStyle>
          <a:p>
            <a:r>
              <a:rPr lang="en-US" sz="2400" dirty="0">
                <a:solidFill>
                  <a:schemeClr val="lt2"/>
                </a:solidFill>
              </a:rPr>
              <a:t>İnvestigating entrepreneurial activity in Azerbaijan and conducting a descriptive analysis (table, diagram and average quantities) in according to its types (micro, small, medium) during 2019-2020</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38C5C089-437D-AE4A-12E9-A16D28CCDDF9}"/>
                  </a:ext>
                </a:extLst>
              </p:cNvPr>
              <p:cNvSpPr>
                <a:spLocks noGrp="1"/>
              </p:cNvSpPr>
              <p:nvPr>
                <p:ph type="title"/>
              </p:nvPr>
            </p:nvSpPr>
            <p:spPr>
              <a:xfrm>
                <a:off x="176973" y="652985"/>
                <a:ext cx="8842336" cy="3080815"/>
              </a:xfrm>
            </p:spPr>
            <p:style>
              <a:lnRef idx="2">
                <a:schemeClr val="dk1"/>
              </a:lnRef>
              <a:fillRef idx="1">
                <a:schemeClr val="lt1"/>
              </a:fillRef>
              <a:effectRef idx="0">
                <a:schemeClr val="dk1"/>
              </a:effectRef>
              <a:fontRef idx="minor">
                <a:schemeClr val="dk1"/>
              </a:fontRef>
            </p:style>
            <p:txBody>
              <a:bodyPr/>
              <a:lstStyle/>
              <a:p>
                <a:pPr marL="342900" indent="-342900" algn="l">
                  <a:lnSpc>
                    <a:spcPct val="90000"/>
                  </a:lnSpc>
                </a:pPr>
                <a:r>
                  <a:rPr lang="en-US" sz="1600" dirty="0">
                    <a:solidFill>
                      <a:schemeClr val="tx1"/>
                    </a:solidFill>
                    <a:latin typeface="Times New Roman" panose="02020603050405020304" pitchFamily="18" charset="0"/>
                    <a:cs typeface="Times New Roman" panose="02020603050405020304" pitchFamily="18" charset="0"/>
                  </a:rPr>
                  <a:t>Measures of variability gi</a:t>
                </a:r>
                <a:r>
                  <a:rPr lang="en-US" sz="1600" b="0" i="0" dirty="0">
                    <a:solidFill>
                      <a:schemeClr val="tx1"/>
                    </a:solidFill>
                    <a:effectLst/>
                    <a:latin typeface="Times New Roman" panose="02020603050405020304" pitchFamily="18" charset="0"/>
                    <a:cs typeface="Times New Roman" panose="02020603050405020304" pitchFamily="18" charset="0"/>
                  </a:rPr>
                  <a:t>ve you a sense of how spread out the response values are. The range, standard deviation and variance each reflect different aspects of spread.</a:t>
                </a:r>
                <a:br>
                  <a:rPr lang="en-US" sz="1600" b="0" i="0" dirty="0">
                    <a:solidFill>
                      <a:schemeClr val="tx1"/>
                    </a:solidFill>
                    <a:effectLst/>
                    <a:latin typeface="Times New Roman" panose="02020603050405020304" pitchFamily="18" charset="0"/>
                    <a:cs typeface="Times New Roman" panose="02020603050405020304" pitchFamily="18" charset="0"/>
                  </a:rPr>
                </a:br>
                <a:r>
                  <a:rPr lang="en-US" sz="1600" b="1" i="0" u="sng" dirty="0">
                    <a:solidFill>
                      <a:schemeClr val="tx1"/>
                    </a:solidFill>
                    <a:effectLst/>
                    <a:latin typeface="Times New Roman" panose="02020603050405020304" pitchFamily="18" charset="0"/>
                    <a:cs typeface="Times New Roman" panose="02020603050405020304" pitchFamily="18" charset="0"/>
                  </a:rPr>
                  <a:t>Range</a:t>
                </a:r>
                <a:br>
                  <a:rPr lang="en-US" sz="1600" b="1" i="0" dirty="0">
                    <a:solidFill>
                      <a:schemeClr val="tx1"/>
                    </a:solidFill>
                    <a:effectLst/>
                    <a:latin typeface="Times New Roman" panose="02020603050405020304" pitchFamily="18" charset="0"/>
                    <a:cs typeface="Times New Roman" panose="02020603050405020304" pitchFamily="18" charset="0"/>
                  </a:rPr>
                </a:br>
                <a:r>
                  <a:rPr lang="en-US" sz="1600" b="0" i="0" dirty="0">
                    <a:solidFill>
                      <a:schemeClr val="tx1"/>
                    </a:solidFill>
                    <a:effectLst/>
                    <a:latin typeface="Times New Roman" panose="02020603050405020304" pitchFamily="18" charset="0"/>
                    <a:cs typeface="Times New Roman" panose="02020603050405020304" pitchFamily="18" charset="0"/>
                  </a:rPr>
                  <a:t>The range gives you an idea of how far apart the most extreme response scores are. To find the range simply subtract the lowest value from the highest value.</a:t>
                </a:r>
                <a:r>
                  <a:rPr lang="az-Latn-AZ" sz="1600" b="0" i="0" dirty="0">
                    <a:solidFill>
                      <a:schemeClr val="tx1"/>
                    </a:solidFill>
                    <a:effectLst/>
                    <a:latin typeface="Times New Roman" panose="02020603050405020304" pitchFamily="18" charset="0"/>
                    <a:cs typeface="Times New Roman" panose="02020603050405020304" pitchFamily="18" charset="0"/>
                  </a:rPr>
                  <a:t> </a:t>
                </a:r>
                <a:br>
                  <a:rPr lang="az-Latn-AZ" sz="1600" b="0" i="0" dirty="0">
                    <a:solidFill>
                      <a:schemeClr val="tx1"/>
                    </a:solidFill>
                    <a:effectLst/>
                    <a:latin typeface="Times New Roman" panose="02020603050405020304" pitchFamily="18" charset="0"/>
                    <a:cs typeface="Times New Roman" panose="02020603050405020304" pitchFamily="18" charset="0"/>
                  </a:rPr>
                </a:br>
                <a:br>
                  <a:rPr lang="az-Latn-AZ" altLang="ru-RU" sz="1400" baseline="-25000" dirty="0">
                    <a:solidFill>
                      <a:schemeClr val="tx2"/>
                    </a:solidFill>
                  </a:rPr>
                </a:br>
                <a:br>
                  <a:rPr lang="az-Latn-AZ" altLang="ru-RU" sz="1400" baseline="-25000" dirty="0">
                    <a:solidFill>
                      <a:schemeClr val="tx2"/>
                    </a:solidFill>
                  </a:rPr>
                </a:br>
                <a:br>
                  <a:rPr lang="az-Latn-AZ" altLang="ru-RU" sz="1400" baseline="-25000" dirty="0">
                    <a:solidFill>
                      <a:schemeClr val="tx2"/>
                    </a:solidFill>
                  </a:rPr>
                </a:br>
                <a:br>
                  <a:rPr lang="az-Latn-AZ" altLang="ru-RU" sz="1400" baseline="-25000" dirty="0">
                    <a:solidFill>
                      <a:schemeClr val="tx2"/>
                    </a:solidFill>
                  </a:rPr>
                </a:br>
                <a:br>
                  <a:rPr lang="az-Latn-AZ" altLang="ru-RU" sz="1400" baseline="-25000" dirty="0">
                    <a:solidFill>
                      <a:schemeClr val="tx2"/>
                    </a:solidFill>
                  </a:rPr>
                </a:br>
                <a:br>
                  <a:rPr lang="az-Latn-AZ" altLang="ru-RU" sz="1400" baseline="-25000" dirty="0">
                    <a:solidFill>
                      <a:schemeClr val="tx2"/>
                    </a:solidFill>
                  </a:rPr>
                </a:br>
                <a:br>
                  <a:rPr lang="en-US" sz="1600" dirty="0">
                    <a:solidFill>
                      <a:schemeClr val="tx1"/>
                    </a:solidFill>
                    <a:latin typeface="Times New Roman" panose="02020603050405020304" pitchFamily="18" charset="0"/>
                    <a:cs typeface="Times New Roman" panose="02020603050405020304" pitchFamily="18" charset="0"/>
                  </a:rPr>
                </a:br>
                <a:r>
                  <a:rPr lang="en-US" sz="1600" b="0" i="0" dirty="0">
                    <a:solidFill>
                      <a:schemeClr val="tx1"/>
                    </a:solidFill>
                    <a:effectLst/>
                    <a:latin typeface="Times New Roman" panose="02020603050405020304" pitchFamily="18" charset="0"/>
                    <a:cs typeface="Times New Roman" panose="02020603050405020304" pitchFamily="18" charset="0"/>
                  </a:rPr>
                  <a:t>The </a:t>
                </a:r>
                <a:r>
                  <a:rPr lang="en-US" sz="1600" b="1" i="0" u="sng" dirty="0" err="1">
                    <a:solidFill>
                      <a:schemeClr val="tx1"/>
                    </a:solidFill>
                    <a:effectLst/>
                    <a:latin typeface="Times New Roman" panose="02020603050405020304" pitchFamily="18" charset="0"/>
                    <a:cs typeface="Times New Roman" panose="02020603050405020304" pitchFamily="18" charset="0"/>
                  </a:rPr>
                  <a:t>standart</a:t>
                </a:r>
                <a:r>
                  <a:rPr lang="en-US" sz="1600" b="1" i="0" u="sng" dirty="0">
                    <a:solidFill>
                      <a:schemeClr val="tx1"/>
                    </a:solidFill>
                    <a:effectLst/>
                    <a:latin typeface="Times New Roman" panose="02020603050405020304" pitchFamily="18" charset="0"/>
                    <a:cs typeface="Times New Roman" panose="02020603050405020304" pitchFamily="18" charset="0"/>
                  </a:rPr>
                  <a:t> deviation </a:t>
                </a:r>
                <a:r>
                  <a:rPr lang="en-US" sz="1600" b="0" i="0" dirty="0">
                    <a:solidFill>
                      <a:schemeClr val="tx1"/>
                    </a:solidFill>
                    <a:effectLst/>
                    <a:latin typeface="Times New Roman" panose="02020603050405020304" pitchFamily="18" charset="0"/>
                    <a:cs typeface="Times New Roman" panose="02020603050405020304" pitchFamily="18" charset="0"/>
                  </a:rPr>
                  <a:t>(</a:t>
                </a:r>
                <a:r>
                  <a:rPr lang="en-US" sz="1600" b="0" i="1" dirty="0">
                    <a:solidFill>
                      <a:schemeClr val="tx1"/>
                    </a:solidFill>
                    <a:effectLst/>
                    <a:latin typeface="Times New Roman" panose="02020603050405020304" pitchFamily="18" charset="0"/>
                    <a:cs typeface="Times New Roman" panose="02020603050405020304" pitchFamily="18" charset="0"/>
                  </a:rPr>
                  <a:t>s</a:t>
                </a:r>
                <a:r>
                  <a:rPr lang="en-US" sz="1600" b="0" i="0" dirty="0">
                    <a:solidFill>
                      <a:schemeClr val="tx1"/>
                    </a:solidFill>
                    <a:effectLst/>
                    <a:latin typeface="Times New Roman" panose="02020603050405020304" pitchFamily="18" charset="0"/>
                    <a:cs typeface="Times New Roman" panose="02020603050405020304" pitchFamily="18" charset="0"/>
                  </a:rPr>
                  <a:t> or </a:t>
                </a:r>
                <a:r>
                  <a:rPr lang="en-US" sz="1600" b="0" i="1" dirty="0">
                    <a:solidFill>
                      <a:schemeClr val="tx1"/>
                    </a:solidFill>
                    <a:effectLst/>
                    <a:latin typeface="Times New Roman" panose="02020603050405020304" pitchFamily="18" charset="0"/>
                    <a:cs typeface="Times New Roman" panose="02020603050405020304" pitchFamily="18" charset="0"/>
                  </a:rPr>
                  <a:t>SD</a:t>
                </a:r>
                <a:r>
                  <a:rPr lang="en-US" sz="1600" b="0" i="0" dirty="0">
                    <a:solidFill>
                      <a:schemeClr val="tx1"/>
                    </a:solidFill>
                    <a:effectLst/>
                    <a:latin typeface="Times New Roman" panose="02020603050405020304" pitchFamily="18" charset="0"/>
                    <a:cs typeface="Times New Roman" panose="02020603050405020304" pitchFamily="18" charset="0"/>
                  </a:rPr>
                  <a:t>) is the average amount of variability in your dataset. It tells you, on average, how far each score lies from the mean. The larger the standard deviation, the more variable the data set is.</a:t>
                </a:r>
                <a:br>
                  <a:rPr lang="az-Latn-AZ" sz="1600" b="0" i="0" dirty="0">
                    <a:solidFill>
                      <a:schemeClr val="tx1"/>
                    </a:solidFill>
                    <a:effectLst/>
                    <a:latin typeface="Times New Roman" panose="02020603050405020304" pitchFamily="18" charset="0"/>
                    <a:cs typeface="Times New Roman" panose="02020603050405020304" pitchFamily="18" charset="0"/>
                  </a:rPr>
                </a:br>
                <a:r>
                  <a:rPr lang="en-US" altLang="ru-RU" sz="1600" dirty="0">
                    <a:ln w="0"/>
                    <a:solidFill>
                      <a:schemeClr val="accent1"/>
                    </a:solidFill>
                    <a:effectLst>
                      <a:outerShdw blurRad="38100" dist="25400" dir="5400000" algn="ctr" rotWithShape="0">
                        <a:srgbClr val="6E747A">
                          <a:alpha val="43000"/>
                        </a:srgbClr>
                      </a:outerShdw>
                    </a:effectLst>
                  </a:rPr>
                  <a:t>Population Standard Deviation</a:t>
                </a:r>
                <a:r>
                  <a:rPr lang="az-Latn-AZ" altLang="ru-RU" sz="1600" dirty="0">
                    <a:ln w="0"/>
                    <a:solidFill>
                      <a:schemeClr val="accent1"/>
                    </a:solidFill>
                    <a:effectLst>
                      <a:outerShdw blurRad="38100" dist="25400" dir="5400000" algn="ctr" rotWithShape="0">
                        <a:srgbClr val="6E747A">
                          <a:alpha val="43000"/>
                        </a:srgbClr>
                      </a:outerShdw>
                    </a:effectLst>
                  </a:rPr>
                  <a:t> and </a:t>
                </a:r>
                <a:r>
                  <a:rPr lang="en-US" altLang="ru-RU" sz="1600" dirty="0">
                    <a:solidFill>
                      <a:schemeClr val="accent1"/>
                    </a:solidFill>
                  </a:rPr>
                  <a:t>Sample Standard Deviation</a:t>
                </a:r>
                <a:br>
                  <a:rPr lang="en-US" sz="1600" dirty="0">
                    <a:solidFill>
                      <a:schemeClr val="accent1"/>
                    </a:solidFill>
                  </a:rPr>
                </a:br>
                <a:br>
                  <a:rPr lang="az-Latn-AZ" sz="1600" dirty="0">
                    <a:solidFill>
                      <a:schemeClr val="accent1"/>
                    </a:solidFill>
                  </a:rPr>
                </a:b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smtClean="0">
                              <a:latin typeface="Cambria Math" panose="02040503050406030204" pitchFamily="18" charset="0"/>
                              <a:ea typeface="Cambria Math" panose="02040503050406030204" pitchFamily="18" charset="0"/>
                            </a:rPr>
                            <m:t>𝜎</m:t>
                          </m:r>
                        </m:e>
                        <m:sup>
                          <m:r>
                            <a:rPr lang="en-US" sz="1600" b="0" i="1" smtClean="0">
                              <a:latin typeface="Cambria Math" panose="02040503050406030204" pitchFamily="18" charset="0"/>
                            </a:rPr>
                            <m:t> </m:t>
                          </m:r>
                        </m:sup>
                      </m:sSup>
                      <m:r>
                        <a:rPr lang="en-US" sz="1600" b="0" i="1" smtClean="0">
                          <a:latin typeface="Cambria Math" panose="02040503050406030204" pitchFamily="18" charset="0"/>
                        </a:rPr>
                        <m:t>=</m:t>
                      </m:r>
                      <m:rad>
                        <m:radPr>
                          <m:degHide m:val="on"/>
                          <m:ctrlPr>
                            <a:rPr lang="en-US" sz="1600" b="0" i="1" smtClean="0">
                              <a:latin typeface="Cambria Math" panose="02040503050406030204" pitchFamily="18" charset="0"/>
                            </a:rPr>
                          </m:ctrlPr>
                        </m:radPr>
                        <m:deg/>
                        <m:e>
                          <m:f>
                            <m:fPr>
                              <m:ctrlPr>
                                <a:rPr lang="en-US" sz="1600" i="1">
                                  <a:latin typeface="Cambria Math" panose="02040503050406030204" pitchFamily="18" charset="0"/>
                                </a:rPr>
                              </m:ctrlPr>
                            </m:fPr>
                            <m:num>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𝑁</m:t>
                                  </m:r>
                                </m:sup>
                                <m:e>
                                  <m:sSup>
                                    <m:sSupPr>
                                      <m:ctrlPr>
                                        <a:rPr lang="en-US" sz="1600" i="1">
                                          <a:latin typeface="Cambria Math" panose="02040503050406030204" pitchFamily="18" charset="0"/>
                                        </a:rPr>
                                      </m:ctrlPr>
                                    </m:sSupPr>
                                    <m:e>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sub>
                                      </m:sSub>
                                      <m:r>
                                        <a:rPr lang="en-US" sz="1600" i="1">
                                          <a:latin typeface="Cambria Math" panose="02040503050406030204" pitchFamily="18" charset="0"/>
                                        </a:rPr>
                                        <m:t>−</m:t>
                                      </m:r>
                                      <m:r>
                                        <a:rPr lang="en-US" sz="1600" i="1">
                                          <a:latin typeface="Cambria Math" panose="02040503050406030204" pitchFamily="18" charset="0"/>
                                          <a:ea typeface="Cambria Math" panose="02040503050406030204" pitchFamily="18" charset="0"/>
                                        </a:rPr>
                                        <m:t>𝜇</m:t>
                                      </m:r>
                                      <m:r>
                                        <a:rPr lang="en-US" sz="1600" i="1">
                                          <a:latin typeface="Cambria Math" panose="02040503050406030204" pitchFamily="18" charset="0"/>
                                        </a:rPr>
                                        <m:t>)</m:t>
                                      </m:r>
                                    </m:e>
                                    <m:sup>
                                      <m:r>
                                        <a:rPr lang="en-US" sz="1600" i="1">
                                          <a:latin typeface="Cambria Math" panose="02040503050406030204" pitchFamily="18" charset="0"/>
                                        </a:rPr>
                                        <m:t>2</m:t>
                                      </m:r>
                                    </m:sup>
                                  </m:sSup>
                                </m:e>
                              </m:nary>
                            </m:num>
                            <m:den>
                              <m:r>
                                <a:rPr lang="en-US" sz="1600" i="1">
                                  <a:latin typeface="Cambria Math" panose="02040503050406030204" pitchFamily="18" charset="0"/>
                                </a:rPr>
                                <m:t>𝑁</m:t>
                              </m:r>
                            </m:den>
                          </m:f>
                        </m:e>
                      </m:rad>
                    </m:oMath>
                  </m:oMathPara>
                </a14:m>
                <a:br>
                  <a:rPr lang="en-US" sz="1600" dirty="0"/>
                </a:br>
                <a:br>
                  <a:rPr lang="en-US" sz="1600" b="0" i="0" dirty="0">
                    <a:solidFill>
                      <a:schemeClr val="tx1"/>
                    </a:solidFill>
                    <a:effectLst/>
                    <a:latin typeface="Times New Roman" panose="02020603050405020304" pitchFamily="18" charset="0"/>
                    <a:cs typeface="Times New Roman" panose="02020603050405020304" pitchFamily="18" charset="0"/>
                  </a:rPr>
                </a:br>
                <a:br>
                  <a:rPr lang="en-US" sz="1600" dirty="0">
                    <a:solidFill>
                      <a:schemeClr val="tx1"/>
                    </a:solidFill>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Title 2">
                <a:extLst>
                  <a:ext uri="{FF2B5EF4-FFF2-40B4-BE49-F238E27FC236}">
                    <a16:creationId xmlns:a16="http://schemas.microsoft.com/office/drawing/2014/main" id="{38C5C089-437D-AE4A-12E9-A16D28CCDDF9}"/>
                  </a:ext>
                </a:extLst>
              </p:cNvPr>
              <p:cNvSpPr>
                <a:spLocks noGrp="1" noRot="1" noChangeAspect="1" noMove="1" noResize="1" noEditPoints="1" noAdjustHandles="1" noChangeArrowheads="1" noChangeShapeType="1" noTextEdit="1"/>
              </p:cNvSpPr>
              <p:nvPr>
                <p:ph type="title"/>
              </p:nvPr>
            </p:nvSpPr>
            <p:spPr>
              <a:xfrm>
                <a:off x="176973" y="652985"/>
                <a:ext cx="8842336" cy="3080815"/>
              </a:xfrm>
              <a:blipFill>
                <a:blip r:embed="rId2"/>
                <a:stretch>
                  <a:fillRect l="-206" b="-27255"/>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1C028D93-AD4C-2C91-1B22-DA1633EF02BC}"/>
              </a:ext>
            </a:extLst>
          </p:cNvPr>
          <p:cNvSpPr txBox="1"/>
          <p:nvPr/>
        </p:nvSpPr>
        <p:spPr>
          <a:xfrm>
            <a:off x="784247" y="68776"/>
            <a:ext cx="4572000" cy="830997"/>
          </a:xfrm>
          <a:prstGeom prst="rect">
            <a:avLst/>
          </a:prstGeom>
          <a:noFill/>
        </p:spPr>
        <p:txBody>
          <a:bodyPr wrap="square">
            <a:spAutoFit/>
          </a:bodyPr>
          <a:lstStyle/>
          <a:p>
            <a:r>
              <a:rPr lang="en-US" sz="2400" b="1" i="0" dirty="0">
                <a:solidFill>
                  <a:schemeClr val="tx1"/>
                </a:solidFill>
                <a:effectLst/>
                <a:latin typeface="Gilmer"/>
              </a:rPr>
              <a:t>Measures of variability</a:t>
            </a:r>
            <a:br>
              <a:rPr lang="en-US" sz="2400" b="1" i="0" dirty="0">
                <a:solidFill>
                  <a:schemeClr val="tx1"/>
                </a:solidFill>
                <a:effectLst/>
                <a:latin typeface="Gilmer"/>
              </a:rPr>
            </a:br>
            <a:endParaRPr lang="en-US" sz="2400" dirty="0"/>
          </a:p>
        </p:txBody>
      </p:sp>
      <p:graphicFrame>
        <p:nvGraphicFramePr>
          <p:cNvPr id="7" name="Object 5">
            <a:extLst>
              <a:ext uri="{FF2B5EF4-FFF2-40B4-BE49-F238E27FC236}">
                <a16:creationId xmlns:a16="http://schemas.microsoft.com/office/drawing/2014/main" id="{AAC2DB19-DE7D-4794-DB12-4DA908005EC9}"/>
              </a:ext>
            </a:extLst>
          </p:cNvPr>
          <p:cNvGraphicFramePr>
            <a:graphicFrameLocks noChangeAspect="1"/>
          </p:cNvGraphicFramePr>
          <p:nvPr>
            <p:extLst>
              <p:ext uri="{D42A27DB-BD31-4B8C-83A1-F6EECF244321}">
                <p14:modId xmlns:p14="http://schemas.microsoft.com/office/powerpoint/2010/main" val="2400598421"/>
              </p:ext>
            </p:extLst>
          </p:nvPr>
        </p:nvGraphicFramePr>
        <p:xfrm>
          <a:off x="5587567" y="3733800"/>
          <a:ext cx="1970088" cy="838200"/>
        </p:xfrm>
        <a:graphic>
          <a:graphicData uri="http://schemas.openxmlformats.org/presentationml/2006/ole">
            <mc:AlternateContent xmlns:mc="http://schemas.openxmlformats.org/markup-compatibility/2006">
              <mc:Choice xmlns:v="urn:schemas-microsoft-com:vml" Requires="v">
                <p:oleObj name="Equation" r:id="rId3" imgW="1104900" imgH="647700" progId="Equation.3">
                  <p:embed/>
                </p:oleObj>
              </mc:Choice>
              <mc:Fallback>
                <p:oleObj name="Equation" r:id="rId3" imgW="1104900" imgH="647700" progId="Equation.3">
                  <p:embed/>
                  <p:pic>
                    <p:nvPicPr>
                      <p:cNvPr id="22" name="Object 5">
                        <a:extLst>
                          <a:ext uri="{FF2B5EF4-FFF2-40B4-BE49-F238E27FC236}">
                            <a16:creationId xmlns:a16="http://schemas.microsoft.com/office/drawing/2014/main" id="{85701821-E7CC-42E1-AA3C-3116EF88ED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7567" y="3733800"/>
                        <a:ext cx="1970088" cy="838200"/>
                      </a:xfrm>
                      <a:prstGeom prst="rect">
                        <a:avLst/>
                      </a:prstGeom>
                      <a:solidFill>
                        <a:schemeClr val="tx1"/>
                      </a:solidFill>
                      <a:ln w="9525">
                        <a:solidFill>
                          <a:schemeClr val="tx1"/>
                        </a:solidFill>
                        <a:miter lim="800000"/>
                        <a:headEnd/>
                        <a:tailEnd/>
                      </a:ln>
                      <a:effectLst/>
                    </p:spPr>
                  </p:pic>
                </p:oleObj>
              </mc:Fallback>
            </mc:AlternateContent>
          </a:graphicData>
        </a:graphic>
      </p:graphicFrame>
      <p:sp>
        <p:nvSpPr>
          <p:cNvPr id="8" name="Rectangle 7">
            <a:extLst>
              <a:ext uri="{FF2B5EF4-FFF2-40B4-BE49-F238E27FC236}">
                <a16:creationId xmlns:a16="http://schemas.microsoft.com/office/drawing/2014/main" id="{1F2423EA-6CB0-2BC6-38F2-21D810B63D52}"/>
              </a:ext>
            </a:extLst>
          </p:cNvPr>
          <p:cNvSpPr/>
          <p:nvPr/>
        </p:nvSpPr>
        <p:spPr>
          <a:xfrm>
            <a:off x="658091" y="1969015"/>
            <a:ext cx="2999510" cy="670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ru-RU" sz="1200" dirty="0">
                <a:solidFill>
                  <a:schemeClr val="bg1"/>
                </a:solidFill>
              </a:rPr>
              <a:t>Range = </a:t>
            </a:r>
            <a:r>
              <a:rPr lang="en-US" altLang="ru-RU" sz="1200" dirty="0" err="1">
                <a:solidFill>
                  <a:schemeClr val="bg1"/>
                </a:solidFill>
              </a:rPr>
              <a:t>X</a:t>
            </a:r>
            <a:r>
              <a:rPr lang="en-US" altLang="ru-RU" sz="1200" baseline="-25000" dirty="0" err="1">
                <a:solidFill>
                  <a:schemeClr val="bg1"/>
                </a:solidFill>
              </a:rPr>
              <a:t>largest</a:t>
            </a:r>
            <a:r>
              <a:rPr lang="en-US" altLang="ru-RU" sz="1200" dirty="0">
                <a:solidFill>
                  <a:schemeClr val="bg1"/>
                </a:solidFill>
              </a:rPr>
              <a:t> –  </a:t>
            </a:r>
            <a:r>
              <a:rPr lang="en-US" altLang="ru-RU" sz="1200" dirty="0" err="1">
                <a:solidFill>
                  <a:schemeClr val="bg1"/>
                </a:solidFill>
              </a:rPr>
              <a:t>X</a:t>
            </a:r>
            <a:r>
              <a:rPr lang="en-US" altLang="ru-RU" sz="1200" baseline="-25000" dirty="0" err="1">
                <a:solidFill>
                  <a:schemeClr val="bg1"/>
                </a:solidFill>
              </a:rPr>
              <a:t>smallest</a:t>
            </a:r>
            <a:br>
              <a:rPr lang="en-US" altLang="ru-RU" sz="1100" dirty="0">
                <a:solidFill>
                  <a:schemeClr val="bg1"/>
                </a:solidFill>
              </a:rPr>
            </a:br>
            <a:r>
              <a:rPr lang="en-US" altLang="ru-RU" sz="1100" dirty="0">
                <a:solidFill>
                  <a:schemeClr val="bg1"/>
                </a:solidFill>
              </a:rPr>
              <a:t>Interquartile range = 3</a:t>
            </a:r>
            <a:r>
              <a:rPr lang="en-US" altLang="ru-RU" sz="1100" baseline="30000" dirty="0">
                <a:solidFill>
                  <a:schemeClr val="bg1"/>
                </a:solidFill>
              </a:rPr>
              <a:t>rd</a:t>
            </a:r>
            <a:r>
              <a:rPr lang="en-US" altLang="ru-RU" sz="1100" dirty="0">
                <a:solidFill>
                  <a:schemeClr val="bg1"/>
                </a:solidFill>
              </a:rPr>
              <a:t> quartile – 1</a:t>
            </a:r>
            <a:r>
              <a:rPr lang="en-US" altLang="ru-RU" sz="1100" baseline="30000" dirty="0">
                <a:solidFill>
                  <a:schemeClr val="bg1"/>
                </a:solidFill>
              </a:rPr>
              <a:t>st</a:t>
            </a:r>
            <a:r>
              <a:rPr lang="en-US" altLang="ru-RU" sz="1100" dirty="0">
                <a:solidFill>
                  <a:schemeClr val="bg1"/>
                </a:solidFill>
              </a:rPr>
              <a:t> quartile</a:t>
            </a:r>
            <a:br>
              <a:rPr lang="en-US" altLang="ru-RU" sz="1100" dirty="0">
                <a:solidFill>
                  <a:schemeClr val="bg1"/>
                </a:solidFill>
              </a:rPr>
            </a:br>
            <a:r>
              <a:rPr lang="en-US" altLang="ru-RU" sz="1100" dirty="0">
                <a:solidFill>
                  <a:schemeClr val="bg1"/>
                </a:solidFill>
              </a:rPr>
              <a:t>  IQR = Q</a:t>
            </a:r>
            <a:r>
              <a:rPr lang="en-US" altLang="ru-RU" sz="1100" baseline="-25000" dirty="0">
                <a:solidFill>
                  <a:schemeClr val="bg1"/>
                </a:solidFill>
              </a:rPr>
              <a:t>3</a:t>
            </a:r>
            <a:r>
              <a:rPr lang="en-US" altLang="ru-RU" sz="1100" dirty="0">
                <a:solidFill>
                  <a:schemeClr val="bg1"/>
                </a:solidFill>
              </a:rPr>
              <a:t> – Q</a:t>
            </a:r>
            <a:r>
              <a:rPr lang="en-US" altLang="ru-RU" sz="1100" baseline="-25000" dirty="0">
                <a:solidFill>
                  <a:schemeClr val="bg1"/>
                </a:solidFill>
              </a:rPr>
              <a:t>1</a:t>
            </a:r>
            <a:endParaRPr lang="en-US" sz="1100" dirty="0">
              <a:solidFill>
                <a:schemeClr val="bg1"/>
              </a:solidFill>
            </a:endParaRPr>
          </a:p>
        </p:txBody>
      </p:sp>
    </p:spTree>
    <p:extLst>
      <p:ext uri="{BB962C8B-B14F-4D97-AF65-F5344CB8AC3E}">
        <p14:creationId xmlns:p14="http://schemas.microsoft.com/office/powerpoint/2010/main" val="12835839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B668B3-B909-A23A-1C2F-3789BD8385A7}"/>
              </a:ext>
            </a:extLst>
          </p:cNvPr>
          <p:cNvSpPr txBox="1"/>
          <p:nvPr/>
        </p:nvSpPr>
        <p:spPr>
          <a:xfrm>
            <a:off x="555688" y="722532"/>
            <a:ext cx="5852039"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l"/>
            <a:r>
              <a:rPr lang="en-US" sz="1800" b="0" i="0" dirty="0">
                <a:solidFill>
                  <a:srgbClr val="0D405F"/>
                </a:solidFill>
                <a:effectLst/>
                <a:latin typeface="Inter"/>
              </a:rPr>
              <a:t>The variance is the average of squared deviations from the mean. Variance reflects the degree of spread in the data set. The more spread the data, the larger the variance is in relation to the mean.</a:t>
            </a:r>
          </a:p>
          <a:p>
            <a:pPr algn="l"/>
            <a:r>
              <a:rPr lang="en-US" sz="1800" b="0" i="0" dirty="0">
                <a:solidFill>
                  <a:srgbClr val="0D405F"/>
                </a:solidFill>
                <a:effectLst/>
                <a:latin typeface="Inter"/>
              </a:rPr>
              <a:t>To find the variance, simply square the standard deviation. The symbol for variance is </a:t>
            </a:r>
            <a:r>
              <a:rPr lang="en-US" sz="1800" b="0" i="1" dirty="0">
                <a:solidFill>
                  <a:srgbClr val="0D405F"/>
                </a:solidFill>
                <a:effectLst/>
                <a:latin typeface="Inter"/>
              </a:rPr>
              <a:t>s</a:t>
            </a:r>
            <a:r>
              <a:rPr lang="en-US" sz="1800" b="0" i="0" baseline="30000" dirty="0">
                <a:solidFill>
                  <a:srgbClr val="0D405F"/>
                </a:solidFill>
                <a:effectLst/>
                <a:latin typeface="Inter"/>
              </a:rPr>
              <a:t>2</a:t>
            </a:r>
            <a:r>
              <a:rPr lang="en-US" sz="1800" b="0" i="0" dirty="0">
                <a:solidFill>
                  <a:srgbClr val="0D405F"/>
                </a:solidFill>
                <a:effectLst/>
                <a:latin typeface="Inter"/>
              </a:rPr>
              <a:t>.</a:t>
            </a:r>
          </a:p>
        </p:txBody>
      </p:sp>
      <p:sp>
        <p:nvSpPr>
          <p:cNvPr id="6" name="TextBox 5">
            <a:extLst>
              <a:ext uri="{FF2B5EF4-FFF2-40B4-BE49-F238E27FC236}">
                <a16:creationId xmlns:a16="http://schemas.microsoft.com/office/drawing/2014/main" id="{8EA8BFBD-A9F2-156B-F96B-FD432C29DAE6}"/>
              </a:ext>
            </a:extLst>
          </p:cNvPr>
          <p:cNvSpPr txBox="1"/>
          <p:nvPr/>
        </p:nvSpPr>
        <p:spPr>
          <a:xfrm>
            <a:off x="1013986" y="67701"/>
            <a:ext cx="4572000" cy="461665"/>
          </a:xfrm>
          <a:prstGeom prst="rect">
            <a:avLst/>
          </a:prstGeom>
          <a:noFill/>
        </p:spPr>
        <p:txBody>
          <a:bodyPr wrap="square">
            <a:spAutoFit/>
          </a:bodyPr>
          <a:lstStyle/>
          <a:p>
            <a:r>
              <a:rPr lang="en-US" sz="2400" b="1" i="0" dirty="0">
                <a:solidFill>
                  <a:schemeClr val="tx1"/>
                </a:solidFill>
                <a:effectLst/>
                <a:latin typeface="Gilmer"/>
              </a:rPr>
              <a:t>Variance</a:t>
            </a:r>
            <a:endParaRPr lang="en-US" sz="2400" dirty="0">
              <a:solidFill>
                <a:schemeClr val="tx1"/>
              </a:solidFill>
            </a:endParaRPr>
          </a:p>
        </p:txBody>
      </p:sp>
      <p:pic>
        <p:nvPicPr>
          <p:cNvPr id="11" name="Picture 10">
            <a:extLst>
              <a:ext uri="{FF2B5EF4-FFF2-40B4-BE49-F238E27FC236}">
                <a16:creationId xmlns:a16="http://schemas.microsoft.com/office/drawing/2014/main" id="{05D5933F-50B0-5E00-45C5-EA738BD41C08}"/>
              </a:ext>
            </a:extLst>
          </p:cNvPr>
          <p:cNvPicPr>
            <a:picLocks noChangeAspect="1"/>
          </p:cNvPicPr>
          <p:nvPr/>
        </p:nvPicPr>
        <p:blipFill>
          <a:blip r:embed="rId2"/>
          <a:stretch>
            <a:fillRect/>
          </a:stretch>
        </p:blipFill>
        <p:spPr>
          <a:xfrm>
            <a:off x="817747" y="3116352"/>
            <a:ext cx="1495634" cy="781159"/>
          </a:xfrm>
          <a:prstGeom prst="rect">
            <a:avLst/>
          </a:prstGeom>
        </p:spPr>
      </p:pic>
      <p:pic>
        <p:nvPicPr>
          <p:cNvPr id="13" name="Picture 12">
            <a:extLst>
              <a:ext uri="{FF2B5EF4-FFF2-40B4-BE49-F238E27FC236}">
                <a16:creationId xmlns:a16="http://schemas.microsoft.com/office/drawing/2014/main" id="{6049ADB3-BE7C-0855-7E80-72D5FB079234}"/>
              </a:ext>
            </a:extLst>
          </p:cNvPr>
          <p:cNvPicPr>
            <a:picLocks noChangeAspect="1"/>
          </p:cNvPicPr>
          <p:nvPr/>
        </p:nvPicPr>
        <p:blipFill>
          <a:blip r:embed="rId3"/>
          <a:stretch>
            <a:fillRect/>
          </a:stretch>
        </p:blipFill>
        <p:spPr>
          <a:xfrm>
            <a:off x="5759926" y="3059193"/>
            <a:ext cx="1448002" cy="895475"/>
          </a:xfrm>
          <a:prstGeom prst="rect">
            <a:avLst/>
          </a:prstGeom>
        </p:spPr>
      </p:pic>
      <p:sp>
        <p:nvSpPr>
          <p:cNvPr id="14" name="TextBox 13">
            <a:extLst>
              <a:ext uri="{FF2B5EF4-FFF2-40B4-BE49-F238E27FC236}">
                <a16:creationId xmlns:a16="http://schemas.microsoft.com/office/drawing/2014/main" id="{DF39D49D-F9BF-E4EE-ACC1-E009D40261A3}"/>
              </a:ext>
            </a:extLst>
          </p:cNvPr>
          <p:cNvSpPr txBox="1"/>
          <p:nvPr/>
        </p:nvSpPr>
        <p:spPr>
          <a:xfrm>
            <a:off x="550718" y="2666643"/>
            <a:ext cx="2431473" cy="338554"/>
          </a:xfrm>
          <a:prstGeom prst="rect">
            <a:avLst/>
          </a:prstGeom>
          <a:noFill/>
        </p:spPr>
        <p:txBody>
          <a:bodyPr wrap="square" rtlCol="0">
            <a:spAutoFit/>
          </a:bodyPr>
          <a:lstStyle/>
          <a:p>
            <a:pPr algn="l"/>
            <a:r>
              <a:rPr lang="en-US" sz="1600" b="0" i="0" dirty="0">
                <a:solidFill>
                  <a:schemeClr val="tx2"/>
                </a:solidFill>
                <a:effectLst/>
                <a:latin typeface="roboto slab" panose="020B0604020202020204" pitchFamily="2" charset="0"/>
              </a:rPr>
              <a:t>Population variance</a:t>
            </a:r>
          </a:p>
        </p:txBody>
      </p:sp>
      <p:sp>
        <p:nvSpPr>
          <p:cNvPr id="15" name="TextBox 14">
            <a:extLst>
              <a:ext uri="{FF2B5EF4-FFF2-40B4-BE49-F238E27FC236}">
                <a16:creationId xmlns:a16="http://schemas.microsoft.com/office/drawing/2014/main" id="{13D42F0A-CE0A-BCC3-F392-67B4E64A5A75}"/>
              </a:ext>
            </a:extLst>
          </p:cNvPr>
          <p:cNvSpPr txBox="1"/>
          <p:nvPr/>
        </p:nvSpPr>
        <p:spPr>
          <a:xfrm>
            <a:off x="5631872" y="2666643"/>
            <a:ext cx="2057401" cy="338554"/>
          </a:xfrm>
          <a:prstGeom prst="rect">
            <a:avLst/>
          </a:prstGeom>
          <a:noFill/>
        </p:spPr>
        <p:txBody>
          <a:bodyPr wrap="square" rtlCol="0">
            <a:spAutoFit/>
          </a:bodyPr>
          <a:lstStyle/>
          <a:p>
            <a:pPr algn="l"/>
            <a:r>
              <a:rPr lang="en-US" sz="1600" b="0" i="0" dirty="0">
                <a:solidFill>
                  <a:schemeClr val="tx2"/>
                </a:solidFill>
                <a:effectLst/>
                <a:latin typeface="roboto slab" pitchFamily="2" charset="0"/>
              </a:rPr>
              <a:t>Sample </a:t>
            </a:r>
            <a:r>
              <a:rPr lang="en-US" sz="1600" b="0" i="0" dirty="0" err="1">
                <a:solidFill>
                  <a:schemeClr val="tx2"/>
                </a:solidFill>
                <a:effectLst/>
                <a:latin typeface="roboto slab" pitchFamily="2" charset="0"/>
              </a:rPr>
              <a:t>vari</a:t>
            </a:r>
            <a:r>
              <a:rPr lang="az-Latn-AZ" sz="1600" b="0" i="0" dirty="0">
                <a:solidFill>
                  <a:schemeClr val="tx2"/>
                </a:solidFill>
                <a:effectLst/>
                <a:latin typeface="roboto slab" pitchFamily="2" charset="0"/>
              </a:rPr>
              <a:t>a</a:t>
            </a:r>
            <a:r>
              <a:rPr lang="en-US" sz="1600" b="0" i="0" dirty="0" err="1">
                <a:solidFill>
                  <a:schemeClr val="tx2"/>
                </a:solidFill>
                <a:effectLst/>
                <a:latin typeface="roboto slab" pitchFamily="2" charset="0"/>
              </a:rPr>
              <a:t>nce</a:t>
            </a:r>
            <a:endParaRPr lang="en-US" sz="1600" b="0" i="0" dirty="0">
              <a:solidFill>
                <a:schemeClr val="tx2"/>
              </a:solidFill>
              <a:effectLst/>
              <a:latin typeface="roboto slab" pitchFamily="2" charset="0"/>
            </a:endParaRPr>
          </a:p>
        </p:txBody>
      </p:sp>
    </p:spTree>
    <p:extLst>
      <p:ext uri="{BB962C8B-B14F-4D97-AF65-F5344CB8AC3E}">
        <p14:creationId xmlns:p14="http://schemas.microsoft.com/office/powerpoint/2010/main" val="1810470511"/>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7"/>
        <p:cNvGrpSpPr/>
        <p:nvPr/>
      </p:nvGrpSpPr>
      <p:grpSpPr>
        <a:xfrm>
          <a:off x="0" y="0"/>
          <a:ext cx="0" cy="0"/>
          <a:chOff x="0" y="0"/>
          <a:chExt cx="0" cy="0"/>
        </a:xfrm>
      </p:grpSpPr>
      <p:sp>
        <p:nvSpPr>
          <p:cNvPr id="1998" name="Google Shape;1998;p64"/>
          <p:cNvSpPr/>
          <p:nvPr/>
        </p:nvSpPr>
        <p:spPr>
          <a:xfrm rot="7201279">
            <a:off x="1346119" y="969871"/>
            <a:ext cx="773119" cy="76917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9" name="Google Shape;1999;p64"/>
          <p:cNvGrpSpPr/>
          <p:nvPr/>
        </p:nvGrpSpPr>
        <p:grpSpPr>
          <a:xfrm>
            <a:off x="3887582" y="1773296"/>
            <a:ext cx="1130500" cy="396105"/>
            <a:chOff x="2271950" y="2722775"/>
            <a:chExt cx="575875" cy="201775"/>
          </a:xfrm>
        </p:grpSpPr>
        <p:sp>
          <p:nvSpPr>
            <p:cNvPr id="2000" name="Google Shape;2000;p6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07" name="Google Shape;2007;p64"/>
          <p:cNvCxnSpPr/>
          <p:nvPr/>
        </p:nvCxnSpPr>
        <p:spPr>
          <a:xfrm>
            <a:off x="5825100" y="2683488"/>
            <a:ext cx="2186400" cy="0"/>
          </a:xfrm>
          <a:prstGeom prst="straightConnector1">
            <a:avLst/>
          </a:prstGeom>
          <a:noFill/>
          <a:ln w="9525" cap="flat" cmpd="sng">
            <a:solidFill>
              <a:schemeClr val="dk1"/>
            </a:solidFill>
            <a:prstDash val="solid"/>
            <a:round/>
            <a:headEnd type="none" w="med" len="med"/>
            <a:tailEnd type="none" w="med" len="med"/>
          </a:ln>
        </p:spPr>
      </p:cxnSp>
      <p:sp>
        <p:nvSpPr>
          <p:cNvPr id="2010" name="Google Shape;2010;p64"/>
          <p:cNvSpPr/>
          <p:nvPr/>
        </p:nvSpPr>
        <p:spPr>
          <a:xfrm rot="5400000">
            <a:off x="2541482" y="-1248188"/>
            <a:ext cx="4331706" cy="8111836"/>
          </a:xfrm>
          <a:custGeom>
            <a:avLst/>
            <a:gdLst/>
            <a:ahLst/>
            <a:cxnLst/>
            <a:rect l="l" t="t" r="r" b="b"/>
            <a:pathLst>
              <a:path w="70249" h="95461" extrusionOk="0">
                <a:moveTo>
                  <a:pt x="35124" y="3590"/>
                </a:moveTo>
                <a:lnTo>
                  <a:pt x="35466" y="3675"/>
                </a:lnTo>
                <a:lnTo>
                  <a:pt x="35723" y="3846"/>
                </a:lnTo>
                <a:lnTo>
                  <a:pt x="35894" y="4103"/>
                </a:lnTo>
                <a:lnTo>
                  <a:pt x="35979" y="4444"/>
                </a:lnTo>
                <a:lnTo>
                  <a:pt x="35894" y="4786"/>
                </a:lnTo>
                <a:lnTo>
                  <a:pt x="35723" y="5043"/>
                </a:lnTo>
                <a:lnTo>
                  <a:pt x="35466" y="5299"/>
                </a:lnTo>
                <a:lnTo>
                  <a:pt x="34783" y="5299"/>
                </a:lnTo>
                <a:lnTo>
                  <a:pt x="34526" y="5043"/>
                </a:lnTo>
                <a:lnTo>
                  <a:pt x="34355" y="4786"/>
                </a:lnTo>
                <a:lnTo>
                  <a:pt x="34270" y="4444"/>
                </a:lnTo>
                <a:lnTo>
                  <a:pt x="34355" y="4103"/>
                </a:lnTo>
                <a:lnTo>
                  <a:pt x="34526" y="3846"/>
                </a:lnTo>
                <a:lnTo>
                  <a:pt x="34783" y="3675"/>
                </a:lnTo>
                <a:lnTo>
                  <a:pt x="35124" y="3590"/>
                </a:lnTo>
                <a:close/>
                <a:moveTo>
                  <a:pt x="64950" y="8547"/>
                </a:moveTo>
                <a:lnTo>
                  <a:pt x="64950" y="86914"/>
                </a:lnTo>
                <a:lnTo>
                  <a:pt x="5299" y="86914"/>
                </a:lnTo>
                <a:lnTo>
                  <a:pt x="5299" y="8547"/>
                </a:lnTo>
                <a:close/>
                <a:moveTo>
                  <a:pt x="35552" y="89307"/>
                </a:moveTo>
                <a:lnTo>
                  <a:pt x="35894" y="89478"/>
                </a:lnTo>
                <a:lnTo>
                  <a:pt x="36235" y="89649"/>
                </a:lnTo>
                <a:lnTo>
                  <a:pt x="36492" y="89905"/>
                </a:lnTo>
                <a:lnTo>
                  <a:pt x="36748" y="90162"/>
                </a:lnTo>
                <a:lnTo>
                  <a:pt x="36919" y="90504"/>
                </a:lnTo>
                <a:lnTo>
                  <a:pt x="37005" y="90845"/>
                </a:lnTo>
                <a:lnTo>
                  <a:pt x="37090" y="91273"/>
                </a:lnTo>
                <a:lnTo>
                  <a:pt x="37005" y="91615"/>
                </a:lnTo>
                <a:lnTo>
                  <a:pt x="36919" y="92042"/>
                </a:lnTo>
                <a:lnTo>
                  <a:pt x="36748" y="92384"/>
                </a:lnTo>
                <a:lnTo>
                  <a:pt x="36492" y="92640"/>
                </a:lnTo>
                <a:lnTo>
                  <a:pt x="36235" y="92896"/>
                </a:lnTo>
                <a:lnTo>
                  <a:pt x="35894" y="93067"/>
                </a:lnTo>
                <a:lnTo>
                  <a:pt x="35552" y="93153"/>
                </a:lnTo>
                <a:lnTo>
                  <a:pt x="35124" y="93238"/>
                </a:lnTo>
                <a:lnTo>
                  <a:pt x="34697" y="93153"/>
                </a:lnTo>
                <a:lnTo>
                  <a:pt x="34355" y="93067"/>
                </a:lnTo>
                <a:lnTo>
                  <a:pt x="34013" y="92896"/>
                </a:lnTo>
                <a:lnTo>
                  <a:pt x="33757" y="92640"/>
                </a:lnTo>
                <a:lnTo>
                  <a:pt x="33501" y="92384"/>
                </a:lnTo>
                <a:lnTo>
                  <a:pt x="33330" y="92042"/>
                </a:lnTo>
                <a:lnTo>
                  <a:pt x="33244" y="91615"/>
                </a:lnTo>
                <a:lnTo>
                  <a:pt x="33159" y="91273"/>
                </a:lnTo>
                <a:lnTo>
                  <a:pt x="33244" y="90845"/>
                </a:lnTo>
                <a:lnTo>
                  <a:pt x="33330" y="90504"/>
                </a:lnTo>
                <a:lnTo>
                  <a:pt x="33501" y="90162"/>
                </a:lnTo>
                <a:lnTo>
                  <a:pt x="33757" y="89905"/>
                </a:lnTo>
                <a:lnTo>
                  <a:pt x="34013" y="89649"/>
                </a:lnTo>
                <a:lnTo>
                  <a:pt x="34355" y="89478"/>
                </a:lnTo>
                <a:lnTo>
                  <a:pt x="34697" y="89307"/>
                </a:lnTo>
                <a:close/>
                <a:moveTo>
                  <a:pt x="3333" y="0"/>
                </a:moveTo>
                <a:lnTo>
                  <a:pt x="2649" y="86"/>
                </a:lnTo>
                <a:lnTo>
                  <a:pt x="2051" y="257"/>
                </a:lnTo>
                <a:lnTo>
                  <a:pt x="1453" y="599"/>
                </a:lnTo>
                <a:lnTo>
                  <a:pt x="1026" y="1026"/>
                </a:lnTo>
                <a:lnTo>
                  <a:pt x="598" y="1453"/>
                </a:lnTo>
                <a:lnTo>
                  <a:pt x="256" y="2052"/>
                </a:lnTo>
                <a:lnTo>
                  <a:pt x="85" y="2650"/>
                </a:lnTo>
                <a:lnTo>
                  <a:pt x="0" y="3333"/>
                </a:lnTo>
                <a:lnTo>
                  <a:pt x="0" y="92213"/>
                </a:lnTo>
                <a:lnTo>
                  <a:pt x="85" y="92811"/>
                </a:lnTo>
                <a:lnTo>
                  <a:pt x="256" y="93495"/>
                </a:lnTo>
                <a:lnTo>
                  <a:pt x="598" y="94007"/>
                </a:lnTo>
                <a:lnTo>
                  <a:pt x="1026" y="94520"/>
                </a:lnTo>
                <a:lnTo>
                  <a:pt x="1453" y="94862"/>
                </a:lnTo>
                <a:lnTo>
                  <a:pt x="2051" y="95204"/>
                </a:lnTo>
                <a:lnTo>
                  <a:pt x="2649" y="95375"/>
                </a:lnTo>
                <a:lnTo>
                  <a:pt x="3333" y="95460"/>
                </a:lnTo>
                <a:lnTo>
                  <a:pt x="66916" y="95460"/>
                </a:lnTo>
                <a:lnTo>
                  <a:pt x="67600" y="95375"/>
                </a:lnTo>
                <a:lnTo>
                  <a:pt x="68198" y="95204"/>
                </a:lnTo>
                <a:lnTo>
                  <a:pt x="68796" y="94862"/>
                </a:lnTo>
                <a:lnTo>
                  <a:pt x="69309" y="94520"/>
                </a:lnTo>
                <a:lnTo>
                  <a:pt x="69651" y="94007"/>
                </a:lnTo>
                <a:lnTo>
                  <a:pt x="69992" y="93495"/>
                </a:lnTo>
                <a:lnTo>
                  <a:pt x="70163" y="92811"/>
                </a:lnTo>
                <a:lnTo>
                  <a:pt x="70249" y="92213"/>
                </a:lnTo>
                <a:lnTo>
                  <a:pt x="70249" y="3333"/>
                </a:lnTo>
                <a:lnTo>
                  <a:pt x="70163" y="2650"/>
                </a:lnTo>
                <a:lnTo>
                  <a:pt x="69992" y="2052"/>
                </a:lnTo>
                <a:lnTo>
                  <a:pt x="69651" y="1453"/>
                </a:lnTo>
                <a:lnTo>
                  <a:pt x="69309" y="1026"/>
                </a:lnTo>
                <a:lnTo>
                  <a:pt x="68796" y="599"/>
                </a:lnTo>
                <a:lnTo>
                  <a:pt x="68198" y="257"/>
                </a:lnTo>
                <a:lnTo>
                  <a:pt x="67600" y="86"/>
                </a:lnTo>
                <a:lnTo>
                  <a:pt x="66916" y="0"/>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4"/>
          <p:cNvSpPr/>
          <p:nvPr/>
        </p:nvSpPr>
        <p:spPr>
          <a:xfrm>
            <a:off x="7394300" y="6418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4"/>
          <p:cNvSpPr/>
          <p:nvPr/>
        </p:nvSpPr>
        <p:spPr>
          <a:xfrm>
            <a:off x="8027801" y="8651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4"/>
          <p:cNvSpPr/>
          <p:nvPr/>
        </p:nvSpPr>
        <p:spPr>
          <a:xfrm rot="-1685758">
            <a:off x="7765766" y="39873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4"/>
          <p:cNvSpPr/>
          <p:nvPr/>
        </p:nvSpPr>
        <p:spPr>
          <a:xfrm>
            <a:off x="8093927" y="39234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4"/>
          <p:cNvSpPr/>
          <p:nvPr/>
        </p:nvSpPr>
        <p:spPr>
          <a:xfrm>
            <a:off x="6898752" y="41157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4"/>
          <p:cNvSpPr/>
          <p:nvPr/>
        </p:nvSpPr>
        <p:spPr>
          <a:xfrm>
            <a:off x="7158412" y="10800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4"/>
          <p:cNvSpPr/>
          <p:nvPr/>
        </p:nvSpPr>
        <p:spPr>
          <a:xfrm>
            <a:off x="6318913" y="7188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7397851" y="42242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4784837" y="3923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4925614" y="42242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3401763" y="4165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4">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4">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Picture 13">
            <a:extLst>
              <a:ext uri="{FF2B5EF4-FFF2-40B4-BE49-F238E27FC236}">
                <a16:creationId xmlns:a16="http://schemas.microsoft.com/office/drawing/2014/main" id="{4544E4E9-3525-A537-A2A3-E70D15EB4FCD}"/>
              </a:ext>
            </a:extLst>
          </p:cNvPr>
          <p:cNvPicPr>
            <a:picLocks noChangeAspect="1"/>
          </p:cNvPicPr>
          <p:nvPr/>
        </p:nvPicPr>
        <p:blipFill>
          <a:blip r:embed="rId3"/>
          <a:srcRect/>
          <a:stretch/>
        </p:blipFill>
        <p:spPr>
          <a:xfrm>
            <a:off x="1408309" y="981297"/>
            <a:ext cx="6619492" cy="3633612"/>
          </a:xfrm>
          <a:prstGeom prst="rect">
            <a:avLst/>
          </a:prstGeom>
        </p:spPr>
      </p:pic>
      <p:sp>
        <p:nvSpPr>
          <p:cNvPr id="15" name="TextBox 14">
            <a:extLst>
              <a:ext uri="{FF2B5EF4-FFF2-40B4-BE49-F238E27FC236}">
                <a16:creationId xmlns:a16="http://schemas.microsoft.com/office/drawing/2014/main" id="{3A2D9E6A-5501-AB07-96A5-CEC1A69E104A}"/>
              </a:ext>
            </a:extLst>
          </p:cNvPr>
          <p:cNvSpPr txBox="1"/>
          <p:nvPr/>
        </p:nvSpPr>
        <p:spPr>
          <a:xfrm>
            <a:off x="586258" y="-24693"/>
            <a:ext cx="8611136" cy="646331"/>
          </a:xfrm>
          <a:prstGeom prst="rect">
            <a:avLst/>
          </a:prstGeom>
          <a:noFill/>
        </p:spPr>
        <p:txBody>
          <a:bodyPr wrap="square" rtlCol="0">
            <a:spAutoFit/>
          </a:bodyPr>
          <a:lstStyle/>
          <a:p>
            <a:r>
              <a:rPr lang="en-US" sz="1800" dirty="0">
                <a:solidFill>
                  <a:schemeClr val="tx1"/>
                </a:solidFill>
              </a:rPr>
              <a:t>In the Excel program, we calculated descriptive statistics for both 2 years for economic regions, administrative areas.</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grpSp>
        <p:nvGrpSpPr>
          <p:cNvPr id="1249" name="Google Shape;1249;p50"/>
          <p:cNvGrpSpPr/>
          <p:nvPr/>
        </p:nvGrpSpPr>
        <p:grpSpPr>
          <a:xfrm>
            <a:off x="7812795" y="3371409"/>
            <a:ext cx="1214578" cy="425543"/>
            <a:chOff x="2271950" y="2722775"/>
            <a:chExt cx="575875" cy="201775"/>
          </a:xfrm>
        </p:grpSpPr>
        <p:sp>
          <p:nvSpPr>
            <p:cNvPr id="1250" name="Google Shape;1250;p5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57" name="Google Shape;1257;p50"/>
          <p:cNvPicPr preferRelativeResize="0"/>
          <p:nvPr/>
        </p:nvPicPr>
        <p:blipFill rotWithShape="1">
          <a:blip r:embed="rId3">
            <a:alphaModFix/>
          </a:blip>
          <a:srcRect l="17481" r="15847"/>
          <a:stretch/>
        </p:blipFill>
        <p:spPr>
          <a:xfrm>
            <a:off x="6342979" y="1194600"/>
            <a:ext cx="2754300" cy="2754300"/>
          </a:xfrm>
          <a:prstGeom prst="ellipse">
            <a:avLst/>
          </a:prstGeom>
          <a:noFill/>
          <a:ln w="9525" cap="flat" cmpd="sng">
            <a:solidFill>
              <a:schemeClr val="dk1"/>
            </a:solidFill>
            <a:prstDash val="solid"/>
            <a:round/>
            <a:headEnd type="none" w="sm" len="sm"/>
            <a:tailEnd type="none" w="sm" len="sm"/>
          </a:ln>
        </p:spPr>
      </p:pic>
      <p:sp>
        <p:nvSpPr>
          <p:cNvPr id="1259" name="Google Shape;1259;p50"/>
          <p:cNvSpPr/>
          <p:nvPr/>
        </p:nvSpPr>
        <p:spPr>
          <a:xfrm>
            <a:off x="5382854" y="8458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6035467" y="7775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8836992" y="954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0"/>
          <p:cNvSpPr/>
          <p:nvPr/>
        </p:nvSpPr>
        <p:spPr>
          <a:xfrm rot="-1685758">
            <a:off x="5666244" y="1289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0"/>
          <p:cNvSpPr/>
          <p:nvPr/>
        </p:nvSpPr>
        <p:spPr>
          <a:xfrm>
            <a:off x="8246741" y="9177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8907117" y="300222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rot="-1685758">
            <a:off x="8176544" y="4130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8980292" y="17266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5642104" y="35752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10">
            <a:extLst>
              <a:ext uri="{FF2B5EF4-FFF2-40B4-BE49-F238E27FC236}">
                <a16:creationId xmlns:a16="http://schemas.microsoft.com/office/drawing/2014/main" id="{BDC25449-024C-6475-CE71-E25C9988E3A6}"/>
              </a:ext>
            </a:extLst>
          </p:cNvPr>
          <p:cNvPicPr>
            <a:picLocks noChangeAspect="1"/>
          </p:cNvPicPr>
          <p:nvPr/>
        </p:nvPicPr>
        <p:blipFill>
          <a:blip r:embed="rId4"/>
          <a:stretch>
            <a:fillRect/>
          </a:stretch>
        </p:blipFill>
        <p:spPr>
          <a:xfrm>
            <a:off x="34110" y="618039"/>
            <a:ext cx="6226352" cy="3907421"/>
          </a:xfrm>
          <a:prstGeom prst="rect">
            <a:avLst/>
          </a:prstGeom>
        </p:spPr>
      </p:pic>
      <p:sp>
        <p:nvSpPr>
          <p:cNvPr id="12" name="TextBox 11">
            <a:extLst>
              <a:ext uri="{FF2B5EF4-FFF2-40B4-BE49-F238E27FC236}">
                <a16:creationId xmlns:a16="http://schemas.microsoft.com/office/drawing/2014/main" id="{D6A1CD68-55CA-F210-427C-663CBE0CDF3F}"/>
              </a:ext>
            </a:extLst>
          </p:cNvPr>
          <p:cNvSpPr txBox="1"/>
          <p:nvPr/>
        </p:nvSpPr>
        <p:spPr>
          <a:xfrm>
            <a:off x="48584" y="-65"/>
            <a:ext cx="8841907" cy="584775"/>
          </a:xfrm>
          <a:prstGeom prst="rect">
            <a:avLst/>
          </a:prstGeom>
          <a:noFill/>
        </p:spPr>
        <p:txBody>
          <a:bodyPr wrap="square" rtlCol="0">
            <a:spAutoFit/>
          </a:bodyPr>
          <a:lstStyle/>
          <a:p>
            <a:pPr algn="ctr"/>
            <a:r>
              <a:rPr lang="en-US" sz="1600" b="1" dirty="0">
                <a:solidFill>
                  <a:schemeClr val="tx2"/>
                </a:solidFill>
              </a:rPr>
              <a:t>Difference between 2019 and 2020 based on macro-economic indicator and subject shares in micro-entrepreneurship.</a:t>
            </a: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grpSp>
        <p:nvGrpSpPr>
          <p:cNvPr id="1249" name="Google Shape;1249;p50"/>
          <p:cNvGrpSpPr/>
          <p:nvPr/>
        </p:nvGrpSpPr>
        <p:grpSpPr>
          <a:xfrm>
            <a:off x="7812795" y="3371409"/>
            <a:ext cx="1214578" cy="425543"/>
            <a:chOff x="2271950" y="2722775"/>
            <a:chExt cx="575875" cy="201775"/>
          </a:xfrm>
        </p:grpSpPr>
        <p:sp>
          <p:nvSpPr>
            <p:cNvPr id="1250" name="Google Shape;1250;p5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57" name="Google Shape;1257;p50"/>
          <p:cNvPicPr preferRelativeResize="0"/>
          <p:nvPr/>
        </p:nvPicPr>
        <p:blipFill rotWithShape="1">
          <a:blip r:embed="rId3">
            <a:alphaModFix/>
          </a:blip>
          <a:srcRect l="17481" r="15847"/>
          <a:stretch/>
        </p:blipFill>
        <p:spPr>
          <a:xfrm>
            <a:off x="6342979" y="1194600"/>
            <a:ext cx="2754300" cy="2754300"/>
          </a:xfrm>
          <a:prstGeom prst="ellipse">
            <a:avLst/>
          </a:prstGeom>
          <a:noFill/>
          <a:ln w="9525" cap="flat" cmpd="sng">
            <a:solidFill>
              <a:schemeClr val="dk1"/>
            </a:solidFill>
            <a:prstDash val="solid"/>
            <a:round/>
            <a:headEnd type="none" w="sm" len="sm"/>
            <a:tailEnd type="none" w="sm" len="sm"/>
          </a:ln>
        </p:spPr>
      </p:pic>
      <p:sp>
        <p:nvSpPr>
          <p:cNvPr id="1259" name="Google Shape;1259;p50"/>
          <p:cNvSpPr/>
          <p:nvPr/>
        </p:nvSpPr>
        <p:spPr>
          <a:xfrm>
            <a:off x="5382854" y="8458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6035467" y="7775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8836992" y="954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0"/>
          <p:cNvSpPr/>
          <p:nvPr/>
        </p:nvSpPr>
        <p:spPr>
          <a:xfrm rot="-1685758">
            <a:off x="5666244" y="1289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0"/>
          <p:cNvSpPr/>
          <p:nvPr/>
        </p:nvSpPr>
        <p:spPr>
          <a:xfrm>
            <a:off x="8246741" y="9177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8907117" y="300222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rot="-1685758">
            <a:off x="8176544" y="4130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8980292" y="17266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5642104" y="35752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10">
            <a:extLst>
              <a:ext uri="{FF2B5EF4-FFF2-40B4-BE49-F238E27FC236}">
                <a16:creationId xmlns:a16="http://schemas.microsoft.com/office/drawing/2014/main" id="{BDC25449-024C-6475-CE71-E25C9988E3A6}"/>
              </a:ext>
            </a:extLst>
          </p:cNvPr>
          <p:cNvPicPr>
            <a:picLocks noChangeAspect="1"/>
          </p:cNvPicPr>
          <p:nvPr/>
        </p:nvPicPr>
        <p:blipFill>
          <a:blip r:embed="rId4"/>
          <a:srcRect/>
          <a:stretch/>
        </p:blipFill>
        <p:spPr>
          <a:xfrm>
            <a:off x="34110" y="674439"/>
            <a:ext cx="6226352" cy="3794621"/>
          </a:xfrm>
          <a:prstGeom prst="rect">
            <a:avLst/>
          </a:prstGeom>
        </p:spPr>
      </p:pic>
      <p:sp>
        <p:nvSpPr>
          <p:cNvPr id="12" name="TextBox 11">
            <a:extLst>
              <a:ext uri="{FF2B5EF4-FFF2-40B4-BE49-F238E27FC236}">
                <a16:creationId xmlns:a16="http://schemas.microsoft.com/office/drawing/2014/main" id="{D6A1CD68-55CA-F210-427C-663CBE0CDF3F}"/>
              </a:ext>
            </a:extLst>
          </p:cNvPr>
          <p:cNvSpPr txBox="1"/>
          <p:nvPr/>
        </p:nvSpPr>
        <p:spPr>
          <a:xfrm>
            <a:off x="48584" y="-65"/>
            <a:ext cx="8841907" cy="584775"/>
          </a:xfrm>
          <a:prstGeom prst="rect">
            <a:avLst/>
          </a:prstGeom>
          <a:noFill/>
        </p:spPr>
        <p:txBody>
          <a:bodyPr wrap="square" rtlCol="0">
            <a:spAutoFit/>
          </a:bodyPr>
          <a:lstStyle/>
          <a:p>
            <a:pPr algn="ctr"/>
            <a:r>
              <a:rPr lang="en-US" sz="1600" b="1" dirty="0">
                <a:solidFill>
                  <a:schemeClr val="tx2"/>
                </a:solidFill>
              </a:rPr>
              <a:t>Difference between 2019 and 2020 based on macro-economic indicator and subject shares in </a:t>
            </a:r>
            <a:r>
              <a:rPr lang="az-Latn-AZ" sz="1600" b="1" dirty="0" err="1">
                <a:solidFill>
                  <a:schemeClr val="tx2"/>
                </a:solidFill>
              </a:rPr>
              <a:t>small</a:t>
            </a:r>
            <a:r>
              <a:rPr lang="en-US" sz="1600" b="1" dirty="0">
                <a:solidFill>
                  <a:schemeClr val="tx2"/>
                </a:solidFill>
              </a:rPr>
              <a:t>-entrepreneurship.</a:t>
            </a:r>
          </a:p>
        </p:txBody>
      </p:sp>
    </p:spTree>
    <p:extLst>
      <p:ext uri="{BB962C8B-B14F-4D97-AF65-F5344CB8AC3E}">
        <p14:creationId xmlns:p14="http://schemas.microsoft.com/office/powerpoint/2010/main" val="107820764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grpSp>
        <p:nvGrpSpPr>
          <p:cNvPr id="1249" name="Google Shape;1249;p50"/>
          <p:cNvGrpSpPr/>
          <p:nvPr/>
        </p:nvGrpSpPr>
        <p:grpSpPr>
          <a:xfrm>
            <a:off x="7812795" y="3371409"/>
            <a:ext cx="1214578" cy="425543"/>
            <a:chOff x="2271950" y="2722775"/>
            <a:chExt cx="575875" cy="201775"/>
          </a:xfrm>
        </p:grpSpPr>
        <p:sp>
          <p:nvSpPr>
            <p:cNvPr id="1250" name="Google Shape;1250;p5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57" name="Google Shape;1257;p50"/>
          <p:cNvPicPr preferRelativeResize="0"/>
          <p:nvPr/>
        </p:nvPicPr>
        <p:blipFill rotWithShape="1">
          <a:blip r:embed="rId3">
            <a:alphaModFix/>
          </a:blip>
          <a:srcRect l="17481" r="15847"/>
          <a:stretch/>
        </p:blipFill>
        <p:spPr>
          <a:xfrm>
            <a:off x="6342979" y="1194600"/>
            <a:ext cx="2754300" cy="2754300"/>
          </a:xfrm>
          <a:prstGeom prst="ellipse">
            <a:avLst/>
          </a:prstGeom>
          <a:noFill/>
          <a:ln w="9525" cap="flat" cmpd="sng">
            <a:solidFill>
              <a:schemeClr val="dk1"/>
            </a:solidFill>
            <a:prstDash val="solid"/>
            <a:round/>
            <a:headEnd type="none" w="sm" len="sm"/>
            <a:tailEnd type="none" w="sm" len="sm"/>
          </a:ln>
        </p:spPr>
      </p:pic>
      <p:sp>
        <p:nvSpPr>
          <p:cNvPr id="1259" name="Google Shape;1259;p50"/>
          <p:cNvSpPr/>
          <p:nvPr/>
        </p:nvSpPr>
        <p:spPr>
          <a:xfrm>
            <a:off x="5382854" y="8458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6035467" y="7775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8836992" y="954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0"/>
          <p:cNvSpPr/>
          <p:nvPr/>
        </p:nvSpPr>
        <p:spPr>
          <a:xfrm rot="-1685758">
            <a:off x="5666244" y="1289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0"/>
          <p:cNvSpPr/>
          <p:nvPr/>
        </p:nvSpPr>
        <p:spPr>
          <a:xfrm>
            <a:off x="8246741" y="9177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8907117" y="300222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rot="-1685758">
            <a:off x="8176544" y="4130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8980292" y="17266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5642104" y="35752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10">
            <a:extLst>
              <a:ext uri="{FF2B5EF4-FFF2-40B4-BE49-F238E27FC236}">
                <a16:creationId xmlns:a16="http://schemas.microsoft.com/office/drawing/2014/main" id="{BDC25449-024C-6475-CE71-E25C9988E3A6}"/>
              </a:ext>
            </a:extLst>
          </p:cNvPr>
          <p:cNvPicPr>
            <a:picLocks noChangeAspect="1"/>
          </p:cNvPicPr>
          <p:nvPr/>
        </p:nvPicPr>
        <p:blipFill>
          <a:blip r:embed="rId4"/>
          <a:srcRect/>
          <a:stretch/>
        </p:blipFill>
        <p:spPr>
          <a:xfrm>
            <a:off x="34110" y="685614"/>
            <a:ext cx="6226352" cy="3772271"/>
          </a:xfrm>
          <a:prstGeom prst="rect">
            <a:avLst/>
          </a:prstGeom>
        </p:spPr>
      </p:pic>
      <p:sp>
        <p:nvSpPr>
          <p:cNvPr id="12" name="TextBox 11">
            <a:extLst>
              <a:ext uri="{FF2B5EF4-FFF2-40B4-BE49-F238E27FC236}">
                <a16:creationId xmlns:a16="http://schemas.microsoft.com/office/drawing/2014/main" id="{D6A1CD68-55CA-F210-427C-663CBE0CDF3F}"/>
              </a:ext>
            </a:extLst>
          </p:cNvPr>
          <p:cNvSpPr txBox="1"/>
          <p:nvPr/>
        </p:nvSpPr>
        <p:spPr>
          <a:xfrm>
            <a:off x="48584" y="-65"/>
            <a:ext cx="8841907" cy="584775"/>
          </a:xfrm>
          <a:prstGeom prst="rect">
            <a:avLst/>
          </a:prstGeom>
          <a:noFill/>
        </p:spPr>
        <p:txBody>
          <a:bodyPr wrap="square" rtlCol="0">
            <a:spAutoFit/>
          </a:bodyPr>
          <a:lstStyle/>
          <a:p>
            <a:pPr algn="ctr"/>
            <a:r>
              <a:rPr lang="en-US" sz="1600" b="1" dirty="0">
                <a:solidFill>
                  <a:schemeClr val="tx2"/>
                </a:solidFill>
              </a:rPr>
              <a:t>Difference between 2019 and 2020 based on macro-economic indicator and subject shares in </a:t>
            </a:r>
            <a:r>
              <a:rPr lang="az-Latn-AZ" sz="1600" b="1" dirty="0">
                <a:solidFill>
                  <a:schemeClr val="tx2"/>
                </a:solidFill>
              </a:rPr>
              <a:t>medium</a:t>
            </a:r>
            <a:r>
              <a:rPr lang="en-US" sz="1600" b="1" dirty="0">
                <a:solidFill>
                  <a:schemeClr val="tx2"/>
                </a:solidFill>
              </a:rPr>
              <a:t>-entrepreneurship.</a:t>
            </a:r>
          </a:p>
        </p:txBody>
      </p:sp>
    </p:spTree>
    <p:extLst>
      <p:ext uri="{BB962C8B-B14F-4D97-AF65-F5344CB8AC3E}">
        <p14:creationId xmlns:p14="http://schemas.microsoft.com/office/powerpoint/2010/main" val="287890971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CCDA-5000-4352-783B-E9A23A89C00D}"/>
              </a:ext>
            </a:extLst>
          </p:cNvPr>
          <p:cNvSpPr>
            <a:spLocks noGrp="1"/>
          </p:cNvSpPr>
          <p:nvPr>
            <p:ph type="title"/>
          </p:nvPr>
        </p:nvSpPr>
        <p:spPr>
          <a:xfrm>
            <a:off x="313699" y="-80092"/>
            <a:ext cx="8623394" cy="634069"/>
          </a:xfrm>
        </p:spPr>
        <p:txBody>
          <a:bodyPr/>
          <a:lstStyle/>
          <a:p>
            <a:r>
              <a:rPr lang="en-US" sz="2000" dirty="0"/>
              <a:t>Distribution of the share of micro, small and medium   subjects share and main macroeconomic indicators in 2019 and 2020.</a:t>
            </a:r>
          </a:p>
        </p:txBody>
      </p:sp>
      <p:pic>
        <p:nvPicPr>
          <p:cNvPr id="3" name="Picture 2">
            <a:extLst>
              <a:ext uri="{FF2B5EF4-FFF2-40B4-BE49-F238E27FC236}">
                <a16:creationId xmlns:a16="http://schemas.microsoft.com/office/drawing/2014/main" id="{D2A20FD4-5E6C-CB1D-6F76-964468800154}"/>
              </a:ext>
            </a:extLst>
          </p:cNvPr>
          <p:cNvPicPr>
            <a:picLocks noChangeAspect="1"/>
          </p:cNvPicPr>
          <p:nvPr/>
        </p:nvPicPr>
        <p:blipFill>
          <a:blip r:embed="rId2"/>
          <a:stretch>
            <a:fillRect/>
          </a:stretch>
        </p:blipFill>
        <p:spPr>
          <a:xfrm>
            <a:off x="0" y="614050"/>
            <a:ext cx="9144000" cy="4469381"/>
          </a:xfrm>
          <a:prstGeom prst="rect">
            <a:avLst/>
          </a:prstGeom>
        </p:spPr>
      </p:pic>
    </p:spTree>
    <p:extLst>
      <p:ext uri="{BB962C8B-B14F-4D97-AF65-F5344CB8AC3E}">
        <p14:creationId xmlns:p14="http://schemas.microsoft.com/office/powerpoint/2010/main" val="6267192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31"/>
        <p:cNvGrpSpPr/>
        <p:nvPr/>
      </p:nvGrpSpPr>
      <p:grpSpPr>
        <a:xfrm>
          <a:off x="0" y="0"/>
          <a:ext cx="0" cy="0"/>
          <a:chOff x="0" y="0"/>
          <a:chExt cx="0" cy="0"/>
        </a:xfrm>
      </p:grpSpPr>
      <p:sp>
        <p:nvSpPr>
          <p:cNvPr id="2632" name="Google Shape;2632;p70"/>
          <p:cNvSpPr txBox="1">
            <a:spLocks noGrp="1"/>
          </p:cNvSpPr>
          <p:nvPr>
            <p:ph type="title"/>
          </p:nvPr>
        </p:nvSpPr>
        <p:spPr>
          <a:xfrm>
            <a:off x="782665" y="544849"/>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dirty="0"/>
              <a:t>Thank you for your attention! </a:t>
            </a:r>
            <a:r>
              <a:rPr lang="en-US" sz="4800" dirty="0">
                <a:sym typeface="Wingdings" panose="05000000000000000000" pitchFamily="2" charset="2"/>
              </a:rPr>
              <a:t></a:t>
            </a:r>
            <a:endParaRPr sz="4800" dirty="0"/>
          </a:p>
        </p:txBody>
      </p:sp>
      <p:grpSp>
        <p:nvGrpSpPr>
          <p:cNvPr id="2633" name="Google Shape;2633;p70"/>
          <p:cNvGrpSpPr/>
          <p:nvPr/>
        </p:nvGrpSpPr>
        <p:grpSpPr>
          <a:xfrm>
            <a:off x="2954890" y="1555568"/>
            <a:ext cx="4554692" cy="2992182"/>
            <a:chOff x="5178700" y="1900588"/>
            <a:chExt cx="3223650" cy="2519663"/>
          </a:xfrm>
        </p:grpSpPr>
        <p:grpSp>
          <p:nvGrpSpPr>
            <p:cNvPr id="2634" name="Google Shape;2634;p70"/>
            <p:cNvGrpSpPr/>
            <p:nvPr/>
          </p:nvGrpSpPr>
          <p:grpSpPr>
            <a:xfrm>
              <a:off x="5308325" y="2175824"/>
              <a:ext cx="955410" cy="791843"/>
              <a:chOff x="3616600" y="2051524"/>
              <a:chExt cx="955410" cy="791843"/>
            </a:xfrm>
          </p:grpSpPr>
          <p:sp>
            <p:nvSpPr>
              <p:cNvPr id="2635" name="Google Shape;2635;p70"/>
              <p:cNvSpPr/>
              <p:nvPr/>
            </p:nvSpPr>
            <p:spPr>
              <a:xfrm>
                <a:off x="3739240" y="2051524"/>
                <a:ext cx="832770" cy="791832"/>
              </a:xfrm>
              <a:custGeom>
                <a:avLst/>
                <a:gdLst/>
                <a:ahLst/>
                <a:cxnLst/>
                <a:rect l="l" t="t" r="r" b="b"/>
                <a:pathLst>
                  <a:path w="18347" h="17447" extrusionOk="0">
                    <a:moveTo>
                      <a:pt x="16012" y="1"/>
                    </a:moveTo>
                    <a:cubicBezTo>
                      <a:pt x="14177" y="34"/>
                      <a:pt x="12476" y="935"/>
                      <a:pt x="11475" y="2436"/>
                    </a:cubicBezTo>
                    <a:lnTo>
                      <a:pt x="11042" y="3070"/>
                    </a:lnTo>
                    <a:lnTo>
                      <a:pt x="2702" y="3070"/>
                    </a:lnTo>
                    <a:cubicBezTo>
                      <a:pt x="1201" y="3070"/>
                      <a:pt x="0" y="4271"/>
                      <a:pt x="0" y="5772"/>
                    </a:cubicBezTo>
                    <a:lnTo>
                      <a:pt x="0" y="17447"/>
                    </a:lnTo>
                    <a:lnTo>
                      <a:pt x="18313" y="17447"/>
                    </a:lnTo>
                    <a:lnTo>
                      <a:pt x="18347" y="1"/>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70"/>
              <p:cNvSpPr/>
              <p:nvPr/>
            </p:nvSpPr>
            <p:spPr>
              <a:xfrm>
                <a:off x="3822483" y="2252906"/>
                <a:ext cx="685934" cy="499643"/>
              </a:xfrm>
              <a:custGeom>
                <a:avLst/>
                <a:gdLst/>
                <a:ahLst/>
                <a:cxnLst/>
                <a:rect l="l" t="t" r="r" b="b"/>
                <a:pathLst>
                  <a:path w="15112" h="11009" extrusionOk="0">
                    <a:moveTo>
                      <a:pt x="1" y="0"/>
                    </a:moveTo>
                    <a:lnTo>
                      <a:pt x="1" y="11008"/>
                    </a:lnTo>
                    <a:lnTo>
                      <a:pt x="15112" y="11008"/>
                    </a:lnTo>
                    <a:lnTo>
                      <a:pt x="15112" y="67"/>
                    </a:lnTo>
                    <a:lnTo>
                      <a:pt x="1"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70"/>
              <p:cNvSpPr/>
              <p:nvPr/>
            </p:nvSpPr>
            <p:spPr>
              <a:xfrm>
                <a:off x="3616600" y="2314995"/>
                <a:ext cx="953916" cy="528372"/>
              </a:xfrm>
              <a:custGeom>
                <a:avLst/>
                <a:gdLst/>
                <a:ahLst/>
                <a:cxnLst/>
                <a:rect l="l" t="t" r="r" b="b"/>
                <a:pathLst>
                  <a:path w="21016" h="11642" extrusionOk="0">
                    <a:moveTo>
                      <a:pt x="3069" y="0"/>
                    </a:moveTo>
                    <a:cubicBezTo>
                      <a:pt x="1268" y="0"/>
                      <a:pt x="0" y="1668"/>
                      <a:pt x="467" y="3369"/>
                    </a:cubicBezTo>
                    <a:lnTo>
                      <a:pt x="2702" y="11642"/>
                    </a:lnTo>
                    <a:lnTo>
                      <a:pt x="21015" y="11642"/>
                    </a:lnTo>
                    <a:lnTo>
                      <a:pt x="17846" y="67"/>
                    </a:lnTo>
                    <a:lnTo>
                      <a:pt x="3069" y="0"/>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70"/>
            <p:cNvGrpSpPr/>
            <p:nvPr/>
          </p:nvGrpSpPr>
          <p:grpSpPr>
            <a:xfrm>
              <a:off x="5547091" y="2722146"/>
              <a:ext cx="2129895" cy="1316036"/>
              <a:chOff x="2918225" y="1793675"/>
              <a:chExt cx="2518500" cy="1556150"/>
            </a:xfrm>
          </p:grpSpPr>
          <p:sp>
            <p:nvSpPr>
              <p:cNvPr id="2639" name="Google Shape;2639;p70"/>
              <p:cNvSpPr/>
              <p:nvPr/>
            </p:nvSpPr>
            <p:spPr>
              <a:xfrm>
                <a:off x="3012450" y="1793675"/>
                <a:ext cx="2329200" cy="1391875"/>
              </a:xfrm>
              <a:custGeom>
                <a:avLst/>
                <a:gdLst/>
                <a:ahLst/>
                <a:cxnLst/>
                <a:rect l="l" t="t" r="r" b="b"/>
                <a:pathLst>
                  <a:path w="93168" h="55675" extrusionOk="0">
                    <a:moveTo>
                      <a:pt x="3370" y="1"/>
                    </a:moveTo>
                    <a:cubicBezTo>
                      <a:pt x="1502" y="1"/>
                      <a:pt x="1" y="1502"/>
                      <a:pt x="1" y="3370"/>
                    </a:cubicBezTo>
                    <a:lnTo>
                      <a:pt x="1" y="55674"/>
                    </a:lnTo>
                    <a:lnTo>
                      <a:pt x="93167" y="55674"/>
                    </a:lnTo>
                    <a:lnTo>
                      <a:pt x="93167" y="3370"/>
                    </a:lnTo>
                    <a:cubicBezTo>
                      <a:pt x="93167" y="1502"/>
                      <a:pt x="91666" y="1"/>
                      <a:pt x="89832" y="1"/>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70"/>
              <p:cNvSpPr/>
              <p:nvPr/>
            </p:nvSpPr>
            <p:spPr>
              <a:xfrm>
                <a:off x="3012450" y="3136325"/>
                <a:ext cx="2329200" cy="49225"/>
              </a:xfrm>
              <a:custGeom>
                <a:avLst/>
                <a:gdLst/>
                <a:ahLst/>
                <a:cxnLst/>
                <a:rect l="l" t="t" r="r" b="b"/>
                <a:pathLst>
                  <a:path w="93168" h="1969" extrusionOk="0">
                    <a:moveTo>
                      <a:pt x="1" y="0"/>
                    </a:moveTo>
                    <a:lnTo>
                      <a:pt x="1" y="1968"/>
                    </a:lnTo>
                    <a:lnTo>
                      <a:pt x="93167" y="1968"/>
                    </a:lnTo>
                    <a:lnTo>
                      <a:pt x="93167" y="0"/>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70"/>
              <p:cNvSpPr/>
              <p:nvPr/>
            </p:nvSpPr>
            <p:spPr>
              <a:xfrm>
                <a:off x="2918225" y="3185525"/>
                <a:ext cx="2518500" cy="164300"/>
              </a:xfrm>
              <a:custGeom>
                <a:avLst/>
                <a:gdLst/>
                <a:ahLst/>
                <a:cxnLst/>
                <a:rect l="l" t="t" r="r" b="b"/>
                <a:pathLst>
                  <a:path w="100740" h="6572" extrusionOk="0">
                    <a:moveTo>
                      <a:pt x="0" y="0"/>
                    </a:moveTo>
                    <a:lnTo>
                      <a:pt x="0" y="1768"/>
                    </a:lnTo>
                    <a:cubicBezTo>
                      <a:pt x="0" y="4437"/>
                      <a:pt x="2169" y="6572"/>
                      <a:pt x="4837" y="6572"/>
                    </a:cubicBezTo>
                    <a:lnTo>
                      <a:pt x="95902" y="6572"/>
                    </a:lnTo>
                    <a:cubicBezTo>
                      <a:pt x="98571" y="6572"/>
                      <a:pt x="100739" y="4403"/>
                      <a:pt x="100739" y="1768"/>
                    </a:cubicBezTo>
                    <a:lnTo>
                      <a:pt x="100739" y="0"/>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70"/>
              <p:cNvSpPr/>
              <p:nvPr/>
            </p:nvSpPr>
            <p:spPr>
              <a:xfrm>
                <a:off x="3961475" y="3185525"/>
                <a:ext cx="431150" cy="59225"/>
              </a:xfrm>
              <a:custGeom>
                <a:avLst/>
                <a:gdLst/>
                <a:ahLst/>
                <a:cxnLst/>
                <a:rect l="l" t="t" r="r" b="b"/>
                <a:pathLst>
                  <a:path w="17246" h="2369" extrusionOk="0">
                    <a:moveTo>
                      <a:pt x="0" y="0"/>
                    </a:moveTo>
                    <a:lnTo>
                      <a:pt x="0" y="334"/>
                    </a:lnTo>
                    <a:cubicBezTo>
                      <a:pt x="0" y="1468"/>
                      <a:pt x="934" y="2369"/>
                      <a:pt x="2068" y="2369"/>
                    </a:cubicBezTo>
                    <a:lnTo>
                      <a:pt x="15211" y="2369"/>
                    </a:lnTo>
                    <a:cubicBezTo>
                      <a:pt x="16312" y="2369"/>
                      <a:pt x="17246" y="1468"/>
                      <a:pt x="17246" y="334"/>
                    </a:cubicBezTo>
                    <a:lnTo>
                      <a:pt x="17246"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70"/>
              <p:cNvSpPr/>
              <p:nvPr/>
            </p:nvSpPr>
            <p:spPr>
              <a:xfrm>
                <a:off x="3092525" y="1903775"/>
                <a:ext cx="2169900" cy="1170025"/>
              </a:xfrm>
              <a:custGeom>
                <a:avLst/>
                <a:gdLst/>
                <a:ahLst/>
                <a:cxnLst/>
                <a:rect l="l" t="t" r="r" b="b"/>
                <a:pathLst>
                  <a:path w="86796" h="46801" extrusionOk="0">
                    <a:moveTo>
                      <a:pt x="0" y="0"/>
                    </a:moveTo>
                    <a:lnTo>
                      <a:pt x="86795" y="0"/>
                    </a:lnTo>
                    <a:lnTo>
                      <a:pt x="86795" y="46800"/>
                    </a:lnTo>
                    <a:lnTo>
                      <a:pt x="0" y="46800"/>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70"/>
              <p:cNvSpPr/>
              <p:nvPr/>
            </p:nvSpPr>
            <p:spPr>
              <a:xfrm>
                <a:off x="3092525" y="1903775"/>
                <a:ext cx="2169900" cy="140125"/>
              </a:xfrm>
              <a:custGeom>
                <a:avLst/>
                <a:gdLst/>
                <a:ahLst/>
                <a:cxnLst/>
                <a:rect l="l" t="t" r="r" b="b"/>
                <a:pathLst>
                  <a:path w="86796" h="5605" extrusionOk="0">
                    <a:moveTo>
                      <a:pt x="0" y="0"/>
                    </a:moveTo>
                    <a:lnTo>
                      <a:pt x="0" y="5604"/>
                    </a:lnTo>
                    <a:lnTo>
                      <a:pt x="86795" y="5604"/>
                    </a:lnTo>
                    <a:lnTo>
                      <a:pt x="86795" y="0"/>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70"/>
              <p:cNvSpPr/>
              <p:nvPr/>
            </p:nvSpPr>
            <p:spPr>
              <a:xfrm>
                <a:off x="3178350" y="1943700"/>
                <a:ext cx="59100" cy="59100"/>
              </a:xfrm>
              <a:prstGeom prst="ellipse">
                <a:avLst/>
              </a:prstGeom>
              <a:gradFill>
                <a:gsLst>
                  <a:gs pos="0">
                    <a:schemeClr val="accent2"/>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70"/>
              <p:cNvSpPr/>
              <p:nvPr/>
            </p:nvSpPr>
            <p:spPr>
              <a:xfrm>
                <a:off x="3286500" y="1943700"/>
                <a:ext cx="59100" cy="59100"/>
              </a:xfrm>
              <a:prstGeom prst="ellipse">
                <a:avLst/>
              </a:prstGeom>
              <a:gradFill>
                <a:gsLst>
                  <a:gs pos="0">
                    <a:schemeClr val="accent2"/>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70"/>
              <p:cNvSpPr/>
              <p:nvPr/>
            </p:nvSpPr>
            <p:spPr>
              <a:xfrm>
                <a:off x="3394650" y="1943700"/>
                <a:ext cx="59100" cy="59100"/>
              </a:xfrm>
              <a:prstGeom prst="ellipse">
                <a:avLst/>
              </a:prstGeom>
              <a:gradFill>
                <a:gsLst>
                  <a:gs pos="0">
                    <a:schemeClr val="accent2"/>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70"/>
              <p:cNvSpPr/>
              <p:nvPr/>
            </p:nvSpPr>
            <p:spPr>
              <a:xfrm>
                <a:off x="3388650" y="2195750"/>
                <a:ext cx="687900" cy="687900"/>
              </a:xfrm>
              <a:prstGeom prst="pie">
                <a:avLst>
                  <a:gd name="adj1" fmla="val 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9" name="Google Shape;2649;p70"/>
              <p:cNvCxnSpPr/>
              <p:nvPr/>
            </p:nvCxnSpPr>
            <p:spPr>
              <a:xfrm>
                <a:off x="3950475" y="2270850"/>
                <a:ext cx="480900" cy="0"/>
              </a:xfrm>
              <a:prstGeom prst="straightConnector1">
                <a:avLst/>
              </a:prstGeom>
              <a:noFill/>
              <a:ln w="9525" cap="flat" cmpd="sng">
                <a:solidFill>
                  <a:schemeClr val="dk1"/>
                </a:solidFill>
                <a:prstDash val="solid"/>
                <a:round/>
                <a:headEnd type="none" w="med" len="med"/>
                <a:tailEnd type="oval" w="med" len="med"/>
              </a:ln>
            </p:spPr>
          </p:cxnSp>
          <p:cxnSp>
            <p:nvCxnSpPr>
              <p:cNvPr id="2650" name="Google Shape;2650;p70"/>
              <p:cNvCxnSpPr/>
              <p:nvPr/>
            </p:nvCxnSpPr>
            <p:spPr>
              <a:xfrm>
                <a:off x="4572000" y="2270850"/>
                <a:ext cx="387600" cy="0"/>
              </a:xfrm>
              <a:prstGeom prst="straightConnector1">
                <a:avLst/>
              </a:prstGeom>
              <a:noFill/>
              <a:ln w="9525" cap="flat" cmpd="sng">
                <a:solidFill>
                  <a:schemeClr val="dk1"/>
                </a:solidFill>
                <a:prstDash val="solid"/>
                <a:round/>
                <a:headEnd type="none" w="med" len="med"/>
                <a:tailEnd type="none" w="med" len="med"/>
              </a:ln>
            </p:spPr>
          </p:cxnSp>
          <p:cxnSp>
            <p:nvCxnSpPr>
              <p:cNvPr id="2651" name="Google Shape;2651;p70"/>
              <p:cNvCxnSpPr/>
              <p:nvPr/>
            </p:nvCxnSpPr>
            <p:spPr>
              <a:xfrm>
                <a:off x="4572000" y="2321913"/>
                <a:ext cx="387600" cy="0"/>
              </a:xfrm>
              <a:prstGeom prst="straightConnector1">
                <a:avLst/>
              </a:prstGeom>
              <a:noFill/>
              <a:ln w="9525" cap="flat" cmpd="sng">
                <a:solidFill>
                  <a:schemeClr val="dk1"/>
                </a:solidFill>
                <a:prstDash val="solid"/>
                <a:round/>
                <a:headEnd type="none" w="med" len="med"/>
                <a:tailEnd type="none" w="med" len="med"/>
              </a:ln>
            </p:spPr>
          </p:cxnSp>
          <p:cxnSp>
            <p:nvCxnSpPr>
              <p:cNvPr id="2652" name="Google Shape;2652;p70"/>
              <p:cNvCxnSpPr/>
              <p:nvPr/>
            </p:nvCxnSpPr>
            <p:spPr>
              <a:xfrm>
                <a:off x="4572000" y="2372975"/>
                <a:ext cx="387600" cy="0"/>
              </a:xfrm>
              <a:prstGeom prst="straightConnector1">
                <a:avLst/>
              </a:prstGeom>
              <a:noFill/>
              <a:ln w="9525" cap="flat" cmpd="sng">
                <a:solidFill>
                  <a:schemeClr val="dk1"/>
                </a:solidFill>
                <a:prstDash val="solid"/>
                <a:round/>
                <a:headEnd type="none" w="med" len="med"/>
                <a:tailEnd type="none" w="med" len="med"/>
              </a:ln>
            </p:spPr>
          </p:cxnSp>
          <p:cxnSp>
            <p:nvCxnSpPr>
              <p:cNvPr id="2653" name="Google Shape;2653;p70"/>
              <p:cNvCxnSpPr/>
              <p:nvPr/>
            </p:nvCxnSpPr>
            <p:spPr>
              <a:xfrm>
                <a:off x="3665075" y="2703588"/>
                <a:ext cx="766200" cy="0"/>
              </a:xfrm>
              <a:prstGeom prst="straightConnector1">
                <a:avLst/>
              </a:prstGeom>
              <a:noFill/>
              <a:ln w="9525" cap="flat" cmpd="sng">
                <a:solidFill>
                  <a:schemeClr val="dk1"/>
                </a:solidFill>
                <a:prstDash val="solid"/>
                <a:round/>
                <a:headEnd type="none" w="med" len="med"/>
                <a:tailEnd type="oval" w="med" len="med"/>
              </a:ln>
            </p:spPr>
          </p:cxnSp>
          <p:cxnSp>
            <p:nvCxnSpPr>
              <p:cNvPr id="2654" name="Google Shape;2654;p70"/>
              <p:cNvCxnSpPr/>
              <p:nvPr/>
            </p:nvCxnSpPr>
            <p:spPr>
              <a:xfrm>
                <a:off x="4572000" y="2703588"/>
                <a:ext cx="387600" cy="0"/>
              </a:xfrm>
              <a:prstGeom prst="straightConnector1">
                <a:avLst/>
              </a:prstGeom>
              <a:noFill/>
              <a:ln w="9525" cap="flat" cmpd="sng">
                <a:solidFill>
                  <a:schemeClr val="dk1"/>
                </a:solidFill>
                <a:prstDash val="solid"/>
                <a:round/>
                <a:headEnd type="none" w="med" len="med"/>
                <a:tailEnd type="none" w="med" len="med"/>
              </a:ln>
            </p:spPr>
          </p:cxnSp>
          <p:cxnSp>
            <p:nvCxnSpPr>
              <p:cNvPr id="2655" name="Google Shape;2655;p70"/>
              <p:cNvCxnSpPr/>
              <p:nvPr/>
            </p:nvCxnSpPr>
            <p:spPr>
              <a:xfrm>
                <a:off x="4572000" y="2754650"/>
                <a:ext cx="387600" cy="0"/>
              </a:xfrm>
              <a:prstGeom prst="straightConnector1">
                <a:avLst/>
              </a:prstGeom>
              <a:noFill/>
              <a:ln w="9525" cap="flat" cmpd="sng">
                <a:solidFill>
                  <a:schemeClr val="dk1"/>
                </a:solidFill>
                <a:prstDash val="solid"/>
                <a:round/>
                <a:headEnd type="none" w="med" len="med"/>
                <a:tailEnd type="none" w="med" len="med"/>
              </a:ln>
            </p:spPr>
          </p:cxnSp>
          <p:cxnSp>
            <p:nvCxnSpPr>
              <p:cNvPr id="2656" name="Google Shape;2656;p70"/>
              <p:cNvCxnSpPr/>
              <p:nvPr/>
            </p:nvCxnSpPr>
            <p:spPr>
              <a:xfrm>
                <a:off x="4572000" y="2805713"/>
                <a:ext cx="387600" cy="0"/>
              </a:xfrm>
              <a:prstGeom prst="straightConnector1">
                <a:avLst/>
              </a:prstGeom>
              <a:noFill/>
              <a:ln w="9525" cap="flat" cmpd="sng">
                <a:solidFill>
                  <a:schemeClr val="dk1"/>
                </a:solidFill>
                <a:prstDash val="solid"/>
                <a:round/>
                <a:headEnd type="none" w="med" len="med"/>
                <a:tailEnd type="none" w="med" len="med"/>
              </a:ln>
            </p:spPr>
          </p:cxnSp>
          <p:sp>
            <p:nvSpPr>
              <p:cNvPr id="2657" name="Google Shape;2657;p70"/>
              <p:cNvSpPr/>
              <p:nvPr/>
            </p:nvSpPr>
            <p:spPr>
              <a:xfrm rot="5400000">
                <a:off x="3453750" y="2144838"/>
                <a:ext cx="687900" cy="687900"/>
              </a:xfrm>
              <a:prstGeom prst="pie">
                <a:avLst>
                  <a:gd name="adj1" fmla="val 10777963"/>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8" name="Google Shape;2658;p70"/>
            <p:cNvGrpSpPr/>
            <p:nvPr/>
          </p:nvGrpSpPr>
          <p:grpSpPr>
            <a:xfrm>
              <a:off x="7320116" y="3611724"/>
              <a:ext cx="730793" cy="605681"/>
              <a:chOff x="3616600" y="2051524"/>
              <a:chExt cx="955410" cy="791843"/>
            </a:xfrm>
          </p:grpSpPr>
          <p:sp>
            <p:nvSpPr>
              <p:cNvPr id="2659" name="Google Shape;2659;p70"/>
              <p:cNvSpPr/>
              <p:nvPr/>
            </p:nvSpPr>
            <p:spPr>
              <a:xfrm>
                <a:off x="3739240" y="2051524"/>
                <a:ext cx="832770" cy="791832"/>
              </a:xfrm>
              <a:custGeom>
                <a:avLst/>
                <a:gdLst/>
                <a:ahLst/>
                <a:cxnLst/>
                <a:rect l="l" t="t" r="r" b="b"/>
                <a:pathLst>
                  <a:path w="18347" h="17447" extrusionOk="0">
                    <a:moveTo>
                      <a:pt x="16012" y="1"/>
                    </a:moveTo>
                    <a:cubicBezTo>
                      <a:pt x="14177" y="34"/>
                      <a:pt x="12476" y="935"/>
                      <a:pt x="11475" y="2436"/>
                    </a:cubicBezTo>
                    <a:lnTo>
                      <a:pt x="11042" y="3070"/>
                    </a:lnTo>
                    <a:lnTo>
                      <a:pt x="2702" y="3070"/>
                    </a:lnTo>
                    <a:cubicBezTo>
                      <a:pt x="1201" y="3070"/>
                      <a:pt x="0" y="4271"/>
                      <a:pt x="0" y="5772"/>
                    </a:cubicBezTo>
                    <a:lnTo>
                      <a:pt x="0" y="17447"/>
                    </a:lnTo>
                    <a:lnTo>
                      <a:pt x="18313" y="17447"/>
                    </a:lnTo>
                    <a:lnTo>
                      <a:pt x="18347" y="1"/>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70"/>
              <p:cNvSpPr/>
              <p:nvPr/>
            </p:nvSpPr>
            <p:spPr>
              <a:xfrm>
                <a:off x="3822483" y="2252906"/>
                <a:ext cx="685934" cy="499643"/>
              </a:xfrm>
              <a:custGeom>
                <a:avLst/>
                <a:gdLst/>
                <a:ahLst/>
                <a:cxnLst/>
                <a:rect l="l" t="t" r="r" b="b"/>
                <a:pathLst>
                  <a:path w="15112" h="11009" extrusionOk="0">
                    <a:moveTo>
                      <a:pt x="1" y="0"/>
                    </a:moveTo>
                    <a:lnTo>
                      <a:pt x="1" y="11008"/>
                    </a:lnTo>
                    <a:lnTo>
                      <a:pt x="15112" y="11008"/>
                    </a:lnTo>
                    <a:lnTo>
                      <a:pt x="15112" y="67"/>
                    </a:lnTo>
                    <a:lnTo>
                      <a:pt x="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70"/>
              <p:cNvSpPr/>
              <p:nvPr/>
            </p:nvSpPr>
            <p:spPr>
              <a:xfrm>
                <a:off x="3616600" y="2314995"/>
                <a:ext cx="953916" cy="528372"/>
              </a:xfrm>
              <a:custGeom>
                <a:avLst/>
                <a:gdLst/>
                <a:ahLst/>
                <a:cxnLst/>
                <a:rect l="l" t="t" r="r" b="b"/>
                <a:pathLst>
                  <a:path w="21016" h="11642" extrusionOk="0">
                    <a:moveTo>
                      <a:pt x="3069" y="0"/>
                    </a:moveTo>
                    <a:cubicBezTo>
                      <a:pt x="1268" y="0"/>
                      <a:pt x="0" y="1668"/>
                      <a:pt x="467" y="3369"/>
                    </a:cubicBezTo>
                    <a:lnTo>
                      <a:pt x="2702" y="11642"/>
                    </a:lnTo>
                    <a:lnTo>
                      <a:pt x="21015" y="11642"/>
                    </a:lnTo>
                    <a:lnTo>
                      <a:pt x="17846" y="67"/>
                    </a:lnTo>
                    <a:lnTo>
                      <a:pt x="3069"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2" name="Google Shape;2662;p70"/>
            <p:cNvGrpSpPr/>
            <p:nvPr/>
          </p:nvGrpSpPr>
          <p:grpSpPr>
            <a:xfrm>
              <a:off x="6782088" y="2389650"/>
              <a:ext cx="1425859" cy="691841"/>
              <a:chOff x="7010688" y="2460575"/>
              <a:chExt cx="1425859" cy="691841"/>
            </a:xfrm>
          </p:grpSpPr>
          <p:sp>
            <p:nvSpPr>
              <p:cNvPr id="2663" name="Google Shape;2663;p70"/>
              <p:cNvSpPr/>
              <p:nvPr/>
            </p:nvSpPr>
            <p:spPr>
              <a:xfrm>
                <a:off x="7010688" y="2460575"/>
                <a:ext cx="1425859" cy="691841"/>
              </a:xfrm>
              <a:custGeom>
                <a:avLst/>
                <a:gdLst/>
                <a:ahLst/>
                <a:cxnLst/>
                <a:rect l="l" t="t" r="r" b="b"/>
                <a:pathLst>
                  <a:path w="55207" h="26787" extrusionOk="0">
                    <a:moveTo>
                      <a:pt x="0" y="0"/>
                    </a:moveTo>
                    <a:lnTo>
                      <a:pt x="0" y="26786"/>
                    </a:lnTo>
                    <a:lnTo>
                      <a:pt x="0" y="26786"/>
                    </a:lnTo>
                    <a:lnTo>
                      <a:pt x="55206" y="26786"/>
                    </a:lnTo>
                    <a:lnTo>
                      <a:pt x="55206" y="0"/>
                    </a:lnTo>
                    <a:close/>
                  </a:path>
                </a:pathLst>
              </a:custGeom>
              <a:gradFill>
                <a:gsLst>
                  <a:gs pos="0">
                    <a:schemeClr val="accent2"/>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70"/>
              <p:cNvSpPr/>
              <p:nvPr/>
            </p:nvSpPr>
            <p:spPr>
              <a:xfrm>
                <a:off x="7056351" y="2509673"/>
                <a:ext cx="1335385" cy="101683"/>
              </a:xfrm>
              <a:custGeom>
                <a:avLst/>
                <a:gdLst/>
                <a:ahLst/>
                <a:cxnLst/>
                <a:rect l="l" t="t" r="r" b="b"/>
                <a:pathLst>
                  <a:path w="51704" h="3937" extrusionOk="0">
                    <a:moveTo>
                      <a:pt x="49736" y="1"/>
                    </a:moveTo>
                    <a:lnTo>
                      <a:pt x="1968" y="1"/>
                    </a:lnTo>
                    <a:cubicBezTo>
                      <a:pt x="868" y="1"/>
                      <a:pt x="0" y="868"/>
                      <a:pt x="0" y="1969"/>
                    </a:cubicBezTo>
                    <a:lnTo>
                      <a:pt x="0" y="1969"/>
                    </a:lnTo>
                    <a:cubicBezTo>
                      <a:pt x="0" y="3036"/>
                      <a:pt x="868" y="3937"/>
                      <a:pt x="1968" y="3937"/>
                    </a:cubicBezTo>
                    <a:lnTo>
                      <a:pt x="49736" y="3937"/>
                    </a:lnTo>
                    <a:cubicBezTo>
                      <a:pt x="50803" y="3937"/>
                      <a:pt x="51704" y="3036"/>
                      <a:pt x="51704" y="1969"/>
                    </a:cubicBezTo>
                    <a:lnTo>
                      <a:pt x="51704" y="1969"/>
                    </a:lnTo>
                    <a:cubicBezTo>
                      <a:pt x="51704" y="868"/>
                      <a:pt x="50803" y="1"/>
                      <a:pt x="49736" y="1"/>
                    </a:cubicBez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70"/>
              <p:cNvSpPr/>
              <p:nvPr/>
            </p:nvSpPr>
            <p:spPr>
              <a:xfrm>
                <a:off x="7110615" y="2539840"/>
                <a:ext cx="47419" cy="40678"/>
              </a:xfrm>
              <a:custGeom>
                <a:avLst/>
                <a:gdLst/>
                <a:ahLst/>
                <a:cxnLst/>
                <a:rect l="l" t="t" r="r" b="b"/>
                <a:pathLst>
                  <a:path w="1836" h="1575" extrusionOk="0">
                    <a:moveTo>
                      <a:pt x="1035" y="0"/>
                    </a:moveTo>
                    <a:cubicBezTo>
                      <a:pt x="368" y="0"/>
                      <a:pt x="1" y="867"/>
                      <a:pt x="501" y="1334"/>
                    </a:cubicBezTo>
                    <a:cubicBezTo>
                      <a:pt x="667" y="1500"/>
                      <a:pt x="868" y="1574"/>
                      <a:pt x="1065" y="1574"/>
                    </a:cubicBezTo>
                    <a:cubicBezTo>
                      <a:pt x="1462" y="1574"/>
                      <a:pt x="1835" y="1270"/>
                      <a:pt x="1835" y="801"/>
                    </a:cubicBezTo>
                    <a:cubicBezTo>
                      <a:pt x="1835" y="367"/>
                      <a:pt x="1469" y="0"/>
                      <a:pt x="1035"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70"/>
              <p:cNvSpPr/>
              <p:nvPr/>
            </p:nvSpPr>
            <p:spPr>
              <a:xfrm>
                <a:off x="7201942" y="2539840"/>
                <a:ext cx="46541" cy="40678"/>
              </a:xfrm>
              <a:custGeom>
                <a:avLst/>
                <a:gdLst/>
                <a:ahLst/>
                <a:cxnLst/>
                <a:rect l="l" t="t" r="r" b="b"/>
                <a:pathLst>
                  <a:path w="1802" h="1575" extrusionOk="0">
                    <a:moveTo>
                      <a:pt x="1035" y="0"/>
                    </a:moveTo>
                    <a:cubicBezTo>
                      <a:pt x="334" y="0"/>
                      <a:pt x="1" y="834"/>
                      <a:pt x="468" y="1334"/>
                    </a:cubicBezTo>
                    <a:cubicBezTo>
                      <a:pt x="633" y="1500"/>
                      <a:pt x="835" y="1574"/>
                      <a:pt x="1031" y="1574"/>
                    </a:cubicBezTo>
                    <a:cubicBezTo>
                      <a:pt x="1428" y="1574"/>
                      <a:pt x="1802" y="1270"/>
                      <a:pt x="1802" y="801"/>
                    </a:cubicBezTo>
                    <a:cubicBezTo>
                      <a:pt x="1802" y="367"/>
                      <a:pt x="1468" y="0"/>
                      <a:pt x="1035"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70"/>
              <p:cNvSpPr/>
              <p:nvPr/>
            </p:nvSpPr>
            <p:spPr>
              <a:xfrm>
                <a:off x="7293269" y="2539840"/>
                <a:ext cx="47419" cy="40678"/>
              </a:xfrm>
              <a:custGeom>
                <a:avLst/>
                <a:gdLst/>
                <a:ahLst/>
                <a:cxnLst/>
                <a:rect l="l" t="t" r="r" b="b"/>
                <a:pathLst>
                  <a:path w="1836" h="1575" extrusionOk="0">
                    <a:moveTo>
                      <a:pt x="1035" y="0"/>
                    </a:moveTo>
                    <a:cubicBezTo>
                      <a:pt x="367" y="0"/>
                      <a:pt x="1" y="867"/>
                      <a:pt x="501" y="1334"/>
                    </a:cubicBezTo>
                    <a:cubicBezTo>
                      <a:pt x="666" y="1500"/>
                      <a:pt x="868" y="1574"/>
                      <a:pt x="1064" y="1574"/>
                    </a:cubicBezTo>
                    <a:cubicBezTo>
                      <a:pt x="1461" y="1574"/>
                      <a:pt x="1835" y="1270"/>
                      <a:pt x="1835" y="801"/>
                    </a:cubicBezTo>
                    <a:cubicBezTo>
                      <a:pt x="1835" y="367"/>
                      <a:pt x="1468" y="0"/>
                      <a:pt x="1035"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70"/>
              <p:cNvSpPr/>
              <p:nvPr/>
            </p:nvSpPr>
            <p:spPr>
              <a:xfrm>
                <a:off x="7096849" y="2704389"/>
                <a:ext cx="761601" cy="342059"/>
              </a:xfrm>
              <a:custGeom>
                <a:avLst/>
                <a:gdLst/>
                <a:ahLst/>
                <a:cxnLst/>
                <a:rect l="l" t="t" r="r" b="b"/>
                <a:pathLst>
                  <a:path w="29488" h="13244" fill="none" extrusionOk="0">
                    <a:moveTo>
                      <a:pt x="0" y="8173"/>
                    </a:moveTo>
                    <a:lnTo>
                      <a:pt x="7072" y="0"/>
                    </a:lnTo>
                    <a:lnTo>
                      <a:pt x="13076" y="4304"/>
                    </a:lnTo>
                    <a:lnTo>
                      <a:pt x="18013" y="768"/>
                    </a:lnTo>
                    <a:lnTo>
                      <a:pt x="29488" y="13243"/>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70"/>
              <p:cNvSpPr/>
              <p:nvPr/>
            </p:nvSpPr>
            <p:spPr>
              <a:xfrm>
                <a:off x="7096849" y="2700076"/>
                <a:ext cx="764184" cy="314501"/>
              </a:xfrm>
              <a:custGeom>
                <a:avLst/>
                <a:gdLst/>
                <a:ahLst/>
                <a:cxnLst/>
                <a:rect l="l" t="t" r="r" b="b"/>
                <a:pathLst>
                  <a:path w="29588" h="12177" fill="none" extrusionOk="0">
                    <a:moveTo>
                      <a:pt x="0" y="1"/>
                    </a:moveTo>
                    <a:lnTo>
                      <a:pt x="6938" y="7439"/>
                    </a:lnTo>
                    <a:lnTo>
                      <a:pt x="9640" y="3403"/>
                    </a:lnTo>
                    <a:lnTo>
                      <a:pt x="18647" y="12176"/>
                    </a:lnTo>
                    <a:lnTo>
                      <a:pt x="29588" y="1668"/>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70"/>
              <p:cNvSpPr/>
              <p:nvPr/>
            </p:nvSpPr>
            <p:spPr>
              <a:xfrm>
                <a:off x="7096849" y="2662160"/>
                <a:ext cx="755584" cy="413576"/>
              </a:xfrm>
              <a:custGeom>
                <a:avLst/>
                <a:gdLst/>
                <a:ahLst/>
                <a:cxnLst/>
                <a:rect l="l" t="t" r="r" b="b"/>
                <a:pathLst>
                  <a:path w="29255" h="16013" fill="none" extrusionOk="0">
                    <a:moveTo>
                      <a:pt x="0" y="16012"/>
                    </a:moveTo>
                    <a:lnTo>
                      <a:pt x="7639" y="10709"/>
                    </a:lnTo>
                    <a:lnTo>
                      <a:pt x="12776" y="15779"/>
                    </a:lnTo>
                    <a:lnTo>
                      <a:pt x="29254"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70"/>
              <p:cNvSpPr/>
              <p:nvPr/>
            </p:nvSpPr>
            <p:spPr>
              <a:xfrm>
                <a:off x="7085640" y="2907162"/>
                <a:ext cx="19836" cy="16943"/>
              </a:xfrm>
              <a:custGeom>
                <a:avLst/>
                <a:gdLst/>
                <a:ahLst/>
                <a:cxnLst/>
                <a:rect l="l" t="t" r="r" b="b"/>
                <a:pathLst>
                  <a:path w="768" h="656" extrusionOk="0">
                    <a:moveTo>
                      <a:pt x="431" y="0"/>
                    </a:moveTo>
                    <a:cubicBezTo>
                      <a:pt x="353" y="0"/>
                      <a:pt x="272" y="27"/>
                      <a:pt x="201" y="88"/>
                    </a:cubicBezTo>
                    <a:cubicBezTo>
                      <a:pt x="0" y="289"/>
                      <a:pt x="167" y="656"/>
                      <a:pt x="434" y="656"/>
                    </a:cubicBezTo>
                    <a:cubicBezTo>
                      <a:pt x="634" y="656"/>
                      <a:pt x="768" y="489"/>
                      <a:pt x="768" y="322"/>
                    </a:cubicBezTo>
                    <a:cubicBezTo>
                      <a:pt x="768" y="137"/>
                      <a:pt x="607" y="0"/>
                      <a:pt x="431"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70"/>
              <p:cNvSpPr/>
              <p:nvPr/>
            </p:nvSpPr>
            <p:spPr>
              <a:xfrm>
                <a:off x="7085640" y="3067398"/>
                <a:ext cx="19836" cy="16943"/>
              </a:xfrm>
              <a:custGeom>
                <a:avLst/>
                <a:gdLst/>
                <a:ahLst/>
                <a:cxnLst/>
                <a:rect l="l" t="t" r="r" b="b"/>
                <a:pathLst>
                  <a:path w="768" h="656" extrusionOk="0">
                    <a:moveTo>
                      <a:pt x="431" y="1"/>
                    </a:moveTo>
                    <a:cubicBezTo>
                      <a:pt x="353" y="1"/>
                      <a:pt x="272" y="27"/>
                      <a:pt x="201" y="89"/>
                    </a:cubicBezTo>
                    <a:cubicBezTo>
                      <a:pt x="0" y="289"/>
                      <a:pt x="167" y="656"/>
                      <a:pt x="434" y="656"/>
                    </a:cubicBezTo>
                    <a:cubicBezTo>
                      <a:pt x="634" y="656"/>
                      <a:pt x="768" y="489"/>
                      <a:pt x="768" y="322"/>
                    </a:cubicBezTo>
                    <a:cubicBezTo>
                      <a:pt x="768" y="137"/>
                      <a:pt x="607" y="1"/>
                      <a:pt x="431" y="1"/>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70"/>
              <p:cNvSpPr/>
              <p:nvPr/>
            </p:nvSpPr>
            <p:spPr>
              <a:xfrm>
                <a:off x="7281207" y="2931931"/>
                <a:ext cx="19836" cy="16297"/>
              </a:xfrm>
              <a:custGeom>
                <a:avLst/>
                <a:gdLst/>
                <a:ahLst/>
                <a:cxnLst/>
                <a:rect l="l" t="t" r="r" b="b"/>
                <a:pathLst>
                  <a:path w="768" h="631" extrusionOk="0">
                    <a:moveTo>
                      <a:pt x="437" y="0"/>
                    </a:moveTo>
                    <a:cubicBezTo>
                      <a:pt x="353" y="0"/>
                      <a:pt x="267" y="30"/>
                      <a:pt x="201" y="97"/>
                    </a:cubicBezTo>
                    <a:cubicBezTo>
                      <a:pt x="1" y="297"/>
                      <a:pt x="167" y="631"/>
                      <a:pt x="434" y="631"/>
                    </a:cubicBezTo>
                    <a:cubicBezTo>
                      <a:pt x="601" y="631"/>
                      <a:pt x="768" y="497"/>
                      <a:pt x="768" y="297"/>
                    </a:cubicBezTo>
                    <a:cubicBezTo>
                      <a:pt x="768" y="119"/>
                      <a:pt x="605" y="0"/>
                      <a:pt x="437"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70"/>
              <p:cNvSpPr/>
              <p:nvPr/>
            </p:nvSpPr>
            <p:spPr>
              <a:xfrm>
                <a:off x="7415615" y="3059650"/>
                <a:ext cx="18983" cy="16943"/>
              </a:xfrm>
              <a:custGeom>
                <a:avLst/>
                <a:gdLst/>
                <a:ahLst/>
                <a:cxnLst/>
                <a:rect l="l" t="t" r="r" b="b"/>
                <a:pathLst>
                  <a:path w="735" h="656" extrusionOk="0">
                    <a:moveTo>
                      <a:pt x="409" y="0"/>
                    </a:moveTo>
                    <a:cubicBezTo>
                      <a:pt x="336" y="0"/>
                      <a:pt x="262" y="27"/>
                      <a:pt x="200" y="89"/>
                    </a:cubicBezTo>
                    <a:cubicBezTo>
                      <a:pt x="0" y="322"/>
                      <a:pt x="134" y="656"/>
                      <a:pt x="401" y="656"/>
                    </a:cubicBezTo>
                    <a:cubicBezTo>
                      <a:pt x="601" y="656"/>
                      <a:pt x="734" y="522"/>
                      <a:pt x="734" y="322"/>
                    </a:cubicBezTo>
                    <a:cubicBezTo>
                      <a:pt x="734" y="137"/>
                      <a:pt x="574" y="0"/>
                      <a:pt x="409"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70"/>
              <p:cNvSpPr/>
              <p:nvPr/>
            </p:nvSpPr>
            <p:spPr>
              <a:xfrm>
                <a:off x="7843787" y="2653560"/>
                <a:ext cx="16400" cy="17253"/>
              </a:xfrm>
              <a:custGeom>
                <a:avLst/>
                <a:gdLst/>
                <a:ahLst/>
                <a:cxnLst/>
                <a:rect l="l" t="t" r="r" b="b"/>
                <a:pathLst>
                  <a:path w="635" h="668" extrusionOk="0">
                    <a:moveTo>
                      <a:pt x="334" y="0"/>
                    </a:moveTo>
                    <a:cubicBezTo>
                      <a:pt x="134" y="0"/>
                      <a:pt x="1" y="167"/>
                      <a:pt x="1" y="334"/>
                    </a:cubicBezTo>
                    <a:cubicBezTo>
                      <a:pt x="1" y="501"/>
                      <a:pt x="134" y="667"/>
                      <a:pt x="334" y="667"/>
                    </a:cubicBezTo>
                    <a:cubicBezTo>
                      <a:pt x="501" y="667"/>
                      <a:pt x="635" y="501"/>
                      <a:pt x="635" y="334"/>
                    </a:cubicBezTo>
                    <a:cubicBezTo>
                      <a:pt x="635" y="167"/>
                      <a:pt x="501" y="0"/>
                      <a:pt x="334"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70"/>
              <p:cNvSpPr/>
              <p:nvPr/>
            </p:nvSpPr>
            <p:spPr>
              <a:xfrm>
                <a:off x="7269146" y="2696072"/>
                <a:ext cx="19836" cy="16943"/>
              </a:xfrm>
              <a:custGeom>
                <a:avLst/>
                <a:gdLst/>
                <a:ahLst/>
                <a:cxnLst/>
                <a:rect l="l" t="t" r="r" b="b"/>
                <a:pathLst>
                  <a:path w="768" h="656" extrusionOk="0">
                    <a:moveTo>
                      <a:pt x="431" y="1"/>
                    </a:moveTo>
                    <a:cubicBezTo>
                      <a:pt x="353" y="1"/>
                      <a:pt x="272" y="27"/>
                      <a:pt x="201" y="89"/>
                    </a:cubicBezTo>
                    <a:cubicBezTo>
                      <a:pt x="1" y="322"/>
                      <a:pt x="167" y="656"/>
                      <a:pt x="434" y="656"/>
                    </a:cubicBezTo>
                    <a:cubicBezTo>
                      <a:pt x="634" y="656"/>
                      <a:pt x="768" y="523"/>
                      <a:pt x="768" y="322"/>
                    </a:cubicBezTo>
                    <a:cubicBezTo>
                      <a:pt x="768" y="137"/>
                      <a:pt x="608" y="1"/>
                      <a:pt x="431" y="1"/>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70"/>
              <p:cNvSpPr/>
              <p:nvPr/>
            </p:nvSpPr>
            <p:spPr>
              <a:xfrm>
                <a:off x="7089075" y="2692327"/>
                <a:ext cx="16400" cy="16400"/>
              </a:xfrm>
              <a:custGeom>
                <a:avLst/>
                <a:gdLst/>
                <a:ahLst/>
                <a:cxnLst/>
                <a:rect l="l" t="t" r="r" b="b"/>
                <a:pathLst>
                  <a:path w="635" h="635" extrusionOk="0">
                    <a:moveTo>
                      <a:pt x="301" y="0"/>
                    </a:moveTo>
                    <a:cubicBezTo>
                      <a:pt x="134" y="0"/>
                      <a:pt x="1" y="134"/>
                      <a:pt x="1" y="301"/>
                    </a:cubicBezTo>
                    <a:cubicBezTo>
                      <a:pt x="1" y="501"/>
                      <a:pt x="134" y="634"/>
                      <a:pt x="301" y="634"/>
                    </a:cubicBezTo>
                    <a:cubicBezTo>
                      <a:pt x="501" y="634"/>
                      <a:pt x="635" y="501"/>
                      <a:pt x="635" y="301"/>
                    </a:cubicBezTo>
                    <a:cubicBezTo>
                      <a:pt x="635" y="134"/>
                      <a:pt x="501" y="0"/>
                      <a:pt x="301" y="0"/>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70"/>
              <p:cNvSpPr/>
              <p:nvPr/>
            </p:nvSpPr>
            <p:spPr>
              <a:xfrm>
                <a:off x="7264833" y="2888205"/>
                <a:ext cx="19836" cy="16943"/>
              </a:xfrm>
              <a:custGeom>
                <a:avLst/>
                <a:gdLst/>
                <a:ahLst/>
                <a:cxnLst/>
                <a:rect l="l" t="t" r="r" b="b"/>
                <a:pathLst>
                  <a:path w="768" h="656" extrusionOk="0">
                    <a:moveTo>
                      <a:pt x="417" y="0"/>
                    </a:moveTo>
                    <a:cubicBezTo>
                      <a:pt x="339" y="0"/>
                      <a:pt x="262" y="27"/>
                      <a:pt x="201" y="89"/>
                    </a:cubicBezTo>
                    <a:cubicBezTo>
                      <a:pt x="1" y="289"/>
                      <a:pt x="134" y="656"/>
                      <a:pt x="434" y="656"/>
                    </a:cubicBezTo>
                    <a:cubicBezTo>
                      <a:pt x="601" y="656"/>
                      <a:pt x="768" y="489"/>
                      <a:pt x="768" y="322"/>
                    </a:cubicBezTo>
                    <a:cubicBezTo>
                      <a:pt x="768" y="137"/>
                      <a:pt x="592" y="0"/>
                      <a:pt x="417" y="0"/>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70"/>
              <p:cNvSpPr/>
              <p:nvPr/>
            </p:nvSpPr>
            <p:spPr>
              <a:xfrm>
                <a:off x="7334619" y="2778618"/>
                <a:ext cx="18983" cy="17124"/>
              </a:xfrm>
              <a:custGeom>
                <a:avLst/>
                <a:gdLst/>
                <a:ahLst/>
                <a:cxnLst/>
                <a:rect l="l" t="t" r="r" b="b"/>
                <a:pathLst>
                  <a:path w="735" h="663" extrusionOk="0">
                    <a:moveTo>
                      <a:pt x="423" y="0"/>
                    </a:moveTo>
                    <a:cubicBezTo>
                      <a:pt x="346" y="0"/>
                      <a:pt x="266" y="30"/>
                      <a:pt x="201" y="95"/>
                    </a:cubicBezTo>
                    <a:cubicBezTo>
                      <a:pt x="1" y="295"/>
                      <a:pt x="134" y="662"/>
                      <a:pt x="434" y="662"/>
                    </a:cubicBezTo>
                    <a:cubicBezTo>
                      <a:pt x="601" y="662"/>
                      <a:pt x="735" y="496"/>
                      <a:pt x="735" y="329"/>
                    </a:cubicBezTo>
                    <a:cubicBezTo>
                      <a:pt x="735" y="127"/>
                      <a:pt x="583" y="0"/>
                      <a:pt x="423" y="0"/>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70"/>
              <p:cNvSpPr/>
              <p:nvPr/>
            </p:nvSpPr>
            <p:spPr>
              <a:xfrm>
                <a:off x="7567250" y="3006057"/>
                <a:ext cx="18957" cy="16271"/>
              </a:xfrm>
              <a:custGeom>
                <a:avLst/>
                <a:gdLst/>
                <a:ahLst/>
                <a:cxnLst/>
                <a:rect l="l" t="t" r="r" b="b"/>
                <a:pathLst>
                  <a:path w="734" h="630" extrusionOk="0">
                    <a:moveTo>
                      <a:pt x="423" y="0"/>
                    </a:moveTo>
                    <a:cubicBezTo>
                      <a:pt x="345" y="0"/>
                      <a:pt x="266" y="30"/>
                      <a:pt x="200" y="96"/>
                    </a:cubicBezTo>
                    <a:cubicBezTo>
                      <a:pt x="0" y="296"/>
                      <a:pt x="134" y="629"/>
                      <a:pt x="434" y="629"/>
                    </a:cubicBezTo>
                    <a:cubicBezTo>
                      <a:pt x="601" y="629"/>
                      <a:pt x="734" y="496"/>
                      <a:pt x="734" y="329"/>
                    </a:cubicBezTo>
                    <a:cubicBezTo>
                      <a:pt x="734" y="127"/>
                      <a:pt x="583" y="0"/>
                      <a:pt x="423" y="0"/>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70"/>
              <p:cNvSpPr/>
              <p:nvPr/>
            </p:nvSpPr>
            <p:spPr>
              <a:xfrm>
                <a:off x="7852414" y="2734530"/>
                <a:ext cx="16400" cy="17279"/>
              </a:xfrm>
              <a:custGeom>
                <a:avLst/>
                <a:gdLst/>
                <a:ahLst/>
                <a:cxnLst/>
                <a:rect l="l" t="t" r="r" b="b"/>
                <a:pathLst>
                  <a:path w="635" h="669" extrusionOk="0">
                    <a:moveTo>
                      <a:pt x="334" y="1"/>
                    </a:moveTo>
                    <a:cubicBezTo>
                      <a:pt x="134" y="1"/>
                      <a:pt x="0" y="168"/>
                      <a:pt x="0" y="334"/>
                    </a:cubicBezTo>
                    <a:cubicBezTo>
                      <a:pt x="0" y="501"/>
                      <a:pt x="134" y="668"/>
                      <a:pt x="334" y="668"/>
                    </a:cubicBezTo>
                    <a:cubicBezTo>
                      <a:pt x="501" y="668"/>
                      <a:pt x="634" y="501"/>
                      <a:pt x="634" y="334"/>
                    </a:cubicBezTo>
                    <a:cubicBezTo>
                      <a:pt x="634" y="168"/>
                      <a:pt x="501" y="1"/>
                      <a:pt x="334" y="1"/>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70"/>
              <p:cNvSpPr/>
              <p:nvPr/>
            </p:nvSpPr>
            <p:spPr>
              <a:xfrm>
                <a:off x="7423363" y="2808759"/>
                <a:ext cx="18983" cy="16271"/>
              </a:xfrm>
              <a:custGeom>
                <a:avLst/>
                <a:gdLst/>
                <a:ahLst/>
                <a:cxnLst/>
                <a:rect l="l" t="t" r="r" b="b"/>
                <a:pathLst>
                  <a:path w="735" h="630" extrusionOk="0">
                    <a:moveTo>
                      <a:pt x="423" y="1"/>
                    </a:moveTo>
                    <a:cubicBezTo>
                      <a:pt x="346" y="1"/>
                      <a:pt x="266" y="30"/>
                      <a:pt x="201" y="96"/>
                    </a:cubicBezTo>
                    <a:cubicBezTo>
                      <a:pt x="0" y="296"/>
                      <a:pt x="134" y="629"/>
                      <a:pt x="434" y="629"/>
                    </a:cubicBezTo>
                    <a:cubicBezTo>
                      <a:pt x="601" y="629"/>
                      <a:pt x="734" y="496"/>
                      <a:pt x="734" y="329"/>
                    </a:cubicBezTo>
                    <a:cubicBezTo>
                      <a:pt x="734" y="127"/>
                      <a:pt x="583" y="1"/>
                      <a:pt x="423" y="1"/>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70"/>
              <p:cNvSpPr/>
              <p:nvPr/>
            </p:nvSpPr>
            <p:spPr>
              <a:xfrm>
                <a:off x="7551727" y="2717303"/>
                <a:ext cx="16400" cy="14902"/>
              </a:xfrm>
              <a:custGeom>
                <a:avLst/>
                <a:gdLst/>
                <a:ahLst/>
                <a:cxnLst/>
                <a:rect l="l" t="t" r="r" b="b"/>
                <a:pathLst>
                  <a:path w="635" h="577" extrusionOk="0">
                    <a:moveTo>
                      <a:pt x="318" y="1"/>
                    </a:moveTo>
                    <a:cubicBezTo>
                      <a:pt x="167" y="1"/>
                      <a:pt x="17" y="101"/>
                      <a:pt x="1" y="301"/>
                    </a:cubicBezTo>
                    <a:cubicBezTo>
                      <a:pt x="17" y="484"/>
                      <a:pt x="167" y="576"/>
                      <a:pt x="318" y="576"/>
                    </a:cubicBezTo>
                    <a:cubicBezTo>
                      <a:pt x="468" y="576"/>
                      <a:pt x="618" y="484"/>
                      <a:pt x="634" y="301"/>
                    </a:cubicBezTo>
                    <a:cubicBezTo>
                      <a:pt x="618" y="101"/>
                      <a:pt x="468" y="1"/>
                      <a:pt x="318" y="1"/>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70"/>
              <p:cNvSpPr/>
              <p:nvPr/>
            </p:nvSpPr>
            <p:spPr>
              <a:xfrm>
                <a:off x="7850683" y="3038032"/>
                <a:ext cx="16400" cy="16814"/>
              </a:xfrm>
              <a:custGeom>
                <a:avLst/>
                <a:gdLst/>
                <a:ahLst/>
                <a:cxnLst/>
                <a:rect l="l" t="t" r="r" b="b"/>
                <a:pathLst>
                  <a:path w="635" h="651" extrusionOk="0">
                    <a:moveTo>
                      <a:pt x="317" y="0"/>
                    </a:moveTo>
                    <a:cubicBezTo>
                      <a:pt x="159" y="0"/>
                      <a:pt x="1" y="108"/>
                      <a:pt x="1" y="325"/>
                    </a:cubicBezTo>
                    <a:cubicBezTo>
                      <a:pt x="1" y="542"/>
                      <a:pt x="159" y="650"/>
                      <a:pt x="317" y="650"/>
                    </a:cubicBezTo>
                    <a:cubicBezTo>
                      <a:pt x="476" y="650"/>
                      <a:pt x="634" y="542"/>
                      <a:pt x="634" y="325"/>
                    </a:cubicBezTo>
                    <a:cubicBezTo>
                      <a:pt x="634" y="108"/>
                      <a:pt x="476" y="0"/>
                      <a:pt x="317"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70"/>
              <p:cNvSpPr/>
              <p:nvPr/>
            </p:nvSpPr>
            <p:spPr>
              <a:xfrm>
                <a:off x="7936845" y="2670787"/>
                <a:ext cx="485919" cy="446299"/>
              </a:xfrm>
              <a:custGeom>
                <a:avLst/>
                <a:gdLst/>
                <a:ahLst/>
                <a:cxnLst/>
                <a:rect l="l" t="t" r="r" b="b"/>
                <a:pathLst>
                  <a:path w="18814" h="17280" fill="none" extrusionOk="0">
                    <a:moveTo>
                      <a:pt x="16179" y="4671"/>
                    </a:moveTo>
                    <a:cubicBezTo>
                      <a:pt x="18814" y="10942"/>
                      <a:pt x="12476" y="17280"/>
                      <a:pt x="6205" y="14644"/>
                    </a:cubicBezTo>
                    <a:cubicBezTo>
                      <a:pt x="4370" y="13877"/>
                      <a:pt x="2902" y="12409"/>
                      <a:pt x="2135" y="10575"/>
                    </a:cubicBezTo>
                    <a:cubicBezTo>
                      <a:pt x="0" y="5571"/>
                      <a:pt x="3703" y="0"/>
                      <a:pt x="9140"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70"/>
              <p:cNvSpPr/>
              <p:nvPr/>
            </p:nvSpPr>
            <p:spPr>
              <a:xfrm>
                <a:off x="7994570" y="2718181"/>
                <a:ext cx="284335" cy="329972"/>
              </a:xfrm>
              <a:custGeom>
                <a:avLst/>
                <a:gdLst/>
                <a:ahLst/>
                <a:cxnLst/>
                <a:rect l="l" t="t" r="r" b="b"/>
                <a:pathLst>
                  <a:path w="11009" h="12776" fill="none" extrusionOk="0">
                    <a:moveTo>
                      <a:pt x="11008" y="9874"/>
                    </a:moveTo>
                    <a:cubicBezTo>
                      <a:pt x="8106" y="12776"/>
                      <a:pt x="3169" y="11809"/>
                      <a:pt x="1568" y="8006"/>
                    </a:cubicBezTo>
                    <a:cubicBezTo>
                      <a:pt x="0" y="4203"/>
                      <a:pt x="2802" y="0"/>
                      <a:pt x="6905"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7" name="Google Shape;2687;p70"/>
            <p:cNvSpPr/>
            <p:nvPr/>
          </p:nvSpPr>
          <p:spPr>
            <a:xfrm>
              <a:off x="6429925" y="2074500"/>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70"/>
            <p:cNvSpPr/>
            <p:nvPr/>
          </p:nvSpPr>
          <p:spPr>
            <a:xfrm>
              <a:off x="5178700" y="3340113"/>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70"/>
            <p:cNvSpPr/>
            <p:nvPr/>
          </p:nvSpPr>
          <p:spPr>
            <a:xfrm>
              <a:off x="5450550" y="4183550"/>
              <a:ext cx="42300" cy="4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70"/>
            <p:cNvSpPr/>
            <p:nvPr/>
          </p:nvSpPr>
          <p:spPr>
            <a:xfrm>
              <a:off x="8207950" y="3282975"/>
              <a:ext cx="194400" cy="1944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70"/>
            <p:cNvSpPr/>
            <p:nvPr/>
          </p:nvSpPr>
          <p:spPr>
            <a:xfrm>
              <a:off x="5764875" y="2032200"/>
              <a:ext cx="42300" cy="423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70"/>
            <p:cNvSpPr/>
            <p:nvPr/>
          </p:nvSpPr>
          <p:spPr>
            <a:xfrm>
              <a:off x="6782100" y="1900588"/>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70"/>
            <p:cNvSpPr/>
            <p:nvPr/>
          </p:nvSpPr>
          <p:spPr>
            <a:xfrm>
              <a:off x="6334675" y="4225850"/>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70"/>
            <p:cNvSpPr/>
            <p:nvPr/>
          </p:nvSpPr>
          <p:spPr>
            <a:xfrm>
              <a:off x="5231988" y="3759213"/>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70"/>
            <p:cNvSpPr/>
            <p:nvPr/>
          </p:nvSpPr>
          <p:spPr>
            <a:xfrm>
              <a:off x="7858100" y="2122804"/>
              <a:ext cx="97800" cy="97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70"/>
            <p:cNvSpPr/>
            <p:nvPr/>
          </p:nvSpPr>
          <p:spPr>
            <a:xfrm>
              <a:off x="7676975" y="1900588"/>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7" name="Google Shape;2697;p70"/>
          <p:cNvGrpSpPr/>
          <p:nvPr/>
        </p:nvGrpSpPr>
        <p:grpSpPr>
          <a:xfrm>
            <a:off x="6536265" y="1553875"/>
            <a:ext cx="2059600" cy="2523048"/>
            <a:chOff x="2962600" y="1787438"/>
            <a:chExt cx="2059600" cy="2523048"/>
          </a:xfrm>
        </p:grpSpPr>
        <p:sp>
          <p:nvSpPr>
            <p:cNvPr id="2698" name="Google Shape;2698;p70"/>
            <p:cNvSpPr/>
            <p:nvPr/>
          </p:nvSpPr>
          <p:spPr>
            <a:xfrm>
              <a:off x="3488800" y="2222313"/>
              <a:ext cx="1161675" cy="555400"/>
            </a:xfrm>
            <a:custGeom>
              <a:avLst/>
              <a:gdLst/>
              <a:ahLst/>
              <a:cxnLst/>
              <a:rect l="l" t="t" r="r" b="b"/>
              <a:pathLst>
                <a:path w="46467" h="22216" extrusionOk="0">
                  <a:moveTo>
                    <a:pt x="24418" y="0"/>
                  </a:moveTo>
                  <a:cubicBezTo>
                    <a:pt x="17713" y="33"/>
                    <a:pt x="12042" y="5004"/>
                    <a:pt x="11175" y="11675"/>
                  </a:cubicBezTo>
                  <a:cubicBezTo>
                    <a:pt x="10975" y="11675"/>
                    <a:pt x="10808" y="11642"/>
                    <a:pt x="10608" y="11642"/>
                  </a:cubicBezTo>
                  <a:cubicBezTo>
                    <a:pt x="4737" y="11642"/>
                    <a:pt x="0" y="16378"/>
                    <a:pt x="0" y="22216"/>
                  </a:cubicBezTo>
                  <a:lnTo>
                    <a:pt x="46233" y="22216"/>
                  </a:lnTo>
                  <a:cubicBezTo>
                    <a:pt x="46367" y="21582"/>
                    <a:pt x="46467" y="20915"/>
                    <a:pt x="46467" y="20248"/>
                  </a:cubicBezTo>
                  <a:cubicBezTo>
                    <a:pt x="46467" y="15511"/>
                    <a:pt x="42598" y="11642"/>
                    <a:pt x="37827" y="11642"/>
                  </a:cubicBezTo>
                  <a:lnTo>
                    <a:pt x="37694" y="11642"/>
                  </a:lnTo>
                  <a:cubicBezTo>
                    <a:pt x="36827" y="4970"/>
                    <a:pt x="31156" y="0"/>
                    <a:pt x="24418"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70"/>
            <p:cNvSpPr/>
            <p:nvPr/>
          </p:nvSpPr>
          <p:spPr>
            <a:xfrm>
              <a:off x="4188475" y="2631763"/>
              <a:ext cx="74225" cy="467850"/>
            </a:xfrm>
            <a:custGeom>
              <a:avLst/>
              <a:gdLst/>
              <a:ahLst/>
              <a:cxnLst/>
              <a:rect l="l" t="t" r="r" b="b"/>
              <a:pathLst>
                <a:path w="2969" h="18714" extrusionOk="0">
                  <a:moveTo>
                    <a:pt x="0" y="0"/>
                  </a:moveTo>
                  <a:lnTo>
                    <a:pt x="0" y="15245"/>
                  </a:lnTo>
                  <a:lnTo>
                    <a:pt x="1468" y="18714"/>
                  </a:lnTo>
                  <a:lnTo>
                    <a:pt x="2969" y="15245"/>
                  </a:lnTo>
                  <a:lnTo>
                    <a:pt x="2969" y="0"/>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70"/>
            <p:cNvSpPr/>
            <p:nvPr/>
          </p:nvSpPr>
          <p:spPr>
            <a:xfrm>
              <a:off x="3904100" y="2545038"/>
              <a:ext cx="75075" cy="467850"/>
            </a:xfrm>
            <a:custGeom>
              <a:avLst/>
              <a:gdLst/>
              <a:ahLst/>
              <a:cxnLst/>
              <a:rect l="l" t="t" r="r" b="b"/>
              <a:pathLst>
                <a:path w="3003" h="18714" extrusionOk="0">
                  <a:moveTo>
                    <a:pt x="1501" y="0"/>
                  </a:moveTo>
                  <a:lnTo>
                    <a:pt x="0" y="3469"/>
                  </a:lnTo>
                  <a:lnTo>
                    <a:pt x="0" y="18714"/>
                  </a:lnTo>
                  <a:lnTo>
                    <a:pt x="3002" y="18714"/>
                  </a:lnTo>
                  <a:lnTo>
                    <a:pt x="3002" y="3469"/>
                  </a:lnTo>
                  <a:lnTo>
                    <a:pt x="1501"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70"/>
            <p:cNvSpPr/>
            <p:nvPr/>
          </p:nvSpPr>
          <p:spPr>
            <a:xfrm>
              <a:off x="2962600" y="2574213"/>
              <a:ext cx="1161675" cy="555425"/>
            </a:xfrm>
            <a:custGeom>
              <a:avLst/>
              <a:gdLst/>
              <a:ahLst/>
              <a:cxnLst/>
              <a:rect l="l" t="t" r="r" b="b"/>
              <a:pathLst>
                <a:path w="46467" h="22217" extrusionOk="0">
                  <a:moveTo>
                    <a:pt x="24417" y="1"/>
                  </a:moveTo>
                  <a:cubicBezTo>
                    <a:pt x="17713" y="1"/>
                    <a:pt x="12042" y="4971"/>
                    <a:pt x="11175" y="11609"/>
                  </a:cubicBezTo>
                  <a:lnTo>
                    <a:pt x="10574" y="11609"/>
                  </a:lnTo>
                  <a:cubicBezTo>
                    <a:pt x="4737" y="11609"/>
                    <a:pt x="0" y="16346"/>
                    <a:pt x="0" y="22217"/>
                  </a:cubicBezTo>
                  <a:lnTo>
                    <a:pt x="46233" y="22217"/>
                  </a:lnTo>
                  <a:cubicBezTo>
                    <a:pt x="46366" y="21583"/>
                    <a:pt x="46433" y="20916"/>
                    <a:pt x="46467" y="20249"/>
                  </a:cubicBezTo>
                  <a:cubicBezTo>
                    <a:pt x="46467" y="15479"/>
                    <a:pt x="42597" y="11609"/>
                    <a:pt x="37827" y="11609"/>
                  </a:cubicBezTo>
                  <a:lnTo>
                    <a:pt x="37694" y="11609"/>
                  </a:lnTo>
                  <a:cubicBezTo>
                    <a:pt x="36826" y="4971"/>
                    <a:pt x="31156" y="1"/>
                    <a:pt x="24417"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70"/>
            <p:cNvSpPr/>
            <p:nvPr/>
          </p:nvSpPr>
          <p:spPr>
            <a:xfrm>
              <a:off x="3491300" y="2730163"/>
              <a:ext cx="194325" cy="158475"/>
            </a:xfrm>
            <a:custGeom>
              <a:avLst/>
              <a:gdLst/>
              <a:ahLst/>
              <a:cxnLst/>
              <a:rect l="l" t="t" r="r" b="b"/>
              <a:pathLst>
                <a:path w="7773" h="6339" fill="none" extrusionOk="0">
                  <a:moveTo>
                    <a:pt x="0" y="2302"/>
                  </a:moveTo>
                  <a:cubicBezTo>
                    <a:pt x="3269" y="1"/>
                    <a:pt x="7773" y="2302"/>
                    <a:pt x="7773" y="6339"/>
                  </a:cubicBezTo>
                </a:path>
              </a:pathLst>
            </a:custGeom>
            <a:solidFill>
              <a:schemeClr val="lt1"/>
            </a:solidFill>
            <a:ln w="317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70"/>
            <p:cNvSpPr/>
            <p:nvPr/>
          </p:nvSpPr>
          <p:spPr>
            <a:xfrm>
              <a:off x="3452100" y="2751838"/>
              <a:ext cx="80075" cy="82600"/>
            </a:xfrm>
            <a:custGeom>
              <a:avLst/>
              <a:gdLst/>
              <a:ahLst/>
              <a:cxnLst/>
              <a:rect l="l" t="t" r="r" b="b"/>
              <a:pathLst>
                <a:path w="3203" h="3304" extrusionOk="0">
                  <a:moveTo>
                    <a:pt x="735" y="1"/>
                  </a:moveTo>
                  <a:lnTo>
                    <a:pt x="1" y="3303"/>
                  </a:lnTo>
                  <a:lnTo>
                    <a:pt x="3203" y="2303"/>
                  </a:lnTo>
                  <a:lnTo>
                    <a:pt x="7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70"/>
            <p:cNvSpPr/>
            <p:nvPr/>
          </p:nvSpPr>
          <p:spPr>
            <a:xfrm>
              <a:off x="3452100" y="2875263"/>
              <a:ext cx="194325" cy="158475"/>
            </a:xfrm>
            <a:custGeom>
              <a:avLst/>
              <a:gdLst/>
              <a:ahLst/>
              <a:cxnLst/>
              <a:rect l="l" t="t" r="r" b="b"/>
              <a:pathLst>
                <a:path w="7773" h="6339" fill="none" extrusionOk="0">
                  <a:moveTo>
                    <a:pt x="7773" y="4037"/>
                  </a:moveTo>
                  <a:cubicBezTo>
                    <a:pt x="4504" y="6339"/>
                    <a:pt x="1" y="4037"/>
                    <a:pt x="1" y="1"/>
                  </a:cubicBezTo>
                </a:path>
              </a:pathLst>
            </a:custGeom>
            <a:solidFill>
              <a:schemeClr val="lt1"/>
            </a:solidFill>
            <a:ln w="317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70"/>
            <p:cNvSpPr/>
            <p:nvPr/>
          </p:nvSpPr>
          <p:spPr>
            <a:xfrm>
              <a:off x="3605550" y="2929488"/>
              <a:ext cx="80075" cy="82575"/>
            </a:xfrm>
            <a:custGeom>
              <a:avLst/>
              <a:gdLst/>
              <a:ahLst/>
              <a:cxnLst/>
              <a:rect l="l" t="t" r="r" b="b"/>
              <a:pathLst>
                <a:path w="3203" h="3303" extrusionOk="0">
                  <a:moveTo>
                    <a:pt x="3203" y="0"/>
                  </a:moveTo>
                  <a:lnTo>
                    <a:pt x="0" y="1001"/>
                  </a:lnTo>
                  <a:lnTo>
                    <a:pt x="2469" y="3302"/>
                  </a:lnTo>
                  <a:lnTo>
                    <a:pt x="32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70"/>
            <p:cNvSpPr/>
            <p:nvPr/>
          </p:nvSpPr>
          <p:spPr>
            <a:xfrm>
              <a:off x="3481113" y="3343700"/>
              <a:ext cx="381000" cy="495625"/>
            </a:xfrm>
            <a:custGeom>
              <a:avLst/>
              <a:gdLst/>
              <a:ahLst/>
              <a:cxnLst/>
              <a:rect l="l" t="t" r="r" b="b"/>
              <a:pathLst>
                <a:path w="15240" h="19825" extrusionOk="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7" name="Google Shape;2707;p70"/>
            <p:cNvGrpSpPr/>
            <p:nvPr/>
          </p:nvGrpSpPr>
          <p:grpSpPr>
            <a:xfrm>
              <a:off x="4068550" y="3518650"/>
              <a:ext cx="503452" cy="791836"/>
              <a:chOff x="6398413" y="1345150"/>
              <a:chExt cx="503452" cy="791836"/>
            </a:xfrm>
          </p:grpSpPr>
          <p:sp>
            <p:nvSpPr>
              <p:cNvPr id="2708" name="Google Shape;2708;p70"/>
              <p:cNvSpPr/>
              <p:nvPr/>
            </p:nvSpPr>
            <p:spPr>
              <a:xfrm>
                <a:off x="6450067" y="1345150"/>
                <a:ext cx="402560" cy="348494"/>
              </a:xfrm>
              <a:custGeom>
                <a:avLst/>
                <a:gdLst/>
                <a:ahLst/>
                <a:cxnLst/>
                <a:rect l="l" t="t" r="r" b="b"/>
                <a:pathLst>
                  <a:path w="11176" h="9675" extrusionOk="0">
                    <a:moveTo>
                      <a:pt x="5571" y="0"/>
                    </a:moveTo>
                    <a:cubicBezTo>
                      <a:pt x="2569" y="0"/>
                      <a:pt x="67" y="2402"/>
                      <a:pt x="1" y="5438"/>
                    </a:cubicBezTo>
                    <a:lnTo>
                      <a:pt x="1" y="9674"/>
                    </a:lnTo>
                    <a:lnTo>
                      <a:pt x="1969" y="9674"/>
                    </a:lnTo>
                    <a:lnTo>
                      <a:pt x="1969" y="5438"/>
                    </a:lnTo>
                    <a:cubicBezTo>
                      <a:pt x="1969" y="3436"/>
                      <a:pt x="3603" y="1835"/>
                      <a:pt x="5571" y="1835"/>
                    </a:cubicBezTo>
                    <a:cubicBezTo>
                      <a:pt x="7573" y="1835"/>
                      <a:pt x="9174" y="3436"/>
                      <a:pt x="9207" y="5438"/>
                    </a:cubicBezTo>
                    <a:lnTo>
                      <a:pt x="9207" y="9674"/>
                    </a:lnTo>
                    <a:lnTo>
                      <a:pt x="11175" y="9674"/>
                    </a:lnTo>
                    <a:lnTo>
                      <a:pt x="11175" y="5438"/>
                    </a:lnTo>
                    <a:cubicBezTo>
                      <a:pt x="11075" y="2402"/>
                      <a:pt x="8607" y="0"/>
                      <a:pt x="5571"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70"/>
              <p:cNvSpPr/>
              <p:nvPr/>
            </p:nvSpPr>
            <p:spPr>
              <a:xfrm>
                <a:off x="6398413" y="1633534"/>
                <a:ext cx="503452" cy="503452"/>
              </a:xfrm>
              <a:custGeom>
                <a:avLst/>
                <a:gdLst/>
                <a:ahLst/>
                <a:cxnLst/>
                <a:rect l="l" t="t" r="r" b="b"/>
                <a:pathLst>
                  <a:path w="13977" h="13977" extrusionOk="0">
                    <a:moveTo>
                      <a:pt x="0" y="0"/>
                    </a:moveTo>
                    <a:lnTo>
                      <a:pt x="0" y="13977"/>
                    </a:lnTo>
                    <a:lnTo>
                      <a:pt x="13977" y="13977"/>
                    </a:lnTo>
                    <a:lnTo>
                      <a:pt x="13977"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70"/>
              <p:cNvSpPr/>
              <p:nvPr/>
            </p:nvSpPr>
            <p:spPr>
              <a:xfrm>
                <a:off x="6559426" y="1757302"/>
                <a:ext cx="159821" cy="136696"/>
              </a:xfrm>
              <a:custGeom>
                <a:avLst/>
                <a:gdLst/>
                <a:ahLst/>
                <a:cxnLst/>
                <a:rect l="l" t="t" r="r" b="b"/>
                <a:pathLst>
                  <a:path w="4437" h="3795" extrusionOk="0">
                    <a:moveTo>
                      <a:pt x="2535" y="0"/>
                    </a:moveTo>
                    <a:cubicBezTo>
                      <a:pt x="834" y="0"/>
                      <a:pt x="0" y="2035"/>
                      <a:pt x="1168" y="3236"/>
                    </a:cubicBezTo>
                    <a:cubicBezTo>
                      <a:pt x="1554" y="3622"/>
                      <a:pt x="2031" y="3795"/>
                      <a:pt x="2500" y="3795"/>
                    </a:cubicBezTo>
                    <a:cubicBezTo>
                      <a:pt x="3486" y="3795"/>
                      <a:pt x="4437" y="3032"/>
                      <a:pt x="4437" y="1901"/>
                    </a:cubicBezTo>
                    <a:cubicBezTo>
                      <a:pt x="4437" y="834"/>
                      <a:pt x="3569" y="0"/>
                      <a:pt x="25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70"/>
              <p:cNvSpPr/>
              <p:nvPr/>
            </p:nvSpPr>
            <p:spPr>
              <a:xfrm>
                <a:off x="6625489" y="1836585"/>
                <a:ext cx="50500" cy="159857"/>
              </a:xfrm>
              <a:custGeom>
                <a:avLst/>
                <a:gdLst/>
                <a:ahLst/>
                <a:cxnLst/>
                <a:rect l="l" t="t" r="r" b="b"/>
                <a:pathLst>
                  <a:path w="1402" h="4438" extrusionOk="0">
                    <a:moveTo>
                      <a:pt x="1" y="1"/>
                    </a:moveTo>
                    <a:lnTo>
                      <a:pt x="1" y="3837"/>
                    </a:lnTo>
                    <a:cubicBezTo>
                      <a:pt x="1" y="4170"/>
                      <a:pt x="268" y="4437"/>
                      <a:pt x="568" y="4437"/>
                    </a:cubicBezTo>
                    <a:lnTo>
                      <a:pt x="801" y="4437"/>
                    </a:lnTo>
                    <a:cubicBezTo>
                      <a:pt x="1135" y="4437"/>
                      <a:pt x="1402" y="4170"/>
                      <a:pt x="1402" y="3837"/>
                    </a:cubicBezTo>
                    <a:lnTo>
                      <a:pt x="14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2" name="Google Shape;2712;p70"/>
            <p:cNvSpPr/>
            <p:nvPr/>
          </p:nvSpPr>
          <p:spPr>
            <a:xfrm>
              <a:off x="3257525" y="3245904"/>
              <a:ext cx="97800" cy="97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70"/>
            <p:cNvSpPr/>
            <p:nvPr/>
          </p:nvSpPr>
          <p:spPr>
            <a:xfrm>
              <a:off x="4650475" y="2222325"/>
              <a:ext cx="194400" cy="1944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70"/>
            <p:cNvSpPr/>
            <p:nvPr/>
          </p:nvSpPr>
          <p:spPr>
            <a:xfrm>
              <a:off x="3063125" y="2222313"/>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70"/>
            <p:cNvSpPr/>
            <p:nvPr/>
          </p:nvSpPr>
          <p:spPr>
            <a:xfrm>
              <a:off x="3979175" y="3518650"/>
              <a:ext cx="42300" cy="4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70"/>
            <p:cNvSpPr/>
            <p:nvPr/>
          </p:nvSpPr>
          <p:spPr>
            <a:xfrm>
              <a:off x="4924400" y="4183554"/>
              <a:ext cx="97800" cy="978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70"/>
            <p:cNvSpPr/>
            <p:nvPr/>
          </p:nvSpPr>
          <p:spPr>
            <a:xfrm>
              <a:off x="3740425" y="1787438"/>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70"/>
            <p:cNvSpPr/>
            <p:nvPr/>
          </p:nvSpPr>
          <p:spPr>
            <a:xfrm>
              <a:off x="3276975" y="4043338"/>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3" name="Google Shape;2733;p70">
            <a:hlinkClick r:id="" action="ppaction://hlinkshowjump?jump=nextslide"/>
          </p:cNvPr>
          <p:cNvSpPr/>
          <p:nvPr/>
        </p:nvSpPr>
        <p:spPr>
          <a:xfrm rot="5400000">
            <a:off x="8262137"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7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82341" y="-52433"/>
            <a:ext cx="77154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Breakdown of acting micro entrepreneurship subjects according to economic regions, administrative territorial</a:t>
            </a:r>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C6D021E5-2D26-E6EB-F979-E99D9B27A82C}"/>
              </a:ext>
            </a:extLst>
          </p:cNvPr>
          <p:cNvPicPr>
            <a:picLocks noChangeAspect="1"/>
          </p:cNvPicPr>
          <p:nvPr/>
        </p:nvPicPr>
        <p:blipFill>
          <a:blip r:embed="rId3"/>
          <a:stretch>
            <a:fillRect/>
          </a:stretch>
        </p:blipFill>
        <p:spPr>
          <a:xfrm>
            <a:off x="86400" y="1316694"/>
            <a:ext cx="4389120" cy="3228850"/>
          </a:xfrm>
          <a:prstGeom prst="rect">
            <a:avLst/>
          </a:prstGeom>
        </p:spPr>
      </p:pic>
      <p:sp>
        <p:nvSpPr>
          <p:cNvPr id="10" name="TextBox 9">
            <a:extLst>
              <a:ext uri="{FF2B5EF4-FFF2-40B4-BE49-F238E27FC236}">
                <a16:creationId xmlns:a16="http://schemas.microsoft.com/office/drawing/2014/main" id="{CAD7B6A4-B56B-C9AE-22E2-2B87500435A1}"/>
              </a:ext>
            </a:extLst>
          </p:cNvPr>
          <p:cNvSpPr txBox="1"/>
          <p:nvPr/>
        </p:nvSpPr>
        <p:spPr>
          <a:xfrm>
            <a:off x="1361070" y="825250"/>
            <a:ext cx="1955615" cy="461665"/>
          </a:xfrm>
          <a:prstGeom prst="rect">
            <a:avLst/>
          </a:prstGeom>
          <a:noFill/>
        </p:spPr>
        <p:txBody>
          <a:bodyPr wrap="square" rtlCol="0">
            <a:spAutoFit/>
          </a:bodyPr>
          <a:lstStyle/>
          <a:p>
            <a:pPr algn="ctr"/>
            <a:r>
              <a:rPr lang="en-US" sz="2400" dirty="0">
                <a:solidFill>
                  <a:schemeClr val="tx1"/>
                </a:solidFill>
                <a:latin typeface="Algerian" panose="04020705040A02060702" pitchFamily="82" charset="0"/>
              </a:rPr>
              <a:t>2019</a:t>
            </a:r>
          </a:p>
        </p:txBody>
      </p:sp>
      <p:sp>
        <p:nvSpPr>
          <p:cNvPr id="11" name="TextBox 10">
            <a:extLst>
              <a:ext uri="{FF2B5EF4-FFF2-40B4-BE49-F238E27FC236}">
                <a16:creationId xmlns:a16="http://schemas.microsoft.com/office/drawing/2014/main" id="{561867B2-C0C8-6255-217F-8E860D528BED}"/>
              </a:ext>
            </a:extLst>
          </p:cNvPr>
          <p:cNvSpPr txBox="1"/>
          <p:nvPr/>
        </p:nvSpPr>
        <p:spPr>
          <a:xfrm>
            <a:off x="6066397" y="827632"/>
            <a:ext cx="1464454" cy="461665"/>
          </a:xfrm>
          <a:prstGeom prst="rect">
            <a:avLst/>
          </a:prstGeom>
          <a:noFill/>
        </p:spPr>
        <p:txBody>
          <a:bodyPr wrap="square" rtlCol="0">
            <a:spAutoFit/>
          </a:bodyPr>
          <a:lstStyle/>
          <a:p>
            <a:pPr algn="ctr"/>
            <a:r>
              <a:rPr lang="en-US" sz="2400" dirty="0">
                <a:solidFill>
                  <a:schemeClr val="tx1"/>
                </a:solidFill>
                <a:latin typeface="Algerian" panose="04020705040A02060702" pitchFamily="82" charset="0"/>
              </a:rPr>
              <a:t>2020</a:t>
            </a:r>
          </a:p>
        </p:txBody>
      </p:sp>
      <p:pic>
        <p:nvPicPr>
          <p:cNvPr id="9" name="Picture 8">
            <a:extLst>
              <a:ext uri="{FF2B5EF4-FFF2-40B4-BE49-F238E27FC236}">
                <a16:creationId xmlns:a16="http://schemas.microsoft.com/office/drawing/2014/main" id="{C7742EF1-8E50-7D94-F87F-678D3A35D6AD}"/>
              </a:ext>
            </a:extLst>
          </p:cNvPr>
          <p:cNvPicPr>
            <a:picLocks noChangeAspect="1"/>
          </p:cNvPicPr>
          <p:nvPr/>
        </p:nvPicPr>
        <p:blipFill rotWithShape="1">
          <a:blip r:embed="rId4"/>
          <a:srcRect t="1760"/>
          <a:stretch/>
        </p:blipFill>
        <p:spPr>
          <a:xfrm>
            <a:off x="4640041" y="1316694"/>
            <a:ext cx="4417559" cy="3228850"/>
          </a:xfrm>
          <a:prstGeom prst="rect">
            <a:avLst/>
          </a:prstGeom>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830273" y="-70385"/>
            <a:ext cx="77154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Breakdown of acting </a:t>
            </a:r>
            <a:r>
              <a:rPr lang="az-Latn-AZ" sz="1800" dirty="0" err="1"/>
              <a:t>small</a:t>
            </a:r>
            <a:r>
              <a:rPr lang="en-US" sz="1800" dirty="0"/>
              <a:t> entrepreneurship subjects according to economic regions, administrative territorial</a:t>
            </a:r>
            <a:endParaRPr sz="1800" dirty="0"/>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C6D021E5-2D26-E6EB-F979-E99D9B27A82C}"/>
              </a:ext>
            </a:extLst>
          </p:cNvPr>
          <p:cNvPicPr>
            <a:picLocks noChangeAspect="1"/>
          </p:cNvPicPr>
          <p:nvPr/>
        </p:nvPicPr>
        <p:blipFill>
          <a:blip r:embed="rId3"/>
          <a:srcRect/>
          <a:stretch/>
        </p:blipFill>
        <p:spPr>
          <a:xfrm>
            <a:off x="86400" y="1361500"/>
            <a:ext cx="4389120" cy="3139238"/>
          </a:xfrm>
          <a:prstGeom prst="rect">
            <a:avLst/>
          </a:prstGeom>
        </p:spPr>
      </p:pic>
      <p:pic>
        <p:nvPicPr>
          <p:cNvPr id="9" name="Picture 8">
            <a:extLst>
              <a:ext uri="{FF2B5EF4-FFF2-40B4-BE49-F238E27FC236}">
                <a16:creationId xmlns:a16="http://schemas.microsoft.com/office/drawing/2014/main" id="{C7742EF1-8E50-7D94-F87F-678D3A35D6AD}"/>
              </a:ext>
            </a:extLst>
          </p:cNvPr>
          <p:cNvPicPr>
            <a:picLocks noChangeAspect="1"/>
          </p:cNvPicPr>
          <p:nvPr/>
        </p:nvPicPr>
        <p:blipFill rotWithShape="1">
          <a:blip r:embed="rId4"/>
          <a:srcRect l="2086" t="4645" b="-6"/>
          <a:stretch/>
        </p:blipFill>
        <p:spPr>
          <a:xfrm>
            <a:off x="4725769" y="1361196"/>
            <a:ext cx="4325412" cy="3139542"/>
          </a:xfrm>
          <a:prstGeom prst="rect">
            <a:avLst/>
          </a:prstGeom>
        </p:spPr>
      </p:pic>
      <p:sp>
        <p:nvSpPr>
          <p:cNvPr id="10" name="TextBox 9">
            <a:extLst>
              <a:ext uri="{FF2B5EF4-FFF2-40B4-BE49-F238E27FC236}">
                <a16:creationId xmlns:a16="http://schemas.microsoft.com/office/drawing/2014/main" id="{CAD7B6A4-B56B-C9AE-22E2-2B87500435A1}"/>
              </a:ext>
            </a:extLst>
          </p:cNvPr>
          <p:cNvSpPr txBox="1"/>
          <p:nvPr/>
        </p:nvSpPr>
        <p:spPr>
          <a:xfrm>
            <a:off x="1361070" y="825250"/>
            <a:ext cx="1955615" cy="461665"/>
          </a:xfrm>
          <a:prstGeom prst="rect">
            <a:avLst/>
          </a:prstGeom>
          <a:noFill/>
        </p:spPr>
        <p:txBody>
          <a:bodyPr wrap="square" rtlCol="0">
            <a:spAutoFit/>
          </a:bodyPr>
          <a:lstStyle/>
          <a:p>
            <a:pPr algn="ctr"/>
            <a:r>
              <a:rPr lang="en-US" sz="2400" dirty="0">
                <a:solidFill>
                  <a:schemeClr val="tx1"/>
                </a:solidFill>
                <a:latin typeface="Algerian" panose="04020705040A02060702" pitchFamily="82" charset="0"/>
              </a:rPr>
              <a:t>2019</a:t>
            </a:r>
          </a:p>
        </p:txBody>
      </p:sp>
      <p:sp>
        <p:nvSpPr>
          <p:cNvPr id="11" name="TextBox 10">
            <a:extLst>
              <a:ext uri="{FF2B5EF4-FFF2-40B4-BE49-F238E27FC236}">
                <a16:creationId xmlns:a16="http://schemas.microsoft.com/office/drawing/2014/main" id="{561867B2-C0C8-6255-217F-8E860D528BED}"/>
              </a:ext>
            </a:extLst>
          </p:cNvPr>
          <p:cNvSpPr txBox="1"/>
          <p:nvPr/>
        </p:nvSpPr>
        <p:spPr>
          <a:xfrm>
            <a:off x="6066397" y="827632"/>
            <a:ext cx="1464454" cy="461665"/>
          </a:xfrm>
          <a:prstGeom prst="rect">
            <a:avLst/>
          </a:prstGeom>
          <a:noFill/>
        </p:spPr>
        <p:txBody>
          <a:bodyPr wrap="square" rtlCol="0">
            <a:spAutoFit/>
          </a:bodyPr>
          <a:lstStyle/>
          <a:p>
            <a:pPr algn="ctr"/>
            <a:r>
              <a:rPr lang="en-US" sz="2400" dirty="0">
                <a:solidFill>
                  <a:schemeClr val="tx1"/>
                </a:solidFill>
                <a:latin typeface="Algerian" panose="04020705040A02060702" pitchFamily="82" charset="0"/>
              </a:rPr>
              <a:t>2020</a:t>
            </a:r>
          </a:p>
        </p:txBody>
      </p:sp>
    </p:spTree>
    <p:extLst>
      <p:ext uri="{BB962C8B-B14F-4D97-AF65-F5344CB8AC3E}">
        <p14:creationId xmlns:p14="http://schemas.microsoft.com/office/powerpoint/2010/main" val="715095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892854" y="-57471"/>
            <a:ext cx="77154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Breakdown of acting </a:t>
            </a:r>
            <a:r>
              <a:rPr lang="az-Latn-AZ" sz="1800" dirty="0"/>
              <a:t>medium</a:t>
            </a:r>
            <a:r>
              <a:rPr lang="en-US" sz="1800" dirty="0"/>
              <a:t> entrepreneurship subjects according to economic regions, administrative territorial</a:t>
            </a:r>
            <a:endParaRPr sz="1800" dirty="0"/>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C6D021E5-2D26-E6EB-F979-E99D9B27A82C}"/>
              </a:ext>
            </a:extLst>
          </p:cNvPr>
          <p:cNvPicPr>
            <a:picLocks noChangeAspect="1"/>
          </p:cNvPicPr>
          <p:nvPr/>
        </p:nvPicPr>
        <p:blipFill>
          <a:blip r:embed="rId3"/>
          <a:srcRect/>
          <a:stretch/>
        </p:blipFill>
        <p:spPr>
          <a:xfrm>
            <a:off x="86400" y="1393798"/>
            <a:ext cx="4389120" cy="3074641"/>
          </a:xfrm>
          <a:prstGeom prst="rect">
            <a:avLst/>
          </a:prstGeom>
        </p:spPr>
      </p:pic>
      <p:pic>
        <p:nvPicPr>
          <p:cNvPr id="9" name="Picture 8">
            <a:extLst>
              <a:ext uri="{FF2B5EF4-FFF2-40B4-BE49-F238E27FC236}">
                <a16:creationId xmlns:a16="http://schemas.microsoft.com/office/drawing/2014/main" id="{C7742EF1-8E50-7D94-F87F-678D3A35D6AD}"/>
              </a:ext>
            </a:extLst>
          </p:cNvPr>
          <p:cNvPicPr>
            <a:picLocks noChangeAspect="1"/>
          </p:cNvPicPr>
          <p:nvPr/>
        </p:nvPicPr>
        <p:blipFill>
          <a:blip r:embed="rId4"/>
          <a:srcRect l="2159" r="2159"/>
          <a:stretch/>
        </p:blipFill>
        <p:spPr>
          <a:xfrm>
            <a:off x="4640041" y="1393798"/>
            <a:ext cx="4417559" cy="3074641"/>
          </a:xfrm>
          <a:prstGeom prst="rect">
            <a:avLst/>
          </a:prstGeom>
        </p:spPr>
      </p:pic>
      <p:sp>
        <p:nvSpPr>
          <p:cNvPr id="10" name="TextBox 9">
            <a:extLst>
              <a:ext uri="{FF2B5EF4-FFF2-40B4-BE49-F238E27FC236}">
                <a16:creationId xmlns:a16="http://schemas.microsoft.com/office/drawing/2014/main" id="{CAD7B6A4-B56B-C9AE-22E2-2B87500435A1}"/>
              </a:ext>
            </a:extLst>
          </p:cNvPr>
          <p:cNvSpPr txBox="1"/>
          <p:nvPr/>
        </p:nvSpPr>
        <p:spPr>
          <a:xfrm>
            <a:off x="1361070" y="825250"/>
            <a:ext cx="1955615" cy="461665"/>
          </a:xfrm>
          <a:prstGeom prst="rect">
            <a:avLst/>
          </a:prstGeom>
          <a:noFill/>
        </p:spPr>
        <p:txBody>
          <a:bodyPr wrap="square" rtlCol="0">
            <a:spAutoFit/>
          </a:bodyPr>
          <a:lstStyle/>
          <a:p>
            <a:pPr algn="ctr"/>
            <a:r>
              <a:rPr lang="en-US" sz="2400" dirty="0">
                <a:solidFill>
                  <a:schemeClr val="tx1"/>
                </a:solidFill>
                <a:latin typeface="Algerian" panose="04020705040A02060702" pitchFamily="82" charset="0"/>
              </a:rPr>
              <a:t>2019</a:t>
            </a:r>
          </a:p>
        </p:txBody>
      </p:sp>
      <p:sp>
        <p:nvSpPr>
          <p:cNvPr id="11" name="TextBox 10">
            <a:extLst>
              <a:ext uri="{FF2B5EF4-FFF2-40B4-BE49-F238E27FC236}">
                <a16:creationId xmlns:a16="http://schemas.microsoft.com/office/drawing/2014/main" id="{561867B2-C0C8-6255-217F-8E860D528BED}"/>
              </a:ext>
            </a:extLst>
          </p:cNvPr>
          <p:cNvSpPr txBox="1"/>
          <p:nvPr/>
        </p:nvSpPr>
        <p:spPr>
          <a:xfrm>
            <a:off x="6066397" y="827632"/>
            <a:ext cx="1464454" cy="461665"/>
          </a:xfrm>
          <a:prstGeom prst="rect">
            <a:avLst/>
          </a:prstGeom>
          <a:noFill/>
        </p:spPr>
        <p:txBody>
          <a:bodyPr wrap="square" rtlCol="0">
            <a:spAutoFit/>
          </a:bodyPr>
          <a:lstStyle/>
          <a:p>
            <a:pPr algn="ctr"/>
            <a:r>
              <a:rPr lang="en-US" sz="2400" dirty="0">
                <a:solidFill>
                  <a:schemeClr val="tx1"/>
                </a:solidFill>
                <a:latin typeface="Algerian" panose="04020705040A02060702" pitchFamily="82" charset="0"/>
              </a:rPr>
              <a:t>2020</a:t>
            </a:r>
          </a:p>
        </p:txBody>
      </p:sp>
    </p:spTree>
    <p:extLst>
      <p:ext uri="{BB962C8B-B14F-4D97-AF65-F5344CB8AC3E}">
        <p14:creationId xmlns:p14="http://schemas.microsoft.com/office/powerpoint/2010/main" val="274014371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6" name="Google Shape;1086;p47"/>
          <p:cNvSpPr txBox="1">
            <a:spLocks noGrp="1"/>
          </p:cNvSpPr>
          <p:nvPr>
            <p:ph type="title" idx="6"/>
          </p:nvPr>
        </p:nvSpPr>
        <p:spPr>
          <a:xfrm>
            <a:off x="706050" y="-39465"/>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sz="3200" b="1" dirty="0">
                <a:solidFill>
                  <a:schemeClr val="tx1"/>
                </a:solidFill>
                <a:latin typeface="Gilmer"/>
              </a:rPr>
              <a:t>D</a:t>
            </a:r>
            <a:r>
              <a:rPr lang="en-US" sz="3200" b="1" i="0" dirty="0" err="1">
                <a:solidFill>
                  <a:schemeClr val="tx1"/>
                </a:solidFill>
                <a:effectLst/>
                <a:latin typeface="Gilmer"/>
              </a:rPr>
              <a:t>escriptive</a:t>
            </a:r>
            <a:r>
              <a:rPr lang="en-US" sz="3200" b="1" i="0" dirty="0">
                <a:solidFill>
                  <a:schemeClr val="tx1"/>
                </a:solidFill>
                <a:effectLst/>
                <a:latin typeface="Gilmer"/>
              </a:rPr>
              <a:t> statistics</a:t>
            </a:r>
            <a:endParaRPr lang="en-US" sz="3200" dirty="0">
              <a:solidFill>
                <a:schemeClr val="tx1"/>
              </a:solidFill>
            </a:endParaRPr>
          </a:p>
        </p:txBody>
      </p:sp>
      <p:sp>
        <p:nvSpPr>
          <p:cNvPr id="1121" name="Google Shape;1121;p47"/>
          <p:cNvSpPr/>
          <p:nvPr/>
        </p:nvSpPr>
        <p:spPr>
          <a:xfrm rot="7201932">
            <a:off x="8122562" y="7665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6822013" y="815985"/>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2209601" y="433372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cxnSp>
        <p:nvCxnSpPr>
          <p:cNvPr id="1125" name="Google Shape;1125;p4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26" name="Google Shape;1126;p47"/>
          <p:cNvCxnSpPr/>
          <p:nvPr/>
        </p:nvCxnSpPr>
        <p:spPr>
          <a:xfrm>
            <a:off x="706050" y="4684539"/>
            <a:ext cx="7731900" cy="0"/>
          </a:xfrm>
          <a:prstGeom prst="straightConnector1">
            <a:avLst/>
          </a:prstGeom>
          <a:noFill/>
          <a:ln w="9525" cap="flat" cmpd="sng">
            <a:solidFill>
              <a:schemeClr val="dk1"/>
            </a:solidFill>
            <a:prstDash val="solid"/>
            <a:round/>
            <a:headEnd type="none" w="med" len="med"/>
            <a:tailEnd type="none" w="med" len="med"/>
          </a:ln>
        </p:spPr>
      </p:cxnSp>
      <p:sp>
        <p:nvSpPr>
          <p:cNvPr id="1127" name="Google Shape;1127;p4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130" name="Google Shape;1130;p4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Picture 14">
            <a:extLst>
              <a:ext uri="{FF2B5EF4-FFF2-40B4-BE49-F238E27FC236}">
                <a16:creationId xmlns:a16="http://schemas.microsoft.com/office/drawing/2014/main" id="{24DB77D5-6C62-201D-959E-9F2C44B1237B}"/>
              </a:ext>
            </a:extLst>
          </p:cNvPr>
          <p:cNvPicPr>
            <a:picLocks noChangeAspect="1"/>
          </p:cNvPicPr>
          <p:nvPr/>
        </p:nvPicPr>
        <p:blipFill>
          <a:blip r:embed="rId3"/>
          <a:stretch>
            <a:fillRect/>
          </a:stretch>
        </p:blipFill>
        <p:spPr>
          <a:xfrm>
            <a:off x="4038043" y="1172653"/>
            <a:ext cx="4962175" cy="3336145"/>
          </a:xfrm>
          <a:prstGeom prst="rect">
            <a:avLst/>
          </a:prstGeom>
        </p:spPr>
      </p:pic>
      <p:sp>
        <p:nvSpPr>
          <p:cNvPr id="17" name="TextBox 16">
            <a:extLst>
              <a:ext uri="{FF2B5EF4-FFF2-40B4-BE49-F238E27FC236}">
                <a16:creationId xmlns:a16="http://schemas.microsoft.com/office/drawing/2014/main" id="{1C174311-F98E-1D35-1A41-AA1A88197D01}"/>
              </a:ext>
            </a:extLst>
          </p:cNvPr>
          <p:cNvSpPr txBox="1"/>
          <p:nvPr/>
        </p:nvSpPr>
        <p:spPr>
          <a:xfrm>
            <a:off x="63799" y="1285215"/>
            <a:ext cx="3931254" cy="3046988"/>
          </a:xfrm>
          <a:prstGeom prst="rect">
            <a:avLst/>
          </a:prstGeom>
          <a:solidFill>
            <a:schemeClr val="accent2"/>
          </a:solidFill>
        </p:spPr>
        <p:txBody>
          <a:bodyPr wrap="square">
            <a:spAutoFit/>
          </a:bodyPr>
          <a:lstStyle/>
          <a:p>
            <a:pPr algn="l"/>
            <a:r>
              <a:rPr lang="en-US" sz="1600" b="0" i="0" dirty="0">
                <a:solidFill>
                  <a:schemeClr val="tx1"/>
                </a:solidFill>
                <a:effectLst/>
                <a:latin typeface="Times New Roman" panose="02020603050405020304" pitchFamily="18" charset="0"/>
                <a:cs typeface="Times New Roman" panose="02020603050405020304" pitchFamily="18" charset="0"/>
              </a:rPr>
              <a:t>It is where we describe our data.</a:t>
            </a:r>
            <a:br>
              <a:rPr lang="en-US" sz="1600" b="0" i="0" dirty="0">
                <a:solidFill>
                  <a:schemeClr val="tx1"/>
                </a:solidFill>
                <a:effectLst/>
                <a:latin typeface="Times New Roman" panose="02020603050405020304" pitchFamily="18" charset="0"/>
                <a:cs typeface="Times New Roman" panose="02020603050405020304" pitchFamily="18" charset="0"/>
              </a:rPr>
            </a:br>
            <a:r>
              <a:rPr lang="en-US" sz="1600" b="0" i="0" dirty="0">
                <a:solidFill>
                  <a:schemeClr val="tx1"/>
                </a:solidFill>
                <a:effectLst/>
                <a:latin typeface="Times New Roman" panose="02020603050405020304" pitchFamily="18" charset="0"/>
                <a:cs typeface="Times New Roman" panose="02020603050405020304" pitchFamily="18" charset="0"/>
              </a:rPr>
              <a:t>We use relevant charts to visualize our data so that some meaningful information can be extracted out of it.</a:t>
            </a:r>
            <a:br>
              <a:rPr lang="en-US" sz="1600" b="0" i="0" dirty="0">
                <a:solidFill>
                  <a:schemeClr val="tx1"/>
                </a:solidFill>
                <a:effectLst/>
                <a:latin typeface="Times New Roman" panose="02020603050405020304" pitchFamily="18" charset="0"/>
                <a:cs typeface="Times New Roman" panose="02020603050405020304" pitchFamily="18" charset="0"/>
              </a:rPr>
            </a:br>
            <a:r>
              <a:rPr lang="en-US" sz="1600" b="0" i="0" dirty="0">
                <a:solidFill>
                  <a:schemeClr val="tx1"/>
                </a:solidFill>
                <a:effectLst/>
                <a:latin typeface="Times New Roman" panose="02020603050405020304" pitchFamily="18" charset="0"/>
                <a:cs typeface="Times New Roman" panose="02020603050405020304" pitchFamily="18" charset="0"/>
              </a:rPr>
              <a:t>We should remember that “Data” in itself has no value. We need to apply some transformations or do some visualizations to extract “Information” out of it. Therefore, descriptive statistics helps us in unboxing the hidden secret.</a:t>
            </a:r>
          </a:p>
          <a:p>
            <a:pPr algn="l"/>
            <a:r>
              <a:rPr lang="az-Latn-AZ" sz="1600" dirty="0">
                <a:solidFill>
                  <a:schemeClr val="tx1"/>
                </a:solidFill>
                <a:latin typeface="Times New Roman" panose="02020603050405020304" pitchFamily="18" charset="0"/>
                <a:cs typeface="Times New Roman" panose="02020603050405020304" pitchFamily="18" charset="0"/>
              </a:rPr>
              <a:t>D</a:t>
            </a:r>
            <a:r>
              <a:rPr lang="en-US" sz="1600" b="0" i="0" dirty="0" err="1">
                <a:solidFill>
                  <a:schemeClr val="tx1"/>
                </a:solidFill>
                <a:effectLst/>
                <a:latin typeface="Times New Roman" panose="02020603050405020304" pitchFamily="18" charset="0"/>
                <a:cs typeface="Times New Roman" panose="02020603050405020304" pitchFamily="18" charset="0"/>
              </a:rPr>
              <a:t>iagram</a:t>
            </a:r>
            <a:r>
              <a:rPr lang="en-US" sz="1600" b="0" i="0" dirty="0">
                <a:solidFill>
                  <a:schemeClr val="tx1"/>
                </a:solidFill>
                <a:effectLst/>
                <a:latin typeface="Times New Roman" panose="02020603050405020304" pitchFamily="18" charset="0"/>
                <a:cs typeface="Times New Roman" panose="02020603050405020304" pitchFamily="18" charset="0"/>
              </a:rPr>
              <a:t> shows all techniques that falls under descriptive statistics.</a:t>
            </a:r>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2"/>
        <p:cNvGrpSpPr/>
        <p:nvPr/>
      </p:nvGrpSpPr>
      <p:grpSpPr>
        <a:xfrm>
          <a:off x="0" y="0"/>
          <a:ext cx="0" cy="0"/>
          <a:chOff x="0" y="0"/>
          <a:chExt cx="0" cy="0"/>
        </a:xfrm>
      </p:grpSpPr>
      <p:sp>
        <p:nvSpPr>
          <p:cNvPr id="1055" name="Google Shape;1055;p46"/>
          <p:cNvSpPr/>
          <p:nvPr/>
        </p:nvSpPr>
        <p:spPr>
          <a:xfrm>
            <a:off x="1966489" y="4306411"/>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4951838" y="38718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839564" y="4091731"/>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gradFill>
            <a:gsLst>
              <a:gs pos="0">
                <a:schemeClr val="accent1"/>
              </a:gs>
              <a:gs pos="100000">
                <a:schemeClr val="lt2"/>
              </a:gs>
            </a:gsLst>
            <a:lin ang="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rot="-1685758">
            <a:off x="746378" y="23489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1196402" y="438477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82305785-CE1F-E895-1AC3-F6DC4A477BA2}"/>
              </a:ext>
            </a:extLst>
          </p:cNvPr>
          <p:cNvPicPr>
            <a:picLocks noChangeAspect="1"/>
          </p:cNvPicPr>
          <p:nvPr/>
        </p:nvPicPr>
        <p:blipFill>
          <a:blip r:embed="rId4"/>
          <a:stretch>
            <a:fillRect/>
          </a:stretch>
        </p:blipFill>
        <p:spPr>
          <a:xfrm>
            <a:off x="3265561" y="525817"/>
            <a:ext cx="5827514" cy="2175307"/>
          </a:xfrm>
          <a:prstGeom prst="rect">
            <a:avLst/>
          </a:prstGeom>
        </p:spPr>
      </p:pic>
      <p:sp>
        <p:nvSpPr>
          <p:cNvPr id="7" name="TextBox 6">
            <a:extLst>
              <a:ext uri="{FF2B5EF4-FFF2-40B4-BE49-F238E27FC236}">
                <a16:creationId xmlns:a16="http://schemas.microsoft.com/office/drawing/2014/main" id="{020108BC-6E57-7013-9A69-8ED18056805A}"/>
              </a:ext>
            </a:extLst>
          </p:cNvPr>
          <p:cNvSpPr txBox="1"/>
          <p:nvPr/>
        </p:nvSpPr>
        <p:spPr>
          <a:xfrm>
            <a:off x="735718" y="12515"/>
            <a:ext cx="4572000" cy="523220"/>
          </a:xfrm>
          <a:prstGeom prst="rect">
            <a:avLst/>
          </a:prstGeom>
          <a:noFill/>
        </p:spPr>
        <p:txBody>
          <a:bodyPr wrap="square">
            <a:spAutoFit/>
          </a:bodyPr>
          <a:lstStyle/>
          <a:p>
            <a:r>
              <a:rPr lang="en-US" sz="2800" b="1" i="0" dirty="0">
                <a:solidFill>
                  <a:schemeClr val="tx1"/>
                </a:solidFill>
                <a:effectLst/>
                <a:latin typeface="Gilmer"/>
              </a:rPr>
              <a:t>Frequency distribution</a:t>
            </a:r>
            <a:endParaRPr lang="en-US" sz="2800" dirty="0">
              <a:solidFill>
                <a:schemeClr val="tx1"/>
              </a:solidFill>
            </a:endParaRPr>
          </a:p>
        </p:txBody>
      </p:sp>
      <p:pic>
        <p:nvPicPr>
          <p:cNvPr id="9" name="Picture 8">
            <a:extLst>
              <a:ext uri="{FF2B5EF4-FFF2-40B4-BE49-F238E27FC236}">
                <a16:creationId xmlns:a16="http://schemas.microsoft.com/office/drawing/2014/main" id="{C3D2D227-5644-F618-00A8-BB12F75E366C}"/>
              </a:ext>
            </a:extLst>
          </p:cNvPr>
          <p:cNvPicPr>
            <a:picLocks noChangeAspect="1"/>
          </p:cNvPicPr>
          <p:nvPr/>
        </p:nvPicPr>
        <p:blipFill>
          <a:blip r:embed="rId5"/>
          <a:stretch>
            <a:fillRect/>
          </a:stretch>
        </p:blipFill>
        <p:spPr>
          <a:xfrm>
            <a:off x="3258890" y="3030642"/>
            <a:ext cx="5827513" cy="2103120"/>
          </a:xfrm>
          <a:prstGeom prst="rect">
            <a:avLst/>
          </a:prstGeom>
        </p:spPr>
      </p:pic>
      <p:sp>
        <p:nvSpPr>
          <p:cNvPr id="11" name="TextBox 10">
            <a:extLst>
              <a:ext uri="{FF2B5EF4-FFF2-40B4-BE49-F238E27FC236}">
                <a16:creationId xmlns:a16="http://schemas.microsoft.com/office/drawing/2014/main" id="{BE4EF239-BF41-45E7-5E23-464882698928}"/>
              </a:ext>
            </a:extLst>
          </p:cNvPr>
          <p:cNvSpPr txBox="1"/>
          <p:nvPr/>
        </p:nvSpPr>
        <p:spPr>
          <a:xfrm>
            <a:off x="50925" y="1290594"/>
            <a:ext cx="2950108" cy="2585323"/>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1800" dirty="0">
                <a:solidFill>
                  <a:schemeClr val="tx1"/>
                </a:solidFill>
                <a:latin typeface="Times New Roman" panose="02020603050405020304" pitchFamily="18" charset="0"/>
                <a:cs typeface="Times New Roman" panose="02020603050405020304" pitchFamily="18" charset="0"/>
              </a:rPr>
              <a:t>A data set is made up of a distribution of values, or scores. In tables or graphs, you can summarize the frequency of every possible value of a variable in numbers or percentages. This is called a frequency distribution.</a:t>
            </a:r>
          </a:p>
        </p:txBody>
      </p:sp>
      <p:sp>
        <p:nvSpPr>
          <p:cNvPr id="12" name="TextBox 11">
            <a:extLst>
              <a:ext uri="{FF2B5EF4-FFF2-40B4-BE49-F238E27FC236}">
                <a16:creationId xmlns:a16="http://schemas.microsoft.com/office/drawing/2014/main" id="{551EFACA-EFA5-ADD8-5422-BF2E702A2B5B}"/>
              </a:ext>
            </a:extLst>
          </p:cNvPr>
          <p:cNvSpPr txBox="1"/>
          <p:nvPr/>
        </p:nvSpPr>
        <p:spPr>
          <a:xfrm>
            <a:off x="5307718" y="110870"/>
            <a:ext cx="1955615" cy="461665"/>
          </a:xfrm>
          <a:prstGeom prst="rect">
            <a:avLst/>
          </a:prstGeom>
          <a:noFill/>
        </p:spPr>
        <p:txBody>
          <a:bodyPr wrap="square" rtlCol="0">
            <a:spAutoFit/>
          </a:bodyPr>
          <a:lstStyle/>
          <a:p>
            <a:pPr algn="ctr"/>
            <a:r>
              <a:rPr lang="en-US" sz="2400" dirty="0">
                <a:solidFill>
                  <a:schemeClr val="tx1"/>
                </a:solidFill>
                <a:latin typeface="Algerian" panose="04020705040A02060702" pitchFamily="82" charset="0"/>
              </a:rPr>
              <a:t>2019</a:t>
            </a:r>
          </a:p>
        </p:txBody>
      </p:sp>
      <p:sp>
        <p:nvSpPr>
          <p:cNvPr id="13" name="TextBox 12">
            <a:extLst>
              <a:ext uri="{FF2B5EF4-FFF2-40B4-BE49-F238E27FC236}">
                <a16:creationId xmlns:a16="http://schemas.microsoft.com/office/drawing/2014/main" id="{769037D4-3CBB-5EE0-05AB-F4BBD8D36B8F}"/>
              </a:ext>
            </a:extLst>
          </p:cNvPr>
          <p:cNvSpPr txBox="1"/>
          <p:nvPr/>
        </p:nvSpPr>
        <p:spPr>
          <a:xfrm>
            <a:off x="5445835" y="2635051"/>
            <a:ext cx="1955615" cy="461665"/>
          </a:xfrm>
          <a:prstGeom prst="rect">
            <a:avLst/>
          </a:prstGeom>
          <a:noFill/>
        </p:spPr>
        <p:txBody>
          <a:bodyPr wrap="square" rtlCol="0">
            <a:spAutoFit/>
          </a:bodyPr>
          <a:lstStyle/>
          <a:p>
            <a:pPr algn="ctr"/>
            <a:r>
              <a:rPr lang="en-US" sz="2400" dirty="0">
                <a:solidFill>
                  <a:schemeClr val="tx1"/>
                </a:solidFill>
                <a:latin typeface="Algerian" panose="04020705040A02060702" pitchFamily="82" charset="0"/>
              </a:rPr>
              <a:t>20</a:t>
            </a:r>
            <a:r>
              <a:rPr lang="az-Latn-AZ" sz="2400" dirty="0">
                <a:solidFill>
                  <a:schemeClr val="tx1"/>
                </a:solidFill>
                <a:latin typeface="Algerian" panose="04020705040A02060702" pitchFamily="82" charset="0"/>
              </a:rPr>
              <a:t>20</a:t>
            </a:r>
            <a:endParaRPr lang="en-US" sz="2400" dirty="0">
              <a:solidFill>
                <a:schemeClr val="tx1"/>
              </a:solidFill>
              <a:latin typeface="Algerian" panose="04020705040A02060702" pitchFamily="82"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52;p63">
            <a:extLst>
              <a:ext uri="{FF2B5EF4-FFF2-40B4-BE49-F238E27FC236}">
                <a16:creationId xmlns:a16="http://schemas.microsoft.com/office/drawing/2014/main" id="{768A0641-8BF4-1EB5-C2E2-26EBC8D983DA}"/>
              </a:ext>
            </a:extLst>
          </p:cNvPr>
          <p:cNvSpPr txBox="1">
            <a:spLocks/>
          </p:cNvSpPr>
          <p:nvPr/>
        </p:nvSpPr>
        <p:spPr>
          <a:xfrm>
            <a:off x="1031201" y="662855"/>
            <a:ext cx="6320707" cy="2847906"/>
          </a:xfrm>
          <a:prstGeom prst="rect">
            <a:avLst/>
          </a:prstGeom>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r>
              <a:rPr lang="en-US" sz="1600" b="1" dirty="0">
                <a:solidFill>
                  <a:schemeClr val="tx1"/>
                </a:solidFill>
                <a:latin typeface="proxima-nova"/>
              </a:rPr>
              <a:t>A measure of central tendency </a:t>
            </a:r>
            <a:r>
              <a:rPr lang="en-US" dirty="0">
                <a:solidFill>
                  <a:schemeClr val="tx1"/>
                </a:solidFill>
                <a:latin typeface="proxima-nova"/>
              </a:rPr>
              <a:t>is a single value that attempts to describe a set of data by identifying the central position within that set of data. </a:t>
            </a:r>
            <a:r>
              <a:rPr lang="en-US" dirty="0">
                <a:solidFill>
                  <a:schemeClr val="tx1"/>
                </a:solidFill>
              </a:rPr>
              <a:t>The mean, median and mode are 3 ways of finding the average.</a:t>
            </a:r>
            <a:r>
              <a:rPr lang="en-US" dirty="0">
                <a:solidFill>
                  <a:schemeClr val="tx1"/>
                </a:solidFill>
                <a:latin typeface="proxima-nova"/>
              </a:rPr>
              <a:t> </a:t>
            </a:r>
          </a:p>
          <a:p>
            <a:pPr marL="0" indent="0"/>
            <a:r>
              <a:rPr lang="en-US" sz="1600" b="1" dirty="0">
                <a:solidFill>
                  <a:schemeClr val="tx1"/>
                </a:solidFill>
                <a:latin typeface="proxima-nova"/>
              </a:rPr>
              <a:t>The mean (or average) </a:t>
            </a:r>
            <a:r>
              <a:rPr lang="en-US" dirty="0">
                <a:solidFill>
                  <a:schemeClr val="tx1"/>
                </a:solidFill>
                <a:latin typeface="proxima-nova"/>
              </a:rPr>
              <a:t>is the most popular and well known measure of central tendency. It can be used with both discrete and continuous data, although its use is most often with continuous data. The mean is equal to the sum of all the values in the data set divided by the number of values in the data set.</a:t>
            </a:r>
            <a:r>
              <a:rPr lang="en-US" b="0" i="0" dirty="0">
                <a:solidFill>
                  <a:schemeClr val="tx1"/>
                </a:solidFill>
                <a:effectLst/>
                <a:latin typeface="proxima-nova"/>
              </a:rPr>
              <a:t> The mean has one main disadvantage: it is particularly susceptible to the influence of outliers. These are values that are unusual compared to the rest of the data set by being especially small or large in numerical value. </a:t>
            </a:r>
            <a:r>
              <a:rPr lang="en-US" dirty="0">
                <a:solidFill>
                  <a:schemeClr val="tx1"/>
                </a:solidFill>
                <a:latin typeface="proxima-nova"/>
              </a:rPr>
              <a:t> So, if we have n values in a data set and they have values X</a:t>
            </a:r>
            <a:r>
              <a:rPr lang="en-US" dirty="0">
                <a:solidFill>
                  <a:schemeClr val="tx1"/>
                </a:solidFill>
              </a:rPr>
              <a:t>1,X2,</a:t>
            </a:r>
            <a:r>
              <a:rPr lang="en-US" dirty="0">
                <a:solidFill>
                  <a:schemeClr val="tx1"/>
                </a:solidFill>
                <a:latin typeface="proxima-nova"/>
              </a:rPr>
              <a:t> …</a:t>
            </a:r>
            <a:r>
              <a:rPr lang="en-US" dirty="0">
                <a:solidFill>
                  <a:schemeClr val="tx1"/>
                </a:solidFill>
              </a:rPr>
              <a:t>,</a:t>
            </a:r>
            <a:r>
              <a:rPr lang="en-US" dirty="0" err="1">
                <a:solidFill>
                  <a:schemeClr val="tx1"/>
                </a:solidFill>
              </a:rPr>
              <a:t>Xn</a:t>
            </a:r>
            <a:r>
              <a:rPr lang="en-US" dirty="0">
                <a:solidFill>
                  <a:schemeClr val="tx1"/>
                </a:solidFill>
                <a:latin typeface="proxima-nova"/>
              </a:rPr>
              <a:t>, the sample mean, usually denoted by xⁿ</a:t>
            </a:r>
            <a:r>
              <a:rPr lang="en-US" dirty="0">
                <a:solidFill>
                  <a:schemeClr val="tx1"/>
                </a:solidFill>
              </a:rPr>
              <a:t>―</a:t>
            </a:r>
            <a:r>
              <a:rPr lang="en-US" dirty="0">
                <a:solidFill>
                  <a:schemeClr val="tx1"/>
                </a:solidFill>
                <a:latin typeface="proxima-nova"/>
              </a:rPr>
              <a:t> (pronounced "x bar"), is:</a:t>
            </a:r>
          </a:p>
          <a:p>
            <a:pPr marL="0" indent="0"/>
            <a:endParaRPr lang="en-US" dirty="0">
              <a:solidFill>
                <a:schemeClr val="tx1"/>
              </a:solidFill>
              <a:latin typeface="proxima-nova"/>
            </a:endParaRPr>
          </a:p>
          <a:p>
            <a:pPr marL="0" indent="0"/>
            <a:endParaRPr lang="en-US" dirty="0">
              <a:solidFill>
                <a:schemeClr val="tx1"/>
              </a:solidFill>
            </a:endParaRPr>
          </a:p>
        </p:txBody>
      </p:sp>
      <p:sp>
        <p:nvSpPr>
          <p:cNvPr id="6" name="TextBox 5">
            <a:extLst>
              <a:ext uri="{FF2B5EF4-FFF2-40B4-BE49-F238E27FC236}">
                <a16:creationId xmlns:a16="http://schemas.microsoft.com/office/drawing/2014/main" id="{7B9DA3D5-F516-1D73-92BF-6921A08732DF}"/>
              </a:ext>
            </a:extLst>
          </p:cNvPr>
          <p:cNvSpPr txBox="1"/>
          <p:nvPr/>
        </p:nvSpPr>
        <p:spPr>
          <a:xfrm>
            <a:off x="1091273" y="50396"/>
            <a:ext cx="4572000" cy="830997"/>
          </a:xfrm>
          <a:prstGeom prst="rect">
            <a:avLst/>
          </a:prstGeom>
          <a:noFill/>
        </p:spPr>
        <p:txBody>
          <a:bodyPr wrap="square">
            <a:spAutoFit/>
          </a:bodyPr>
          <a:lstStyle/>
          <a:p>
            <a:r>
              <a:rPr lang="en-US" sz="2400" b="1" i="0" dirty="0">
                <a:solidFill>
                  <a:schemeClr val="tx1"/>
                </a:solidFill>
                <a:effectLst/>
                <a:latin typeface="Gilmer"/>
              </a:rPr>
              <a:t>Measures of central tendency</a:t>
            </a:r>
            <a:br>
              <a:rPr lang="en-US" sz="2400" b="1" i="0" dirty="0">
                <a:solidFill>
                  <a:schemeClr val="tx1"/>
                </a:solidFill>
                <a:effectLst/>
                <a:latin typeface="Gilmer"/>
              </a:rPr>
            </a:br>
            <a:endParaRPr lang="en-US" sz="2400" dirty="0"/>
          </a:p>
        </p:txBody>
      </p:sp>
      <p:pic>
        <p:nvPicPr>
          <p:cNvPr id="8" name="Picture 7">
            <a:extLst>
              <a:ext uri="{FF2B5EF4-FFF2-40B4-BE49-F238E27FC236}">
                <a16:creationId xmlns:a16="http://schemas.microsoft.com/office/drawing/2014/main" id="{DFE6299B-F39D-72EE-0771-4EBC00503664}"/>
              </a:ext>
            </a:extLst>
          </p:cNvPr>
          <p:cNvPicPr>
            <a:picLocks noChangeAspect="1"/>
          </p:cNvPicPr>
          <p:nvPr/>
        </p:nvPicPr>
        <p:blipFill rotWithShape="1">
          <a:blip r:embed="rId2"/>
          <a:srcRect l="10363" t="13443" r="13711" b="13385"/>
          <a:stretch/>
        </p:blipFill>
        <p:spPr>
          <a:xfrm>
            <a:off x="3283829" y="3632988"/>
            <a:ext cx="1815452" cy="547306"/>
          </a:xfrm>
          <a:prstGeom prst="rect">
            <a:avLst/>
          </a:prstGeom>
        </p:spPr>
      </p:pic>
    </p:spTree>
    <p:extLst>
      <p:ext uri="{BB962C8B-B14F-4D97-AF65-F5344CB8AC3E}">
        <p14:creationId xmlns:p14="http://schemas.microsoft.com/office/powerpoint/2010/main" val="1858057430"/>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1"/>
        <p:cNvGrpSpPr/>
        <p:nvPr/>
      </p:nvGrpSpPr>
      <p:grpSpPr>
        <a:xfrm>
          <a:off x="0" y="0"/>
          <a:ext cx="0" cy="0"/>
          <a:chOff x="0" y="0"/>
          <a:chExt cx="0" cy="0"/>
        </a:xfrm>
      </p:grpSpPr>
      <p:grpSp>
        <p:nvGrpSpPr>
          <p:cNvPr id="2056" name="Google Shape;2056;p65"/>
          <p:cNvGrpSpPr/>
          <p:nvPr/>
        </p:nvGrpSpPr>
        <p:grpSpPr>
          <a:xfrm>
            <a:off x="7497319" y="675229"/>
            <a:ext cx="953591" cy="334099"/>
            <a:chOff x="2271950" y="2722775"/>
            <a:chExt cx="575875" cy="201775"/>
          </a:xfrm>
        </p:grpSpPr>
        <p:sp>
          <p:nvSpPr>
            <p:cNvPr id="2057" name="Google Shape;2057;p65"/>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5"/>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5"/>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5"/>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5"/>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4" name="Google Shape;2064;p65"/>
          <p:cNvSpPr/>
          <p:nvPr/>
        </p:nvSpPr>
        <p:spPr>
          <a:xfrm>
            <a:off x="8476036" y="130413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5"/>
          <p:cNvSpPr/>
          <p:nvPr/>
        </p:nvSpPr>
        <p:spPr>
          <a:xfrm rot="-1685758">
            <a:off x="7497374" y="125878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5"/>
          <p:cNvSpPr/>
          <p:nvPr/>
        </p:nvSpPr>
        <p:spPr>
          <a:xfrm>
            <a:off x="7434362" y="9496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5"/>
          <p:cNvSpPr/>
          <p:nvPr/>
        </p:nvSpPr>
        <p:spPr>
          <a:xfrm>
            <a:off x="5843088" y="90149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A0004B29-0B0B-EAE3-C9B0-FB23DDF60199}"/>
              </a:ext>
            </a:extLst>
          </p:cNvPr>
          <p:cNvSpPr txBox="1"/>
          <p:nvPr/>
        </p:nvSpPr>
        <p:spPr>
          <a:xfrm>
            <a:off x="67498" y="378901"/>
            <a:ext cx="8462451" cy="89255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az-Latn-AZ" sz="2400" b="1" i="0" dirty="0">
                <a:solidFill>
                  <a:schemeClr val="tx1"/>
                </a:solidFill>
                <a:effectLst/>
                <a:latin typeface="myriad-pro"/>
              </a:rPr>
              <a:t>         </a:t>
            </a:r>
            <a:r>
              <a:rPr lang="en-US" sz="2400" b="1" i="0" dirty="0">
                <a:solidFill>
                  <a:schemeClr val="tx1"/>
                </a:solidFill>
                <a:effectLst/>
                <a:latin typeface="myriad-pro"/>
              </a:rPr>
              <a:t>Median</a:t>
            </a:r>
          </a:p>
          <a:p>
            <a:pPr algn="l"/>
            <a:r>
              <a:rPr lang="en-US" b="0" i="0" dirty="0">
                <a:solidFill>
                  <a:schemeClr val="tx1"/>
                </a:solidFill>
                <a:effectLst/>
                <a:latin typeface="proxima-nova"/>
              </a:rPr>
              <a:t>The median is the middle score for a set of data that has been arranged in order of magnitude. The median is less affected by outliers and skewed data. In order to calculate the median, suppose we have the data below:</a:t>
            </a:r>
          </a:p>
        </p:txBody>
      </p:sp>
      <p:graphicFrame>
        <p:nvGraphicFramePr>
          <p:cNvPr id="19" name="Table 18">
            <a:extLst>
              <a:ext uri="{FF2B5EF4-FFF2-40B4-BE49-F238E27FC236}">
                <a16:creationId xmlns:a16="http://schemas.microsoft.com/office/drawing/2014/main" id="{C805E22B-ADB9-0EB4-D8F0-C62E545BEED2}"/>
              </a:ext>
            </a:extLst>
          </p:cNvPr>
          <p:cNvGraphicFramePr>
            <a:graphicFrameLocks noGrp="1"/>
          </p:cNvGraphicFramePr>
          <p:nvPr>
            <p:extLst>
              <p:ext uri="{D42A27DB-BD31-4B8C-83A1-F6EECF244321}">
                <p14:modId xmlns:p14="http://schemas.microsoft.com/office/powerpoint/2010/main" val="1690209328"/>
              </p:ext>
            </p:extLst>
          </p:nvPr>
        </p:nvGraphicFramePr>
        <p:xfrm>
          <a:off x="124104" y="1492961"/>
          <a:ext cx="5714995" cy="400163"/>
        </p:xfrm>
        <a:graphic>
          <a:graphicData uri="http://schemas.openxmlformats.org/drawingml/2006/table">
            <a:tbl>
              <a:tblPr/>
              <a:tblGrid>
                <a:gridCol w="519545">
                  <a:extLst>
                    <a:ext uri="{9D8B030D-6E8A-4147-A177-3AD203B41FA5}">
                      <a16:colId xmlns:a16="http://schemas.microsoft.com/office/drawing/2014/main" val="837581539"/>
                    </a:ext>
                  </a:extLst>
                </a:gridCol>
                <a:gridCol w="519545">
                  <a:extLst>
                    <a:ext uri="{9D8B030D-6E8A-4147-A177-3AD203B41FA5}">
                      <a16:colId xmlns:a16="http://schemas.microsoft.com/office/drawing/2014/main" val="4005332022"/>
                    </a:ext>
                  </a:extLst>
                </a:gridCol>
                <a:gridCol w="519545">
                  <a:extLst>
                    <a:ext uri="{9D8B030D-6E8A-4147-A177-3AD203B41FA5}">
                      <a16:colId xmlns:a16="http://schemas.microsoft.com/office/drawing/2014/main" val="254344439"/>
                    </a:ext>
                  </a:extLst>
                </a:gridCol>
                <a:gridCol w="519545">
                  <a:extLst>
                    <a:ext uri="{9D8B030D-6E8A-4147-A177-3AD203B41FA5}">
                      <a16:colId xmlns:a16="http://schemas.microsoft.com/office/drawing/2014/main" val="801038052"/>
                    </a:ext>
                  </a:extLst>
                </a:gridCol>
                <a:gridCol w="520858">
                  <a:extLst>
                    <a:ext uri="{9D8B030D-6E8A-4147-A177-3AD203B41FA5}">
                      <a16:colId xmlns:a16="http://schemas.microsoft.com/office/drawing/2014/main" val="1634908462"/>
                    </a:ext>
                  </a:extLst>
                </a:gridCol>
                <a:gridCol w="518232">
                  <a:extLst>
                    <a:ext uri="{9D8B030D-6E8A-4147-A177-3AD203B41FA5}">
                      <a16:colId xmlns:a16="http://schemas.microsoft.com/office/drawing/2014/main" val="489597080"/>
                    </a:ext>
                  </a:extLst>
                </a:gridCol>
                <a:gridCol w="519545">
                  <a:extLst>
                    <a:ext uri="{9D8B030D-6E8A-4147-A177-3AD203B41FA5}">
                      <a16:colId xmlns:a16="http://schemas.microsoft.com/office/drawing/2014/main" val="3391145233"/>
                    </a:ext>
                  </a:extLst>
                </a:gridCol>
                <a:gridCol w="519545">
                  <a:extLst>
                    <a:ext uri="{9D8B030D-6E8A-4147-A177-3AD203B41FA5}">
                      <a16:colId xmlns:a16="http://schemas.microsoft.com/office/drawing/2014/main" val="1312627688"/>
                    </a:ext>
                  </a:extLst>
                </a:gridCol>
                <a:gridCol w="519545">
                  <a:extLst>
                    <a:ext uri="{9D8B030D-6E8A-4147-A177-3AD203B41FA5}">
                      <a16:colId xmlns:a16="http://schemas.microsoft.com/office/drawing/2014/main" val="1203754310"/>
                    </a:ext>
                  </a:extLst>
                </a:gridCol>
                <a:gridCol w="519545">
                  <a:extLst>
                    <a:ext uri="{9D8B030D-6E8A-4147-A177-3AD203B41FA5}">
                      <a16:colId xmlns:a16="http://schemas.microsoft.com/office/drawing/2014/main" val="2069363219"/>
                    </a:ext>
                  </a:extLst>
                </a:gridCol>
                <a:gridCol w="519545">
                  <a:extLst>
                    <a:ext uri="{9D8B030D-6E8A-4147-A177-3AD203B41FA5}">
                      <a16:colId xmlns:a16="http://schemas.microsoft.com/office/drawing/2014/main" val="1786516384"/>
                    </a:ext>
                  </a:extLst>
                </a:gridCol>
              </a:tblGrid>
              <a:tr h="400163">
                <a:tc>
                  <a:txBody>
                    <a:bodyPr/>
                    <a:lstStyle/>
                    <a:p>
                      <a:pPr algn="ctr"/>
                      <a:r>
                        <a:rPr lang="en-US">
                          <a:effectLst/>
                        </a:rPr>
                        <a:t>65</a:t>
                      </a:r>
                    </a:p>
                  </a:txBody>
                  <a:tcPr anchor="ctr">
                    <a:lnL>
                      <a:noFill/>
                    </a:lnL>
                    <a:lnR>
                      <a:noFill/>
                    </a:lnR>
                    <a:lnT>
                      <a:noFill/>
                    </a:lnT>
                    <a:lnB>
                      <a:noFill/>
                    </a:lnB>
                  </a:tcPr>
                </a:tc>
                <a:tc>
                  <a:txBody>
                    <a:bodyPr/>
                    <a:lstStyle/>
                    <a:p>
                      <a:pPr algn="ctr"/>
                      <a:r>
                        <a:rPr lang="en-US">
                          <a:effectLst/>
                        </a:rPr>
                        <a:t>55</a:t>
                      </a:r>
                    </a:p>
                  </a:txBody>
                  <a:tcPr anchor="ctr">
                    <a:lnL>
                      <a:noFill/>
                    </a:lnL>
                    <a:lnR>
                      <a:noFill/>
                    </a:lnR>
                    <a:lnT>
                      <a:noFill/>
                    </a:lnT>
                    <a:lnB>
                      <a:noFill/>
                    </a:lnB>
                  </a:tcPr>
                </a:tc>
                <a:tc>
                  <a:txBody>
                    <a:bodyPr/>
                    <a:lstStyle/>
                    <a:p>
                      <a:pPr algn="ctr"/>
                      <a:r>
                        <a:rPr lang="en-US">
                          <a:effectLst/>
                        </a:rPr>
                        <a:t>89</a:t>
                      </a:r>
                    </a:p>
                  </a:txBody>
                  <a:tcPr anchor="ctr">
                    <a:lnL>
                      <a:noFill/>
                    </a:lnL>
                    <a:lnR>
                      <a:noFill/>
                    </a:lnR>
                    <a:lnT>
                      <a:noFill/>
                    </a:lnT>
                    <a:lnB>
                      <a:noFill/>
                    </a:lnB>
                  </a:tcPr>
                </a:tc>
                <a:tc>
                  <a:txBody>
                    <a:bodyPr/>
                    <a:lstStyle/>
                    <a:p>
                      <a:pPr algn="ctr"/>
                      <a:r>
                        <a:rPr lang="en-US">
                          <a:effectLst/>
                        </a:rPr>
                        <a:t>56</a:t>
                      </a:r>
                    </a:p>
                  </a:txBody>
                  <a:tcPr anchor="ctr">
                    <a:lnL>
                      <a:noFill/>
                    </a:lnL>
                    <a:lnR>
                      <a:noFill/>
                    </a:lnR>
                    <a:lnT>
                      <a:noFill/>
                    </a:lnT>
                    <a:lnB>
                      <a:noFill/>
                    </a:lnB>
                  </a:tcPr>
                </a:tc>
                <a:tc>
                  <a:txBody>
                    <a:bodyPr/>
                    <a:lstStyle/>
                    <a:p>
                      <a:pPr algn="ctr"/>
                      <a:r>
                        <a:rPr lang="en-US">
                          <a:effectLst/>
                        </a:rPr>
                        <a:t>35</a:t>
                      </a:r>
                    </a:p>
                  </a:txBody>
                  <a:tcPr anchor="ctr">
                    <a:lnL>
                      <a:noFill/>
                    </a:lnL>
                    <a:lnR>
                      <a:noFill/>
                    </a:lnR>
                    <a:lnT>
                      <a:noFill/>
                    </a:lnT>
                    <a:lnB>
                      <a:noFill/>
                    </a:lnB>
                  </a:tcPr>
                </a:tc>
                <a:tc>
                  <a:txBody>
                    <a:bodyPr/>
                    <a:lstStyle/>
                    <a:p>
                      <a:pPr algn="ctr"/>
                      <a:r>
                        <a:rPr lang="en-US">
                          <a:effectLst/>
                        </a:rPr>
                        <a:t>14</a:t>
                      </a:r>
                    </a:p>
                  </a:txBody>
                  <a:tcPr anchor="ctr">
                    <a:lnL>
                      <a:noFill/>
                    </a:lnL>
                    <a:lnR>
                      <a:noFill/>
                    </a:lnR>
                    <a:lnT>
                      <a:noFill/>
                    </a:lnT>
                    <a:lnB>
                      <a:noFill/>
                    </a:lnB>
                  </a:tcPr>
                </a:tc>
                <a:tc>
                  <a:txBody>
                    <a:bodyPr/>
                    <a:lstStyle/>
                    <a:p>
                      <a:pPr algn="ctr"/>
                      <a:r>
                        <a:rPr lang="en-US">
                          <a:effectLst/>
                        </a:rPr>
                        <a:t>56</a:t>
                      </a:r>
                    </a:p>
                  </a:txBody>
                  <a:tcPr anchor="ctr">
                    <a:lnL>
                      <a:noFill/>
                    </a:lnL>
                    <a:lnR>
                      <a:noFill/>
                    </a:lnR>
                    <a:lnT>
                      <a:noFill/>
                    </a:lnT>
                    <a:lnB>
                      <a:noFill/>
                    </a:lnB>
                  </a:tcPr>
                </a:tc>
                <a:tc>
                  <a:txBody>
                    <a:bodyPr/>
                    <a:lstStyle/>
                    <a:p>
                      <a:pPr algn="ctr"/>
                      <a:r>
                        <a:rPr lang="en-US">
                          <a:effectLst/>
                        </a:rPr>
                        <a:t>55</a:t>
                      </a:r>
                    </a:p>
                  </a:txBody>
                  <a:tcPr anchor="ctr">
                    <a:lnL>
                      <a:noFill/>
                    </a:lnL>
                    <a:lnR>
                      <a:noFill/>
                    </a:lnR>
                    <a:lnT>
                      <a:noFill/>
                    </a:lnT>
                    <a:lnB>
                      <a:noFill/>
                    </a:lnB>
                  </a:tcPr>
                </a:tc>
                <a:tc>
                  <a:txBody>
                    <a:bodyPr/>
                    <a:lstStyle/>
                    <a:p>
                      <a:pPr algn="ctr"/>
                      <a:r>
                        <a:rPr lang="en-US">
                          <a:effectLst/>
                        </a:rPr>
                        <a:t>87</a:t>
                      </a:r>
                    </a:p>
                  </a:txBody>
                  <a:tcPr anchor="ctr">
                    <a:lnL>
                      <a:noFill/>
                    </a:lnL>
                    <a:lnR>
                      <a:noFill/>
                    </a:lnR>
                    <a:lnT>
                      <a:noFill/>
                    </a:lnT>
                    <a:lnB>
                      <a:noFill/>
                    </a:lnB>
                  </a:tcPr>
                </a:tc>
                <a:tc>
                  <a:txBody>
                    <a:bodyPr/>
                    <a:lstStyle/>
                    <a:p>
                      <a:pPr algn="ctr"/>
                      <a:r>
                        <a:rPr lang="en-US" dirty="0">
                          <a:effectLst/>
                        </a:rPr>
                        <a:t>45</a:t>
                      </a:r>
                    </a:p>
                  </a:txBody>
                  <a:tcPr anchor="ctr">
                    <a:lnL>
                      <a:noFill/>
                    </a:lnL>
                    <a:lnR>
                      <a:noFill/>
                    </a:lnR>
                    <a:lnT>
                      <a:noFill/>
                    </a:lnT>
                    <a:lnB>
                      <a:noFill/>
                    </a:lnB>
                  </a:tcPr>
                </a:tc>
                <a:tc>
                  <a:txBody>
                    <a:bodyPr/>
                    <a:lstStyle/>
                    <a:p>
                      <a:pPr algn="ctr"/>
                      <a:r>
                        <a:rPr lang="en-US" dirty="0">
                          <a:effectLst/>
                        </a:rPr>
                        <a:t>92</a:t>
                      </a:r>
                    </a:p>
                  </a:txBody>
                  <a:tcPr anchor="ctr">
                    <a:lnL>
                      <a:noFill/>
                    </a:lnL>
                    <a:lnR>
                      <a:noFill/>
                    </a:lnR>
                    <a:lnT>
                      <a:noFill/>
                    </a:lnT>
                    <a:lnB>
                      <a:noFill/>
                    </a:lnB>
                  </a:tcPr>
                </a:tc>
                <a:extLst>
                  <a:ext uri="{0D108BD9-81ED-4DB2-BD59-A6C34878D82A}">
                    <a16:rowId xmlns:a16="http://schemas.microsoft.com/office/drawing/2014/main" val="3242397787"/>
                  </a:ext>
                </a:extLst>
              </a:tr>
            </a:tbl>
          </a:graphicData>
        </a:graphic>
      </p:graphicFrame>
      <p:sp>
        <p:nvSpPr>
          <p:cNvPr id="20" name="Rectangle 3">
            <a:extLst>
              <a:ext uri="{FF2B5EF4-FFF2-40B4-BE49-F238E27FC236}">
                <a16:creationId xmlns:a16="http://schemas.microsoft.com/office/drawing/2014/main" id="{0D1C8DEF-7919-888D-F636-5DC378E7795D}"/>
              </a:ext>
            </a:extLst>
          </p:cNvPr>
          <p:cNvSpPr>
            <a:spLocks noChangeArrowheads="1"/>
          </p:cNvSpPr>
          <p:nvPr/>
        </p:nvSpPr>
        <p:spPr bwMode="auto">
          <a:xfrm>
            <a:off x="859" y="16233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TextBox 23">
            <a:extLst>
              <a:ext uri="{FF2B5EF4-FFF2-40B4-BE49-F238E27FC236}">
                <a16:creationId xmlns:a16="http://schemas.microsoft.com/office/drawing/2014/main" id="{17FA6417-E8AB-47BA-9460-278740333B1A}"/>
              </a:ext>
            </a:extLst>
          </p:cNvPr>
          <p:cNvSpPr txBox="1"/>
          <p:nvPr/>
        </p:nvSpPr>
        <p:spPr>
          <a:xfrm>
            <a:off x="83757" y="1869580"/>
            <a:ext cx="5848333" cy="307777"/>
          </a:xfrm>
          <a:prstGeom prst="rect">
            <a:avLst/>
          </a:prstGeom>
          <a:noFill/>
        </p:spPr>
        <p:txBody>
          <a:bodyPr wrap="square">
            <a:spAutoFit/>
          </a:bodyPr>
          <a:lstStyle/>
          <a:p>
            <a:r>
              <a:rPr lang="en-US" b="0" i="0" dirty="0">
                <a:solidFill>
                  <a:schemeClr val="tx1"/>
                </a:solidFill>
                <a:effectLst/>
                <a:latin typeface="proxima-nova"/>
              </a:rPr>
              <a:t>We first need to rearrange that data into order of magnitude (smallest first):</a:t>
            </a:r>
            <a:endParaRPr lang="en-US" dirty="0">
              <a:solidFill>
                <a:schemeClr val="tx1"/>
              </a:solidFill>
            </a:endParaRPr>
          </a:p>
        </p:txBody>
      </p:sp>
      <p:graphicFrame>
        <p:nvGraphicFramePr>
          <p:cNvPr id="25" name="Table 24">
            <a:extLst>
              <a:ext uri="{FF2B5EF4-FFF2-40B4-BE49-F238E27FC236}">
                <a16:creationId xmlns:a16="http://schemas.microsoft.com/office/drawing/2014/main" id="{F8DD1CEF-0E87-8961-2772-A1187E7D5062}"/>
              </a:ext>
            </a:extLst>
          </p:cNvPr>
          <p:cNvGraphicFramePr>
            <a:graphicFrameLocks noGrp="1"/>
          </p:cNvGraphicFramePr>
          <p:nvPr>
            <p:extLst>
              <p:ext uri="{D42A27DB-BD31-4B8C-83A1-F6EECF244321}">
                <p14:modId xmlns:p14="http://schemas.microsoft.com/office/powerpoint/2010/main" val="3488152742"/>
              </p:ext>
            </p:extLst>
          </p:nvPr>
        </p:nvGraphicFramePr>
        <p:xfrm>
          <a:off x="124103" y="2263928"/>
          <a:ext cx="5714995" cy="304800"/>
        </p:xfrm>
        <a:graphic>
          <a:graphicData uri="http://schemas.openxmlformats.org/drawingml/2006/table">
            <a:tbl>
              <a:tblPr/>
              <a:tblGrid>
                <a:gridCol w="519545">
                  <a:extLst>
                    <a:ext uri="{9D8B030D-6E8A-4147-A177-3AD203B41FA5}">
                      <a16:colId xmlns:a16="http://schemas.microsoft.com/office/drawing/2014/main" val="3598469646"/>
                    </a:ext>
                  </a:extLst>
                </a:gridCol>
                <a:gridCol w="519545">
                  <a:extLst>
                    <a:ext uri="{9D8B030D-6E8A-4147-A177-3AD203B41FA5}">
                      <a16:colId xmlns:a16="http://schemas.microsoft.com/office/drawing/2014/main" val="3926910046"/>
                    </a:ext>
                  </a:extLst>
                </a:gridCol>
                <a:gridCol w="519545">
                  <a:extLst>
                    <a:ext uri="{9D8B030D-6E8A-4147-A177-3AD203B41FA5}">
                      <a16:colId xmlns:a16="http://schemas.microsoft.com/office/drawing/2014/main" val="4275323784"/>
                    </a:ext>
                  </a:extLst>
                </a:gridCol>
                <a:gridCol w="519545">
                  <a:extLst>
                    <a:ext uri="{9D8B030D-6E8A-4147-A177-3AD203B41FA5}">
                      <a16:colId xmlns:a16="http://schemas.microsoft.com/office/drawing/2014/main" val="50102483"/>
                    </a:ext>
                  </a:extLst>
                </a:gridCol>
                <a:gridCol w="519545">
                  <a:extLst>
                    <a:ext uri="{9D8B030D-6E8A-4147-A177-3AD203B41FA5}">
                      <a16:colId xmlns:a16="http://schemas.microsoft.com/office/drawing/2014/main" val="4208854626"/>
                    </a:ext>
                  </a:extLst>
                </a:gridCol>
                <a:gridCol w="519545">
                  <a:extLst>
                    <a:ext uri="{9D8B030D-6E8A-4147-A177-3AD203B41FA5}">
                      <a16:colId xmlns:a16="http://schemas.microsoft.com/office/drawing/2014/main" val="3288545281"/>
                    </a:ext>
                  </a:extLst>
                </a:gridCol>
                <a:gridCol w="519545">
                  <a:extLst>
                    <a:ext uri="{9D8B030D-6E8A-4147-A177-3AD203B41FA5}">
                      <a16:colId xmlns:a16="http://schemas.microsoft.com/office/drawing/2014/main" val="1429834387"/>
                    </a:ext>
                  </a:extLst>
                </a:gridCol>
                <a:gridCol w="519545">
                  <a:extLst>
                    <a:ext uri="{9D8B030D-6E8A-4147-A177-3AD203B41FA5}">
                      <a16:colId xmlns:a16="http://schemas.microsoft.com/office/drawing/2014/main" val="1086782891"/>
                    </a:ext>
                  </a:extLst>
                </a:gridCol>
                <a:gridCol w="519545">
                  <a:extLst>
                    <a:ext uri="{9D8B030D-6E8A-4147-A177-3AD203B41FA5}">
                      <a16:colId xmlns:a16="http://schemas.microsoft.com/office/drawing/2014/main" val="2082519962"/>
                    </a:ext>
                  </a:extLst>
                </a:gridCol>
                <a:gridCol w="519545">
                  <a:extLst>
                    <a:ext uri="{9D8B030D-6E8A-4147-A177-3AD203B41FA5}">
                      <a16:colId xmlns:a16="http://schemas.microsoft.com/office/drawing/2014/main" val="2395111647"/>
                    </a:ext>
                  </a:extLst>
                </a:gridCol>
                <a:gridCol w="519545">
                  <a:extLst>
                    <a:ext uri="{9D8B030D-6E8A-4147-A177-3AD203B41FA5}">
                      <a16:colId xmlns:a16="http://schemas.microsoft.com/office/drawing/2014/main" val="3428893554"/>
                    </a:ext>
                  </a:extLst>
                </a:gridCol>
              </a:tblGrid>
              <a:tr h="0">
                <a:tc>
                  <a:txBody>
                    <a:bodyPr/>
                    <a:lstStyle/>
                    <a:p>
                      <a:pPr algn="ctr"/>
                      <a:r>
                        <a:rPr lang="en-US">
                          <a:effectLst/>
                        </a:rPr>
                        <a:t>14</a:t>
                      </a:r>
                    </a:p>
                  </a:txBody>
                  <a:tcPr anchor="ctr">
                    <a:lnL>
                      <a:noFill/>
                    </a:lnL>
                    <a:lnR>
                      <a:noFill/>
                    </a:lnR>
                    <a:lnT>
                      <a:noFill/>
                    </a:lnT>
                    <a:lnB>
                      <a:noFill/>
                    </a:lnB>
                  </a:tcPr>
                </a:tc>
                <a:tc>
                  <a:txBody>
                    <a:bodyPr/>
                    <a:lstStyle/>
                    <a:p>
                      <a:pPr algn="ctr"/>
                      <a:r>
                        <a:rPr lang="en-US" dirty="0">
                          <a:effectLst/>
                        </a:rPr>
                        <a:t>35</a:t>
                      </a:r>
                    </a:p>
                  </a:txBody>
                  <a:tcPr anchor="ctr">
                    <a:lnL>
                      <a:noFill/>
                    </a:lnL>
                    <a:lnR>
                      <a:noFill/>
                    </a:lnR>
                    <a:lnT>
                      <a:noFill/>
                    </a:lnT>
                    <a:lnB>
                      <a:noFill/>
                    </a:lnB>
                  </a:tcPr>
                </a:tc>
                <a:tc>
                  <a:txBody>
                    <a:bodyPr/>
                    <a:lstStyle/>
                    <a:p>
                      <a:pPr algn="ctr"/>
                      <a:r>
                        <a:rPr lang="en-US" dirty="0">
                          <a:effectLst/>
                        </a:rPr>
                        <a:t>45</a:t>
                      </a:r>
                    </a:p>
                  </a:txBody>
                  <a:tcPr anchor="ctr">
                    <a:lnL>
                      <a:noFill/>
                    </a:lnL>
                    <a:lnR>
                      <a:noFill/>
                    </a:lnR>
                    <a:lnT>
                      <a:noFill/>
                    </a:lnT>
                    <a:lnB>
                      <a:noFill/>
                    </a:lnB>
                  </a:tcPr>
                </a:tc>
                <a:tc>
                  <a:txBody>
                    <a:bodyPr/>
                    <a:lstStyle/>
                    <a:p>
                      <a:pPr algn="ctr"/>
                      <a:r>
                        <a:rPr lang="en-US">
                          <a:effectLst/>
                        </a:rPr>
                        <a:t>55</a:t>
                      </a:r>
                    </a:p>
                  </a:txBody>
                  <a:tcPr anchor="ctr">
                    <a:lnL>
                      <a:noFill/>
                    </a:lnL>
                    <a:lnR>
                      <a:noFill/>
                    </a:lnR>
                    <a:lnT>
                      <a:noFill/>
                    </a:lnT>
                    <a:lnB>
                      <a:noFill/>
                    </a:lnB>
                  </a:tcPr>
                </a:tc>
                <a:tc>
                  <a:txBody>
                    <a:bodyPr/>
                    <a:lstStyle/>
                    <a:p>
                      <a:pPr algn="ctr"/>
                      <a:r>
                        <a:rPr lang="en-US">
                          <a:effectLst/>
                        </a:rPr>
                        <a:t>55</a:t>
                      </a:r>
                    </a:p>
                  </a:txBody>
                  <a:tcPr anchor="ctr">
                    <a:lnL>
                      <a:noFill/>
                    </a:lnL>
                    <a:lnR>
                      <a:noFill/>
                    </a:lnR>
                    <a:lnT>
                      <a:noFill/>
                    </a:lnT>
                    <a:lnB>
                      <a:noFill/>
                    </a:lnB>
                  </a:tcPr>
                </a:tc>
                <a:tc>
                  <a:txBody>
                    <a:bodyPr/>
                    <a:lstStyle/>
                    <a:p>
                      <a:pPr algn="ctr"/>
                      <a:r>
                        <a:rPr lang="en-US" b="1">
                          <a:effectLst/>
                        </a:rPr>
                        <a:t>56</a:t>
                      </a:r>
                      <a:endParaRPr lang="en-US">
                        <a:effectLst/>
                      </a:endParaRPr>
                    </a:p>
                  </a:txBody>
                  <a:tcPr anchor="ctr">
                    <a:lnL>
                      <a:noFill/>
                    </a:lnL>
                    <a:lnR>
                      <a:noFill/>
                    </a:lnR>
                    <a:lnT>
                      <a:noFill/>
                    </a:lnT>
                    <a:lnB>
                      <a:noFill/>
                    </a:lnB>
                  </a:tcPr>
                </a:tc>
                <a:tc>
                  <a:txBody>
                    <a:bodyPr/>
                    <a:lstStyle/>
                    <a:p>
                      <a:pPr algn="ctr"/>
                      <a:r>
                        <a:rPr lang="en-US">
                          <a:effectLst/>
                        </a:rPr>
                        <a:t>56</a:t>
                      </a:r>
                    </a:p>
                  </a:txBody>
                  <a:tcPr anchor="ctr">
                    <a:lnL>
                      <a:noFill/>
                    </a:lnL>
                    <a:lnR>
                      <a:noFill/>
                    </a:lnR>
                    <a:lnT>
                      <a:noFill/>
                    </a:lnT>
                    <a:lnB>
                      <a:noFill/>
                    </a:lnB>
                  </a:tcPr>
                </a:tc>
                <a:tc>
                  <a:txBody>
                    <a:bodyPr/>
                    <a:lstStyle/>
                    <a:p>
                      <a:pPr algn="ctr"/>
                      <a:r>
                        <a:rPr lang="en-US">
                          <a:effectLst/>
                        </a:rPr>
                        <a:t>65</a:t>
                      </a:r>
                    </a:p>
                  </a:txBody>
                  <a:tcPr anchor="ctr">
                    <a:lnL>
                      <a:noFill/>
                    </a:lnL>
                    <a:lnR>
                      <a:noFill/>
                    </a:lnR>
                    <a:lnT>
                      <a:noFill/>
                    </a:lnT>
                    <a:lnB>
                      <a:noFill/>
                    </a:lnB>
                  </a:tcPr>
                </a:tc>
                <a:tc>
                  <a:txBody>
                    <a:bodyPr/>
                    <a:lstStyle/>
                    <a:p>
                      <a:pPr algn="ctr"/>
                      <a:r>
                        <a:rPr lang="en-US">
                          <a:effectLst/>
                        </a:rPr>
                        <a:t>87</a:t>
                      </a:r>
                    </a:p>
                  </a:txBody>
                  <a:tcPr anchor="ctr">
                    <a:lnL>
                      <a:noFill/>
                    </a:lnL>
                    <a:lnR>
                      <a:noFill/>
                    </a:lnR>
                    <a:lnT>
                      <a:noFill/>
                    </a:lnT>
                    <a:lnB>
                      <a:noFill/>
                    </a:lnB>
                  </a:tcPr>
                </a:tc>
                <a:tc>
                  <a:txBody>
                    <a:bodyPr/>
                    <a:lstStyle/>
                    <a:p>
                      <a:pPr algn="ctr"/>
                      <a:r>
                        <a:rPr lang="en-US">
                          <a:effectLst/>
                        </a:rPr>
                        <a:t>89</a:t>
                      </a:r>
                    </a:p>
                  </a:txBody>
                  <a:tcPr anchor="ctr">
                    <a:lnL>
                      <a:noFill/>
                    </a:lnL>
                    <a:lnR>
                      <a:noFill/>
                    </a:lnR>
                    <a:lnT>
                      <a:noFill/>
                    </a:lnT>
                    <a:lnB>
                      <a:noFill/>
                    </a:lnB>
                  </a:tcPr>
                </a:tc>
                <a:tc>
                  <a:txBody>
                    <a:bodyPr/>
                    <a:lstStyle/>
                    <a:p>
                      <a:pPr algn="ctr"/>
                      <a:r>
                        <a:rPr lang="en-US" dirty="0">
                          <a:effectLst/>
                        </a:rPr>
                        <a:t>92</a:t>
                      </a:r>
                    </a:p>
                  </a:txBody>
                  <a:tcPr anchor="ctr">
                    <a:lnL>
                      <a:noFill/>
                    </a:lnL>
                    <a:lnR>
                      <a:noFill/>
                    </a:lnR>
                    <a:lnT>
                      <a:noFill/>
                    </a:lnT>
                    <a:lnB>
                      <a:noFill/>
                    </a:lnB>
                  </a:tcPr>
                </a:tc>
                <a:extLst>
                  <a:ext uri="{0D108BD9-81ED-4DB2-BD59-A6C34878D82A}">
                    <a16:rowId xmlns:a16="http://schemas.microsoft.com/office/drawing/2014/main" val="2575407961"/>
                  </a:ext>
                </a:extLst>
              </a:tr>
            </a:tbl>
          </a:graphicData>
        </a:graphic>
      </p:graphicFrame>
      <p:sp>
        <p:nvSpPr>
          <p:cNvPr id="26" name="Rectangle 4">
            <a:extLst>
              <a:ext uri="{FF2B5EF4-FFF2-40B4-BE49-F238E27FC236}">
                <a16:creationId xmlns:a16="http://schemas.microsoft.com/office/drawing/2014/main" id="{8A88B315-C50D-9E75-4C46-496C19E79C05}"/>
              </a:ext>
            </a:extLst>
          </p:cNvPr>
          <p:cNvSpPr>
            <a:spLocks noChangeArrowheads="1"/>
          </p:cNvSpPr>
          <p:nvPr/>
        </p:nvSpPr>
        <p:spPr bwMode="auto">
          <a:xfrm>
            <a:off x="102580" y="212115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TextBox 27">
            <a:extLst>
              <a:ext uri="{FF2B5EF4-FFF2-40B4-BE49-F238E27FC236}">
                <a16:creationId xmlns:a16="http://schemas.microsoft.com/office/drawing/2014/main" id="{2CB17425-A203-1670-8FA5-B8264CDCF0B7}"/>
              </a:ext>
            </a:extLst>
          </p:cNvPr>
          <p:cNvSpPr txBox="1"/>
          <p:nvPr/>
        </p:nvSpPr>
        <p:spPr>
          <a:xfrm>
            <a:off x="69060" y="2517019"/>
            <a:ext cx="8990197" cy="954107"/>
          </a:xfrm>
          <a:prstGeom prst="rect">
            <a:avLst/>
          </a:prstGeom>
          <a:noFill/>
        </p:spPr>
        <p:txBody>
          <a:bodyPr wrap="square">
            <a:spAutoFit/>
          </a:bodyPr>
          <a:lstStyle/>
          <a:p>
            <a:r>
              <a:rPr lang="en-US" b="0" i="0" dirty="0">
                <a:solidFill>
                  <a:schemeClr val="tx1"/>
                </a:solidFill>
                <a:effectLst/>
                <a:latin typeface="proxima-nova"/>
              </a:rPr>
              <a:t>Our median mark is the middle mark - in this case, 56 (highlighted in bold). It is the middle mark because there are 5 scores before it and 5 scores after it. This works fine when you have an odd number of scores, but what happens when you have an even number of scores? What if you had only 10 scores? Well, you simply have to take the middle two scores and average the result. So, if we look at the example below:</a:t>
            </a:r>
            <a:endParaRPr lang="en-US" dirty="0">
              <a:solidFill>
                <a:schemeClr val="tx1"/>
              </a:solidFill>
            </a:endParaRPr>
          </a:p>
        </p:txBody>
      </p:sp>
      <p:graphicFrame>
        <p:nvGraphicFramePr>
          <p:cNvPr id="29" name="Table 28">
            <a:extLst>
              <a:ext uri="{FF2B5EF4-FFF2-40B4-BE49-F238E27FC236}">
                <a16:creationId xmlns:a16="http://schemas.microsoft.com/office/drawing/2014/main" id="{A2973335-ADA8-F18F-0668-E3AB7F1C07C3}"/>
              </a:ext>
            </a:extLst>
          </p:cNvPr>
          <p:cNvGraphicFramePr>
            <a:graphicFrameLocks noGrp="1"/>
          </p:cNvGraphicFramePr>
          <p:nvPr>
            <p:extLst>
              <p:ext uri="{D42A27DB-BD31-4B8C-83A1-F6EECF244321}">
                <p14:modId xmlns:p14="http://schemas.microsoft.com/office/powerpoint/2010/main" val="2805151983"/>
              </p:ext>
            </p:extLst>
          </p:nvPr>
        </p:nvGraphicFramePr>
        <p:xfrm>
          <a:off x="102580" y="3419417"/>
          <a:ext cx="5715000" cy="304800"/>
        </p:xfrm>
        <a:graphic>
          <a:graphicData uri="http://schemas.openxmlformats.org/drawingml/2006/table">
            <a:tbl>
              <a:tblPr/>
              <a:tblGrid>
                <a:gridCol w="571500">
                  <a:extLst>
                    <a:ext uri="{9D8B030D-6E8A-4147-A177-3AD203B41FA5}">
                      <a16:colId xmlns:a16="http://schemas.microsoft.com/office/drawing/2014/main" val="236320209"/>
                    </a:ext>
                  </a:extLst>
                </a:gridCol>
                <a:gridCol w="571500">
                  <a:extLst>
                    <a:ext uri="{9D8B030D-6E8A-4147-A177-3AD203B41FA5}">
                      <a16:colId xmlns:a16="http://schemas.microsoft.com/office/drawing/2014/main" val="4195502856"/>
                    </a:ext>
                  </a:extLst>
                </a:gridCol>
                <a:gridCol w="571500">
                  <a:extLst>
                    <a:ext uri="{9D8B030D-6E8A-4147-A177-3AD203B41FA5}">
                      <a16:colId xmlns:a16="http://schemas.microsoft.com/office/drawing/2014/main" val="3587115081"/>
                    </a:ext>
                  </a:extLst>
                </a:gridCol>
                <a:gridCol w="571500">
                  <a:extLst>
                    <a:ext uri="{9D8B030D-6E8A-4147-A177-3AD203B41FA5}">
                      <a16:colId xmlns:a16="http://schemas.microsoft.com/office/drawing/2014/main" val="2152325107"/>
                    </a:ext>
                  </a:extLst>
                </a:gridCol>
                <a:gridCol w="571500">
                  <a:extLst>
                    <a:ext uri="{9D8B030D-6E8A-4147-A177-3AD203B41FA5}">
                      <a16:colId xmlns:a16="http://schemas.microsoft.com/office/drawing/2014/main" val="3889199517"/>
                    </a:ext>
                  </a:extLst>
                </a:gridCol>
                <a:gridCol w="571500">
                  <a:extLst>
                    <a:ext uri="{9D8B030D-6E8A-4147-A177-3AD203B41FA5}">
                      <a16:colId xmlns:a16="http://schemas.microsoft.com/office/drawing/2014/main" val="4200277817"/>
                    </a:ext>
                  </a:extLst>
                </a:gridCol>
                <a:gridCol w="571500">
                  <a:extLst>
                    <a:ext uri="{9D8B030D-6E8A-4147-A177-3AD203B41FA5}">
                      <a16:colId xmlns:a16="http://schemas.microsoft.com/office/drawing/2014/main" val="2457694302"/>
                    </a:ext>
                  </a:extLst>
                </a:gridCol>
                <a:gridCol w="571500">
                  <a:extLst>
                    <a:ext uri="{9D8B030D-6E8A-4147-A177-3AD203B41FA5}">
                      <a16:colId xmlns:a16="http://schemas.microsoft.com/office/drawing/2014/main" val="1334871876"/>
                    </a:ext>
                  </a:extLst>
                </a:gridCol>
                <a:gridCol w="571500">
                  <a:extLst>
                    <a:ext uri="{9D8B030D-6E8A-4147-A177-3AD203B41FA5}">
                      <a16:colId xmlns:a16="http://schemas.microsoft.com/office/drawing/2014/main" val="724920965"/>
                    </a:ext>
                  </a:extLst>
                </a:gridCol>
                <a:gridCol w="571500">
                  <a:extLst>
                    <a:ext uri="{9D8B030D-6E8A-4147-A177-3AD203B41FA5}">
                      <a16:colId xmlns:a16="http://schemas.microsoft.com/office/drawing/2014/main" val="4125284067"/>
                    </a:ext>
                  </a:extLst>
                </a:gridCol>
              </a:tblGrid>
              <a:tr h="0">
                <a:tc>
                  <a:txBody>
                    <a:bodyPr/>
                    <a:lstStyle/>
                    <a:p>
                      <a:pPr algn="ctr"/>
                      <a:r>
                        <a:rPr lang="en-US">
                          <a:effectLst/>
                        </a:rPr>
                        <a:t>65</a:t>
                      </a:r>
                    </a:p>
                  </a:txBody>
                  <a:tcPr anchor="ctr">
                    <a:lnL>
                      <a:noFill/>
                    </a:lnL>
                    <a:lnR>
                      <a:noFill/>
                    </a:lnR>
                    <a:lnT>
                      <a:noFill/>
                    </a:lnT>
                    <a:lnB>
                      <a:noFill/>
                    </a:lnB>
                  </a:tcPr>
                </a:tc>
                <a:tc>
                  <a:txBody>
                    <a:bodyPr/>
                    <a:lstStyle/>
                    <a:p>
                      <a:pPr algn="ctr"/>
                      <a:r>
                        <a:rPr lang="en-US">
                          <a:effectLst/>
                        </a:rPr>
                        <a:t>55</a:t>
                      </a:r>
                    </a:p>
                  </a:txBody>
                  <a:tcPr anchor="ctr">
                    <a:lnL>
                      <a:noFill/>
                    </a:lnL>
                    <a:lnR>
                      <a:noFill/>
                    </a:lnR>
                    <a:lnT>
                      <a:noFill/>
                    </a:lnT>
                    <a:lnB>
                      <a:noFill/>
                    </a:lnB>
                  </a:tcPr>
                </a:tc>
                <a:tc>
                  <a:txBody>
                    <a:bodyPr/>
                    <a:lstStyle/>
                    <a:p>
                      <a:pPr algn="ctr"/>
                      <a:r>
                        <a:rPr lang="en-US">
                          <a:effectLst/>
                        </a:rPr>
                        <a:t>89</a:t>
                      </a:r>
                    </a:p>
                  </a:txBody>
                  <a:tcPr anchor="ctr">
                    <a:lnL>
                      <a:noFill/>
                    </a:lnL>
                    <a:lnR>
                      <a:noFill/>
                    </a:lnR>
                    <a:lnT>
                      <a:noFill/>
                    </a:lnT>
                    <a:lnB>
                      <a:noFill/>
                    </a:lnB>
                  </a:tcPr>
                </a:tc>
                <a:tc>
                  <a:txBody>
                    <a:bodyPr/>
                    <a:lstStyle/>
                    <a:p>
                      <a:pPr algn="ctr"/>
                      <a:r>
                        <a:rPr lang="en-US">
                          <a:effectLst/>
                        </a:rPr>
                        <a:t>56</a:t>
                      </a:r>
                    </a:p>
                  </a:txBody>
                  <a:tcPr anchor="ctr">
                    <a:lnL>
                      <a:noFill/>
                    </a:lnL>
                    <a:lnR>
                      <a:noFill/>
                    </a:lnR>
                    <a:lnT>
                      <a:noFill/>
                    </a:lnT>
                    <a:lnB>
                      <a:noFill/>
                    </a:lnB>
                  </a:tcPr>
                </a:tc>
                <a:tc>
                  <a:txBody>
                    <a:bodyPr/>
                    <a:lstStyle/>
                    <a:p>
                      <a:pPr algn="ctr"/>
                      <a:r>
                        <a:rPr lang="en-US">
                          <a:effectLst/>
                        </a:rPr>
                        <a:t>35</a:t>
                      </a:r>
                    </a:p>
                  </a:txBody>
                  <a:tcPr anchor="ctr">
                    <a:lnL>
                      <a:noFill/>
                    </a:lnL>
                    <a:lnR>
                      <a:noFill/>
                    </a:lnR>
                    <a:lnT>
                      <a:noFill/>
                    </a:lnT>
                    <a:lnB>
                      <a:noFill/>
                    </a:lnB>
                  </a:tcPr>
                </a:tc>
                <a:tc>
                  <a:txBody>
                    <a:bodyPr/>
                    <a:lstStyle/>
                    <a:p>
                      <a:pPr algn="ctr"/>
                      <a:r>
                        <a:rPr lang="en-US">
                          <a:effectLst/>
                        </a:rPr>
                        <a:t>14</a:t>
                      </a:r>
                    </a:p>
                  </a:txBody>
                  <a:tcPr anchor="ctr">
                    <a:lnL>
                      <a:noFill/>
                    </a:lnL>
                    <a:lnR>
                      <a:noFill/>
                    </a:lnR>
                    <a:lnT>
                      <a:noFill/>
                    </a:lnT>
                    <a:lnB>
                      <a:noFill/>
                    </a:lnB>
                  </a:tcPr>
                </a:tc>
                <a:tc>
                  <a:txBody>
                    <a:bodyPr/>
                    <a:lstStyle/>
                    <a:p>
                      <a:pPr algn="ctr"/>
                      <a:r>
                        <a:rPr lang="en-US">
                          <a:effectLst/>
                        </a:rPr>
                        <a:t>56</a:t>
                      </a:r>
                    </a:p>
                  </a:txBody>
                  <a:tcPr anchor="ctr">
                    <a:lnL>
                      <a:noFill/>
                    </a:lnL>
                    <a:lnR>
                      <a:noFill/>
                    </a:lnR>
                    <a:lnT>
                      <a:noFill/>
                    </a:lnT>
                    <a:lnB>
                      <a:noFill/>
                    </a:lnB>
                  </a:tcPr>
                </a:tc>
                <a:tc>
                  <a:txBody>
                    <a:bodyPr/>
                    <a:lstStyle/>
                    <a:p>
                      <a:pPr algn="ctr"/>
                      <a:r>
                        <a:rPr lang="en-US">
                          <a:effectLst/>
                        </a:rPr>
                        <a:t>55</a:t>
                      </a:r>
                    </a:p>
                  </a:txBody>
                  <a:tcPr anchor="ctr">
                    <a:lnL>
                      <a:noFill/>
                    </a:lnL>
                    <a:lnR>
                      <a:noFill/>
                    </a:lnR>
                    <a:lnT>
                      <a:noFill/>
                    </a:lnT>
                    <a:lnB>
                      <a:noFill/>
                    </a:lnB>
                  </a:tcPr>
                </a:tc>
                <a:tc>
                  <a:txBody>
                    <a:bodyPr/>
                    <a:lstStyle/>
                    <a:p>
                      <a:pPr algn="ctr"/>
                      <a:r>
                        <a:rPr lang="en-US">
                          <a:effectLst/>
                        </a:rPr>
                        <a:t>87</a:t>
                      </a:r>
                    </a:p>
                  </a:txBody>
                  <a:tcPr anchor="ctr">
                    <a:lnL>
                      <a:noFill/>
                    </a:lnL>
                    <a:lnR>
                      <a:noFill/>
                    </a:lnR>
                    <a:lnT>
                      <a:noFill/>
                    </a:lnT>
                    <a:lnB>
                      <a:noFill/>
                    </a:lnB>
                  </a:tcPr>
                </a:tc>
                <a:tc>
                  <a:txBody>
                    <a:bodyPr/>
                    <a:lstStyle/>
                    <a:p>
                      <a:pPr algn="ctr"/>
                      <a:r>
                        <a:rPr lang="en-US" dirty="0">
                          <a:effectLst/>
                        </a:rPr>
                        <a:t>45</a:t>
                      </a:r>
                    </a:p>
                  </a:txBody>
                  <a:tcPr anchor="ctr">
                    <a:lnL>
                      <a:noFill/>
                    </a:lnL>
                    <a:lnR>
                      <a:noFill/>
                    </a:lnR>
                    <a:lnT>
                      <a:noFill/>
                    </a:lnT>
                    <a:lnB>
                      <a:noFill/>
                    </a:lnB>
                  </a:tcPr>
                </a:tc>
                <a:extLst>
                  <a:ext uri="{0D108BD9-81ED-4DB2-BD59-A6C34878D82A}">
                    <a16:rowId xmlns:a16="http://schemas.microsoft.com/office/drawing/2014/main" val="497126876"/>
                  </a:ext>
                </a:extLst>
              </a:tr>
            </a:tbl>
          </a:graphicData>
        </a:graphic>
      </p:graphicFrame>
      <p:sp>
        <p:nvSpPr>
          <p:cNvPr id="30" name="Rectangle 5">
            <a:extLst>
              <a:ext uri="{FF2B5EF4-FFF2-40B4-BE49-F238E27FC236}">
                <a16:creationId xmlns:a16="http://schemas.microsoft.com/office/drawing/2014/main" id="{4959AABB-68F0-30E4-1862-39D27B1F2452}"/>
              </a:ext>
            </a:extLst>
          </p:cNvPr>
          <p:cNvSpPr>
            <a:spLocks noChangeArrowheads="1"/>
          </p:cNvSpPr>
          <p:nvPr/>
        </p:nvSpPr>
        <p:spPr bwMode="auto">
          <a:xfrm>
            <a:off x="124103" y="348320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31" name="Table 30">
            <a:extLst>
              <a:ext uri="{FF2B5EF4-FFF2-40B4-BE49-F238E27FC236}">
                <a16:creationId xmlns:a16="http://schemas.microsoft.com/office/drawing/2014/main" id="{2AF67F0C-86F1-DA2D-3563-4F1109A1E519}"/>
              </a:ext>
            </a:extLst>
          </p:cNvPr>
          <p:cNvGraphicFramePr>
            <a:graphicFrameLocks noGrp="1"/>
          </p:cNvGraphicFramePr>
          <p:nvPr>
            <p:extLst>
              <p:ext uri="{D42A27DB-BD31-4B8C-83A1-F6EECF244321}">
                <p14:modId xmlns:p14="http://schemas.microsoft.com/office/powerpoint/2010/main" val="2867074962"/>
              </p:ext>
            </p:extLst>
          </p:nvPr>
        </p:nvGraphicFramePr>
        <p:xfrm>
          <a:off x="150423" y="4080341"/>
          <a:ext cx="5715000" cy="304800"/>
        </p:xfrm>
        <a:graphic>
          <a:graphicData uri="http://schemas.openxmlformats.org/drawingml/2006/table">
            <a:tbl>
              <a:tblPr/>
              <a:tblGrid>
                <a:gridCol w="571500">
                  <a:extLst>
                    <a:ext uri="{9D8B030D-6E8A-4147-A177-3AD203B41FA5}">
                      <a16:colId xmlns:a16="http://schemas.microsoft.com/office/drawing/2014/main" val="1301055118"/>
                    </a:ext>
                  </a:extLst>
                </a:gridCol>
                <a:gridCol w="571500">
                  <a:extLst>
                    <a:ext uri="{9D8B030D-6E8A-4147-A177-3AD203B41FA5}">
                      <a16:colId xmlns:a16="http://schemas.microsoft.com/office/drawing/2014/main" val="3665551930"/>
                    </a:ext>
                  </a:extLst>
                </a:gridCol>
                <a:gridCol w="571500">
                  <a:extLst>
                    <a:ext uri="{9D8B030D-6E8A-4147-A177-3AD203B41FA5}">
                      <a16:colId xmlns:a16="http://schemas.microsoft.com/office/drawing/2014/main" val="2022461467"/>
                    </a:ext>
                  </a:extLst>
                </a:gridCol>
                <a:gridCol w="571500">
                  <a:extLst>
                    <a:ext uri="{9D8B030D-6E8A-4147-A177-3AD203B41FA5}">
                      <a16:colId xmlns:a16="http://schemas.microsoft.com/office/drawing/2014/main" val="2174466067"/>
                    </a:ext>
                  </a:extLst>
                </a:gridCol>
                <a:gridCol w="571500">
                  <a:extLst>
                    <a:ext uri="{9D8B030D-6E8A-4147-A177-3AD203B41FA5}">
                      <a16:colId xmlns:a16="http://schemas.microsoft.com/office/drawing/2014/main" val="473788658"/>
                    </a:ext>
                  </a:extLst>
                </a:gridCol>
                <a:gridCol w="571500">
                  <a:extLst>
                    <a:ext uri="{9D8B030D-6E8A-4147-A177-3AD203B41FA5}">
                      <a16:colId xmlns:a16="http://schemas.microsoft.com/office/drawing/2014/main" val="732170345"/>
                    </a:ext>
                  </a:extLst>
                </a:gridCol>
                <a:gridCol w="571500">
                  <a:extLst>
                    <a:ext uri="{9D8B030D-6E8A-4147-A177-3AD203B41FA5}">
                      <a16:colId xmlns:a16="http://schemas.microsoft.com/office/drawing/2014/main" val="493889779"/>
                    </a:ext>
                  </a:extLst>
                </a:gridCol>
                <a:gridCol w="571500">
                  <a:extLst>
                    <a:ext uri="{9D8B030D-6E8A-4147-A177-3AD203B41FA5}">
                      <a16:colId xmlns:a16="http://schemas.microsoft.com/office/drawing/2014/main" val="821582726"/>
                    </a:ext>
                  </a:extLst>
                </a:gridCol>
                <a:gridCol w="571500">
                  <a:extLst>
                    <a:ext uri="{9D8B030D-6E8A-4147-A177-3AD203B41FA5}">
                      <a16:colId xmlns:a16="http://schemas.microsoft.com/office/drawing/2014/main" val="844495244"/>
                    </a:ext>
                  </a:extLst>
                </a:gridCol>
                <a:gridCol w="571500">
                  <a:extLst>
                    <a:ext uri="{9D8B030D-6E8A-4147-A177-3AD203B41FA5}">
                      <a16:colId xmlns:a16="http://schemas.microsoft.com/office/drawing/2014/main" val="442515806"/>
                    </a:ext>
                  </a:extLst>
                </a:gridCol>
              </a:tblGrid>
              <a:tr h="0">
                <a:tc>
                  <a:txBody>
                    <a:bodyPr/>
                    <a:lstStyle/>
                    <a:p>
                      <a:pPr algn="ctr"/>
                      <a:r>
                        <a:rPr lang="en-US">
                          <a:effectLst/>
                        </a:rPr>
                        <a:t>14</a:t>
                      </a:r>
                    </a:p>
                  </a:txBody>
                  <a:tcPr anchor="ctr">
                    <a:lnL>
                      <a:noFill/>
                    </a:lnL>
                    <a:lnR>
                      <a:noFill/>
                    </a:lnR>
                    <a:lnT>
                      <a:noFill/>
                    </a:lnT>
                    <a:lnB>
                      <a:noFill/>
                    </a:lnB>
                  </a:tcPr>
                </a:tc>
                <a:tc>
                  <a:txBody>
                    <a:bodyPr/>
                    <a:lstStyle/>
                    <a:p>
                      <a:pPr algn="ctr"/>
                      <a:r>
                        <a:rPr lang="en-US">
                          <a:effectLst/>
                        </a:rPr>
                        <a:t>35</a:t>
                      </a:r>
                    </a:p>
                  </a:txBody>
                  <a:tcPr anchor="ctr">
                    <a:lnL>
                      <a:noFill/>
                    </a:lnL>
                    <a:lnR>
                      <a:noFill/>
                    </a:lnR>
                    <a:lnT>
                      <a:noFill/>
                    </a:lnT>
                    <a:lnB>
                      <a:noFill/>
                    </a:lnB>
                  </a:tcPr>
                </a:tc>
                <a:tc>
                  <a:txBody>
                    <a:bodyPr/>
                    <a:lstStyle/>
                    <a:p>
                      <a:pPr algn="ctr"/>
                      <a:r>
                        <a:rPr lang="en-US">
                          <a:effectLst/>
                        </a:rPr>
                        <a:t>45</a:t>
                      </a:r>
                    </a:p>
                  </a:txBody>
                  <a:tcPr anchor="ctr">
                    <a:lnL>
                      <a:noFill/>
                    </a:lnL>
                    <a:lnR>
                      <a:noFill/>
                    </a:lnR>
                    <a:lnT>
                      <a:noFill/>
                    </a:lnT>
                    <a:lnB>
                      <a:noFill/>
                    </a:lnB>
                  </a:tcPr>
                </a:tc>
                <a:tc>
                  <a:txBody>
                    <a:bodyPr/>
                    <a:lstStyle/>
                    <a:p>
                      <a:pPr algn="ctr"/>
                      <a:r>
                        <a:rPr lang="en-US">
                          <a:effectLst/>
                        </a:rPr>
                        <a:t>55</a:t>
                      </a:r>
                    </a:p>
                  </a:txBody>
                  <a:tcPr anchor="ctr">
                    <a:lnL>
                      <a:noFill/>
                    </a:lnL>
                    <a:lnR>
                      <a:noFill/>
                    </a:lnR>
                    <a:lnT>
                      <a:noFill/>
                    </a:lnT>
                    <a:lnB>
                      <a:noFill/>
                    </a:lnB>
                  </a:tcPr>
                </a:tc>
                <a:tc>
                  <a:txBody>
                    <a:bodyPr/>
                    <a:lstStyle/>
                    <a:p>
                      <a:pPr algn="ctr"/>
                      <a:r>
                        <a:rPr lang="en-US" b="1">
                          <a:effectLst/>
                        </a:rPr>
                        <a:t>55</a:t>
                      </a:r>
                      <a:endParaRPr lang="en-US">
                        <a:effectLst/>
                      </a:endParaRPr>
                    </a:p>
                  </a:txBody>
                  <a:tcPr anchor="ctr">
                    <a:lnL>
                      <a:noFill/>
                    </a:lnL>
                    <a:lnR>
                      <a:noFill/>
                    </a:lnR>
                    <a:lnT>
                      <a:noFill/>
                    </a:lnT>
                    <a:lnB>
                      <a:noFill/>
                    </a:lnB>
                  </a:tcPr>
                </a:tc>
                <a:tc>
                  <a:txBody>
                    <a:bodyPr/>
                    <a:lstStyle/>
                    <a:p>
                      <a:pPr algn="ctr"/>
                      <a:r>
                        <a:rPr lang="en-US" b="1">
                          <a:effectLst/>
                        </a:rPr>
                        <a:t>56</a:t>
                      </a:r>
                      <a:endParaRPr lang="en-US">
                        <a:effectLst/>
                      </a:endParaRPr>
                    </a:p>
                  </a:txBody>
                  <a:tcPr anchor="ctr">
                    <a:lnL>
                      <a:noFill/>
                    </a:lnL>
                    <a:lnR>
                      <a:noFill/>
                    </a:lnR>
                    <a:lnT>
                      <a:noFill/>
                    </a:lnT>
                    <a:lnB>
                      <a:noFill/>
                    </a:lnB>
                  </a:tcPr>
                </a:tc>
                <a:tc>
                  <a:txBody>
                    <a:bodyPr/>
                    <a:lstStyle/>
                    <a:p>
                      <a:pPr algn="ctr"/>
                      <a:r>
                        <a:rPr lang="en-US">
                          <a:effectLst/>
                        </a:rPr>
                        <a:t>56</a:t>
                      </a:r>
                    </a:p>
                  </a:txBody>
                  <a:tcPr anchor="ctr">
                    <a:lnL>
                      <a:noFill/>
                    </a:lnL>
                    <a:lnR>
                      <a:noFill/>
                    </a:lnR>
                    <a:lnT>
                      <a:noFill/>
                    </a:lnT>
                    <a:lnB>
                      <a:noFill/>
                    </a:lnB>
                  </a:tcPr>
                </a:tc>
                <a:tc>
                  <a:txBody>
                    <a:bodyPr/>
                    <a:lstStyle/>
                    <a:p>
                      <a:pPr algn="ctr"/>
                      <a:r>
                        <a:rPr lang="en-US">
                          <a:effectLst/>
                        </a:rPr>
                        <a:t>65</a:t>
                      </a:r>
                    </a:p>
                  </a:txBody>
                  <a:tcPr anchor="ctr">
                    <a:lnL>
                      <a:noFill/>
                    </a:lnL>
                    <a:lnR>
                      <a:noFill/>
                    </a:lnR>
                    <a:lnT>
                      <a:noFill/>
                    </a:lnT>
                    <a:lnB>
                      <a:noFill/>
                    </a:lnB>
                  </a:tcPr>
                </a:tc>
                <a:tc>
                  <a:txBody>
                    <a:bodyPr/>
                    <a:lstStyle/>
                    <a:p>
                      <a:pPr algn="ctr"/>
                      <a:r>
                        <a:rPr lang="en-US">
                          <a:effectLst/>
                        </a:rPr>
                        <a:t>87</a:t>
                      </a:r>
                    </a:p>
                  </a:txBody>
                  <a:tcPr anchor="ctr">
                    <a:lnL>
                      <a:noFill/>
                    </a:lnL>
                    <a:lnR>
                      <a:noFill/>
                    </a:lnR>
                    <a:lnT>
                      <a:noFill/>
                    </a:lnT>
                    <a:lnB>
                      <a:noFill/>
                    </a:lnB>
                  </a:tcPr>
                </a:tc>
                <a:tc>
                  <a:txBody>
                    <a:bodyPr/>
                    <a:lstStyle/>
                    <a:p>
                      <a:pPr algn="ctr"/>
                      <a:r>
                        <a:rPr lang="en-US" dirty="0">
                          <a:effectLst/>
                        </a:rPr>
                        <a:t>89</a:t>
                      </a:r>
                    </a:p>
                  </a:txBody>
                  <a:tcPr anchor="ctr">
                    <a:lnL>
                      <a:noFill/>
                    </a:lnL>
                    <a:lnR>
                      <a:noFill/>
                    </a:lnR>
                    <a:lnT>
                      <a:noFill/>
                    </a:lnT>
                    <a:lnB>
                      <a:noFill/>
                    </a:lnB>
                  </a:tcPr>
                </a:tc>
                <a:extLst>
                  <a:ext uri="{0D108BD9-81ED-4DB2-BD59-A6C34878D82A}">
                    <a16:rowId xmlns:a16="http://schemas.microsoft.com/office/drawing/2014/main" val="3519506661"/>
                  </a:ext>
                </a:extLst>
              </a:tr>
            </a:tbl>
          </a:graphicData>
        </a:graphic>
      </p:graphicFrame>
      <p:sp>
        <p:nvSpPr>
          <p:cNvPr id="32" name="Rectangle 6">
            <a:extLst>
              <a:ext uri="{FF2B5EF4-FFF2-40B4-BE49-F238E27FC236}">
                <a16:creationId xmlns:a16="http://schemas.microsoft.com/office/drawing/2014/main" id="{6A92C00D-B64C-BAD3-CBE6-EE37550C25C0}"/>
              </a:ext>
            </a:extLst>
          </p:cNvPr>
          <p:cNvSpPr>
            <a:spLocks noChangeArrowheads="1"/>
          </p:cNvSpPr>
          <p:nvPr/>
        </p:nvSpPr>
        <p:spPr bwMode="auto">
          <a:xfrm>
            <a:off x="69060" y="3721650"/>
            <a:ext cx="706984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proxima-nova"/>
              </a:rPr>
              <a:t>We again rearrange that data into order of magnitude (smallest first):</a:t>
            </a:r>
            <a:endParaRPr lang="az-Latn-AZ" altLang="en-US" sz="1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az-Latn-AZ"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TextBox 33">
            <a:extLst>
              <a:ext uri="{FF2B5EF4-FFF2-40B4-BE49-F238E27FC236}">
                <a16:creationId xmlns:a16="http://schemas.microsoft.com/office/drawing/2014/main" id="{CED2C449-1FAF-8282-284D-4265D9A2DA2F}"/>
              </a:ext>
            </a:extLst>
          </p:cNvPr>
          <p:cNvSpPr txBox="1"/>
          <p:nvPr/>
        </p:nvSpPr>
        <p:spPr>
          <a:xfrm>
            <a:off x="69060" y="4290596"/>
            <a:ext cx="7966053" cy="307777"/>
          </a:xfrm>
          <a:prstGeom prst="rect">
            <a:avLst/>
          </a:prstGeom>
          <a:noFill/>
        </p:spPr>
        <p:txBody>
          <a:bodyPr wrap="square">
            <a:spAutoFit/>
          </a:bodyPr>
          <a:lstStyle/>
          <a:p>
            <a:r>
              <a:rPr lang="en-US" b="0" i="0" dirty="0">
                <a:solidFill>
                  <a:schemeClr val="tx1"/>
                </a:solidFill>
                <a:effectLst/>
                <a:latin typeface="proxima-nova"/>
              </a:rPr>
              <a:t>Only now we have to take the 5th and 6th score in our data set and average them to get a median of 55.5.</a:t>
            </a:r>
            <a:endParaRPr lang="en-US" dirty="0">
              <a:solidFill>
                <a:schemeClr val="tx1"/>
              </a:solidFill>
            </a:endParaRPr>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5"/>
        <p:cNvGrpSpPr/>
        <p:nvPr/>
      </p:nvGrpSpPr>
      <p:grpSpPr>
        <a:xfrm>
          <a:off x="0" y="0"/>
          <a:ext cx="0" cy="0"/>
          <a:chOff x="0" y="0"/>
          <a:chExt cx="0" cy="0"/>
        </a:xfrm>
      </p:grpSpPr>
      <p:grpSp>
        <p:nvGrpSpPr>
          <p:cNvPr id="1946" name="Google Shape;1946;p63"/>
          <p:cNvGrpSpPr/>
          <p:nvPr/>
        </p:nvGrpSpPr>
        <p:grpSpPr>
          <a:xfrm>
            <a:off x="7638367" y="2560533"/>
            <a:ext cx="1447577" cy="507202"/>
            <a:chOff x="2271950" y="2722775"/>
            <a:chExt cx="575875" cy="201775"/>
          </a:xfrm>
        </p:grpSpPr>
        <p:sp>
          <p:nvSpPr>
            <p:cNvPr id="1947" name="Google Shape;1947;p63"/>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3"/>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3"/>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3"/>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3"/>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6" name="Google Shape;1956;p63"/>
          <p:cNvSpPr/>
          <p:nvPr/>
        </p:nvSpPr>
        <p:spPr>
          <a:xfrm>
            <a:off x="4505255" y="611935"/>
            <a:ext cx="4580689" cy="4412265"/>
          </a:xfrm>
          <a:custGeom>
            <a:avLst/>
            <a:gdLst/>
            <a:ahLst/>
            <a:cxnLst/>
            <a:rect l="l" t="t" r="r" b="b"/>
            <a:pathLst>
              <a:path w="131696" h="100673" extrusionOk="0">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3"/>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958" name="Google Shape;1958;p63"/>
          <p:cNvSpPr/>
          <p:nvPr/>
        </p:nvSpPr>
        <p:spPr>
          <a:xfrm>
            <a:off x="5270391" y="11047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3"/>
          <p:cNvSpPr/>
          <p:nvPr/>
        </p:nvSpPr>
        <p:spPr>
          <a:xfrm>
            <a:off x="6092691" y="7349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3"/>
          <p:cNvSpPr/>
          <p:nvPr/>
        </p:nvSpPr>
        <p:spPr>
          <a:xfrm>
            <a:off x="6975178" y="84344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3"/>
          <p:cNvSpPr/>
          <p:nvPr/>
        </p:nvSpPr>
        <p:spPr>
          <a:xfrm rot="-1685758">
            <a:off x="5241243" y="7454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2" name="Google Shape;1962;p63"/>
          <p:cNvGrpSpPr/>
          <p:nvPr/>
        </p:nvGrpSpPr>
        <p:grpSpPr>
          <a:xfrm>
            <a:off x="7690859" y="675229"/>
            <a:ext cx="953591" cy="334099"/>
            <a:chOff x="2271950" y="2722775"/>
            <a:chExt cx="575875" cy="201775"/>
          </a:xfrm>
        </p:grpSpPr>
        <p:sp>
          <p:nvSpPr>
            <p:cNvPr id="1963" name="Google Shape;1963;p63"/>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3"/>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3"/>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3"/>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3"/>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0" name="Google Shape;1970;p63"/>
          <p:cNvSpPr/>
          <p:nvPr/>
        </p:nvSpPr>
        <p:spPr>
          <a:xfrm rot="7202853">
            <a:off x="787555" y="3862593"/>
            <a:ext cx="450456" cy="448158"/>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3"/>
          <p:cNvSpPr/>
          <p:nvPr/>
        </p:nvSpPr>
        <p:spPr>
          <a:xfrm>
            <a:off x="8475486" y="1347358"/>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2" name="Google Shape;1972;p63"/>
          <p:cNvSpPr/>
          <p:nvPr/>
        </p:nvSpPr>
        <p:spPr>
          <a:xfrm rot="-1685758">
            <a:off x="7364779" y="21078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3"/>
          <p:cNvSpPr/>
          <p:nvPr/>
        </p:nvSpPr>
        <p:spPr>
          <a:xfrm>
            <a:off x="8982414" y="10093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3"/>
          <p:cNvSpPr/>
          <p:nvPr/>
        </p:nvSpPr>
        <p:spPr>
          <a:xfrm>
            <a:off x="6874700" y="27737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3"/>
          <p:cNvSpPr/>
          <p:nvPr/>
        </p:nvSpPr>
        <p:spPr>
          <a:xfrm rot="-1685758">
            <a:off x="8754793" y="1781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3">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3">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TextBox 14">
            <a:extLst>
              <a:ext uri="{FF2B5EF4-FFF2-40B4-BE49-F238E27FC236}">
                <a16:creationId xmlns:a16="http://schemas.microsoft.com/office/drawing/2014/main" id="{33EFAB07-9E0A-ACE4-6DE9-DB9B21CEC43C}"/>
              </a:ext>
            </a:extLst>
          </p:cNvPr>
          <p:cNvSpPr txBox="1"/>
          <p:nvPr/>
        </p:nvSpPr>
        <p:spPr>
          <a:xfrm>
            <a:off x="90658" y="679173"/>
            <a:ext cx="4506538" cy="1169551"/>
          </a:xfrm>
          <a:prstGeom prst="rect">
            <a:avLst/>
          </a:prstGeom>
          <a:noFill/>
        </p:spPr>
        <p:txBody>
          <a:bodyPr wrap="square">
            <a:spAutoFit/>
          </a:bodyPr>
          <a:lstStyle/>
          <a:p>
            <a:pPr algn="l"/>
            <a:r>
              <a:rPr lang="en-US" b="0" i="0" dirty="0">
                <a:solidFill>
                  <a:schemeClr val="tx1"/>
                </a:solidFill>
                <a:effectLst/>
                <a:latin typeface="proxima-nova"/>
              </a:rPr>
              <a:t>The mode is the most frequent score in our data set. On a histogram it represents the highest bar in a bar chart or histogram. You can, therefore, sometimes consider the mode as being the most popular option. An example of a mode is presented below:</a:t>
            </a:r>
          </a:p>
        </p:txBody>
      </p:sp>
      <p:sp>
        <p:nvSpPr>
          <p:cNvPr id="17" name="TextBox 16">
            <a:extLst>
              <a:ext uri="{FF2B5EF4-FFF2-40B4-BE49-F238E27FC236}">
                <a16:creationId xmlns:a16="http://schemas.microsoft.com/office/drawing/2014/main" id="{D3ABF890-A441-01B3-E84D-555499B79025}"/>
              </a:ext>
            </a:extLst>
          </p:cNvPr>
          <p:cNvSpPr txBox="1"/>
          <p:nvPr/>
        </p:nvSpPr>
        <p:spPr>
          <a:xfrm>
            <a:off x="830273" y="119300"/>
            <a:ext cx="4233203" cy="461665"/>
          </a:xfrm>
          <a:prstGeom prst="rect">
            <a:avLst/>
          </a:prstGeom>
          <a:noFill/>
        </p:spPr>
        <p:txBody>
          <a:bodyPr wrap="square">
            <a:spAutoFit/>
          </a:bodyPr>
          <a:lstStyle/>
          <a:p>
            <a:pPr algn="l"/>
            <a:r>
              <a:rPr lang="en-US" sz="2400" b="0" i="0" dirty="0">
                <a:solidFill>
                  <a:schemeClr val="tx1"/>
                </a:solidFill>
                <a:effectLst/>
                <a:latin typeface="Algerian" panose="04020705040A02060702" pitchFamily="82" charset="0"/>
                <a:cs typeface="Times New Roman" panose="02020603050405020304" pitchFamily="18" charset="0"/>
              </a:rPr>
              <a:t>Mode</a:t>
            </a:r>
          </a:p>
        </p:txBody>
      </p:sp>
      <p:pic>
        <p:nvPicPr>
          <p:cNvPr id="19" name="Picture 18">
            <a:extLst>
              <a:ext uri="{FF2B5EF4-FFF2-40B4-BE49-F238E27FC236}">
                <a16:creationId xmlns:a16="http://schemas.microsoft.com/office/drawing/2014/main" id="{55D54134-C48B-EAEE-C724-2AE7B90B1582}"/>
              </a:ext>
            </a:extLst>
          </p:cNvPr>
          <p:cNvPicPr>
            <a:picLocks noChangeAspect="1"/>
          </p:cNvPicPr>
          <p:nvPr/>
        </p:nvPicPr>
        <p:blipFill>
          <a:blip r:embed="rId3"/>
          <a:stretch>
            <a:fillRect/>
          </a:stretch>
        </p:blipFill>
        <p:spPr>
          <a:xfrm>
            <a:off x="4683659" y="838634"/>
            <a:ext cx="4267993" cy="3027116"/>
          </a:xfrm>
          <a:prstGeom prst="rect">
            <a:avLst/>
          </a:prstGeom>
        </p:spPr>
      </p:pic>
      <p:pic>
        <p:nvPicPr>
          <p:cNvPr id="21" name="Picture 20">
            <a:extLst>
              <a:ext uri="{FF2B5EF4-FFF2-40B4-BE49-F238E27FC236}">
                <a16:creationId xmlns:a16="http://schemas.microsoft.com/office/drawing/2014/main" id="{A6A79F3D-7179-2F91-124A-466EEEF4A15B}"/>
              </a:ext>
            </a:extLst>
          </p:cNvPr>
          <p:cNvPicPr>
            <a:picLocks noChangeAspect="1"/>
          </p:cNvPicPr>
          <p:nvPr/>
        </p:nvPicPr>
        <p:blipFill>
          <a:blip r:embed="rId4"/>
          <a:stretch>
            <a:fillRect/>
          </a:stretch>
        </p:blipFill>
        <p:spPr>
          <a:xfrm>
            <a:off x="58056" y="2040376"/>
            <a:ext cx="4331334" cy="254503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TotalTime>
  <Words>1030</Words>
  <Application>Microsoft Office PowerPoint</Application>
  <PresentationFormat>On-screen Show (16:9)</PresentationFormat>
  <Paragraphs>93</Paragraphs>
  <Slides>17</Slides>
  <Notes>13</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31" baseType="lpstr">
      <vt:lpstr>Algerian</vt:lpstr>
      <vt:lpstr>myriad-pro</vt:lpstr>
      <vt:lpstr>Times New Roman</vt:lpstr>
      <vt:lpstr>roboto slab</vt:lpstr>
      <vt:lpstr>Bebas Neue</vt:lpstr>
      <vt:lpstr>Gilmer</vt:lpstr>
      <vt:lpstr>Cambria Math</vt:lpstr>
      <vt:lpstr>Anaheim</vt:lpstr>
      <vt:lpstr>Arimo</vt:lpstr>
      <vt:lpstr>proxima-nova</vt:lpstr>
      <vt:lpstr>Arial</vt:lpstr>
      <vt:lpstr>Inter</vt:lpstr>
      <vt:lpstr>Data Analysis for Business by Slidesgo</vt:lpstr>
      <vt:lpstr>Equation</vt:lpstr>
      <vt:lpstr>PowerPoint Presentation</vt:lpstr>
      <vt:lpstr>Breakdown of acting micro entrepreneurship subjects according to economic regions, administrative territorial</vt:lpstr>
      <vt:lpstr>Breakdown of acting small entrepreneurship subjects according to economic regions, administrative territorial</vt:lpstr>
      <vt:lpstr>Breakdown of acting medium entrepreneurship subjects according to economic regions, administrative territorial</vt:lpstr>
      <vt:lpstr>Descriptive statistics</vt:lpstr>
      <vt:lpstr>PowerPoint Presentation</vt:lpstr>
      <vt:lpstr>PowerPoint Presentation</vt:lpstr>
      <vt:lpstr>PowerPoint Presentation</vt:lpstr>
      <vt:lpstr>PowerPoint Presentation</vt:lpstr>
      <vt:lpstr>Measures of variability give you a sense of how spread out the response values are. The range, standard deviation and variance each reflect different aspects of spread. Range The range gives you an idea of how far apart the most extreme response scores are. To find the range simply subtract the lowest value from the highest value.         The standart deviation (s or SD) is the average amount of variability in your dataset. It tells you, on average, how far each score lies from the mean. The larger the standard deviation, the more variable the data set is. Population Standard Deviation and Sample Standard Deviation  σ^ =√((∑_(i=1)^N▒〖(x_i-μ)〗^2 )/N)   </vt:lpstr>
      <vt:lpstr>PowerPoint Presentation</vt:lpstr>
      <vt:lpstr>PowerPoint Presentation</vt:lpstr>
      <vt:lpstr>PowerPoint Presentation</vt:lpstr>
      <vt:lpstr>PowerPoint Presentation</vt:lpstr>
      <vt:lpstr>PowerPoint Presentation</vt:lpstr>
      <vt:lpstr>Distribution of the share of micro, small and medium   subjects share and main macroeconomic indicators in 2019 and 2020.</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FOR BUSINESS</dc:title>
  <dc:creator>Aytaj</dc:creator>
  <cp:lastModifiedBy>Aytaj</cp:lastModifiedBy>
  <cp:revision>10</cp:revision>
  <dcterms:modified xsi:type="dcterms:W3CDTF">2023-06-15T20:57:02Z</dcterms:modified>
</cp:coreProperties>
</file>