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</p:sldIdLst>
  <p:sldSz cx="12192000" cy="6858000"/>
  <p:notesSz cx="6858000" cy="9144000"/>
  <p:defaultTextStyle>
    <a:defPPr>
      <a:defRPr lang="e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113" d="100"/>
          <a:sy n="113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BF684-B6EA-E545-8675-C07C96F75328}" type="datetimeFigureOut">
              <a:rPr lang="en-AZ" smtClean="0"/>
              <a:t>29.04.24</a:t>
            </a:fld>
            <a:endParaRPr lang="en-A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C2FD1-4531-DB45-A37B-3D3643E4F0A4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04719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3881-8D95-EDE5-83D1-213ED4A54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0B0E-65E1-A5CD-44B5-82422C8E1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FCBC2-F551-8911-AAF7-19383C3E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563D-4C2F-794E-BF99-C450813C70B1}" type="datetime1">
              <a:rPr lang="en-US" smtClean="0"/>
              <a:t>4/29/24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740EF-7E46-5881-364B-29EFAA74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7346F-7671-2EC1-3954-092BF32D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7F1D-1413-734C-B0E8-27729D18435F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3634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CFF8-AE3E-B322-14AD-C5E16278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23D27-1D63-2100-2593-110139CDA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F567F-8354-2BC2-5C44-1DABAA29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9AF0-11D7-664A-B45B-3B9656D37F3B}" type="datetime1">
              <a:rPr lang="en-US" smtClean="0"/>
              <a:t>4/29/24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84D90-428E-A371-6404-6C2D8E03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BF1AE-D5F2-CD7F-2012-69EB7A14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7F1D-1413-734C-B0E8-27729D18435F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15145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F0DE3-D4D9-8697-1D52-AF123BD0D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002EF-92D3-2132-74C2-D12894F1F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7505-4B1C-F7E4-92D3-4877737E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7E91-D50E-F24D-8EF2-D9288940FAE7}" type="datetime1">
              <a:rPr lang="en-US" smtClean="0"/>
              <a:t>4/29/24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2F199-9EFE-618C-74EA-708B9E0F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C151F-79E3-940D-CFB5-5759D00B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7F1D-1413-734C-B0E8-27729D18435F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92826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BE9C-00FA-18E3-37B3-0AC2BC24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D5190-D24A-7504-D217-1097E21A3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557B-996B-4A3B-FC86-6A2CDE9F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9E4-74D8-384B-B206-0B4EAFAE896F}" type="datetime1">
              <a:rPr lang="en-US" smtClean="0"/>
              <a:t>4/29/24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BE7F-1C16-8B1B-91FE-D273E48E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C5C6-378A-C5CB-34F6-8ABBA629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7F1D-1413-734C-B0E8-27729D18435F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67896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6BCD-EEB0-3B39-A4AB-8AE1A87C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805CC-05A9-2B7F-2DED-D913BB4B1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5A62-3A6F-9B0E-7A34-14CC1CE0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E5-F153-D149-97EB-781C192BB42B}" type="datetime1">
              <a:rPr lang="en-US" smtClean="0"/>
              <a:t>4/29/24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D8C9-86DC-3C8F-296F-458E2815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F489A-D276-9097-6840-4FA24D3D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7F1D-1413-734C-B0E8-27729D18435F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02134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9D6A-36CE-D51A-8DCD-819C3C46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2A2F8-A0ED-874D-E2C1-54AB96E3D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9CF24-5DF6-B879-F7B3-C2C812B10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55168-6932-7370-D32F-1DBAC29C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9DC8-D4E0-BF45-8160-F2BACFF2D072}" type="datetime1">
              <a:rPr lang="en-US" smtClean="0"/>
              <a:t>4/29/24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D7559-5529-3409-2AF1-6221B205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A7449-1C28-5E07-A9DD-ED74557A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7F1D-1413-734C-B0E8-27729D18435F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74958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43DA-9DFC-729F-F4F2-F3113F71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3B2F9-D3E9-E2AA-5B22-193B35DC9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1821D-6147-DBB8-E6EF-5088BC8E0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BDF1B-9260-E041-379F-0313B4EC6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1390D-DB25-4A4D-8085-F596B85FB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92ED1-B92F-C198-F69F-A970156F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D64-07FA-B44C-8158-C78D71DB9C92}" type="datetime1">
              <a:rPr lang="en-US" smtClean="0"/>
              <a:t>4/29/24</a:t>
            </a:fld>
            <a:endParaRPr lang="e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45E29-81E4-E874-1EA2-B010BD39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45C8A-56CA-F39E-50E6-C602EEC1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7F1D-1413-734C-B0E8-27729D18435F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96858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DFD0-5724-5F31-41B1-A26CCF54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1331B-4F41-083B-C31C-7FB9BB83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7DA1-0C66-0B46-B4C6-0C14DDA5C180}" type="datetime1">
              <a:rPr lang="en-US" smtClean="0"/>
              <a:t>4/29/24</a:t>
            </a:fld>
            <a:endParaRPr lang="e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C921E-D4F0-1D8C-21DE-7B52A25C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6533F-2BA5-BAD9-3951-04909CCB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7F1D-1413-734C-B0E8-27729D18435F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33962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F8E67-9AFA-4A14-8F24-B9CFC4AD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A392-5EC7-C047-AD52-C9D0D9A28113}" type="datetime1">
              <a:rPr lang="en-US" smtClean="0"/>
              <a:t>4/29/24</a:t>
            </a:fld>
            <a:endParaRPr lang="e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2D680-7111-B11E-2521-551158EB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087A7-DA21-ECF2-C99B-94014DC0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7F1D-1413-734C-B0E8-27729D18435F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70453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2A54-61DA-5332-E931-FED0669B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AA3CF-EC3A-D4D5-99B5-C5F9C3052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0B022-A2FB-ABA9-F9D6-B23A6B2FF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0E0F7-EB02-8646-91B4-0C35E8AA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B4F6-AA87-724A-8710-ECF99E9DB735}" type="datetime1">
              <a:rPr lang="en-US" smtClean="0"/>
              <a:t>4/29/24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4EF98-A3D3-75A0-9FC1-746F3F23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9E6E2-86B5-2A32-F231-ED1411BA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7F1D-1413-734C-B0E8-27729D18435F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69271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6BA9-A1EC-2AB0-F749-EA2F3559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91D2D-1371-2B85-CF4F-96B987AAB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5B699-19B8-30E4-B5CC-66DB154CC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72172-7D54-D60C-639C-64CA91B8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160-7516-3E45-8E53-AFF14EBA071E}" type="datetime1">
              <a:rPr lang="en-US" smtClean="0"/>
              <a:t>4/29/24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EAB3F-D1DC-22DD-DD23-244392FE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66D29-CF01-6FE4-F53A-5E2BF713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7F1D-1413-734C-B0E8-27729D18435F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15470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2EAC1-08E1-E51D-7DE5-55B3F628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C4652-77D8-89BA-238F-F3FA01FC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674E0-4FD6-CB4E-2DAA-7A0276151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0D301-EEA5-5E4D-BC87-ED80E8DFDBE1}" type="datetime1">
              <a:rPr lang="en-US" smtClean="0"/>
              <a:t>4/29/24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09C5E-7AB0-EE23-ED2D-182080C57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8C3BD-35A9-13C3-1AD4-6BC18871D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67F1D-1413-734C-B0E8-27729D18435F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15833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tan-gurbanova/Master-Thes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F90B3-5B2E-CE20-08E2-41F6B8269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ACCESSIBILITY EVALUATION: UEQ PRINCIPLES IN USER INTERFACE DESIGN FOR PERSONS WITH DYSLEXIA AND COLOR BLINDNESS</a:t>
            </a:r>
            <a:endParaRPr lang="en-AZ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BB613-252B-B058-5C68-941223C24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889196"/>
            <a:ext cx="8258176" cy="631825"/>
          </a:xfrm>
        </p:spPr>
        <p:txBody>
          <a:bodyPr anchor="ctr">
            <a:noAutofit/>
          </a:bodyPr>
          <a:lstStyle/>
          <a:p>
            <a:r>
              <a:rPr lang="en-AZ" sz="1800" dirty="0"/>
              <a:t>Student: Aytan Gurbanova</a:t>
            </a:r>
          </a:p>
          <a:p>
            <a:r>
              <a:rPr lang="en-AZ" sz="1800" dirty="0"/>
              <a:t>Advisor: Dr. Stephen Kaisler</a:t>
            </a:r>
          </a:p>
          <a:p>
            <a:r>
              <a:rPr lang="en-AZ" sz="1800" dirty="0"/>
              <a:t>Date: 30.04.2024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24676-E2B6-29AF-F922-1151496C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A67F1D-1413-734C-B0E8-27729D18435F}" type="slidenum">
              <a:rPr lang="en-AZ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AZ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5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2DC28-F830-7EEA-F951-A275DBFD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14" y="5397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kern="1200" dirty="0">
                <a:latin typeface="+mj-lt"/>
                <a:ea typeface="+mj-ea"/>
                <a:cs typeface="+mj-cs"/>
              </a:rPr>
              <a:t>Evaluation Results: User Likes and Suggestions</a:t>
            </a:r>
            <a:endParaRPr lang="en-AZ" sz="42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563FE-8749-4498-D400-9C71189D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A67F1D-1413-734C-B0E8-27729D18435F}" type="slidenum">
              <a:rPr lang="en-AZ" smtClean="0"/>
              <a:pPr>
                <a:spcAft>
                  <a:spcPts val="600"/>
                </a:spcAft>
              </a:pPr>
              <a:t>10</a:t>
            </a:fld>
            <a:endParaRPr lang="en-AZ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DE4FDB-2673-0369-3AAD-B5536467C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827479"/>
              </p:ext>
            </p:extLst>
          </p:nvPr>
        </p:nvGraphicFramePr>
        <p:xfrm>
          <a:off x="811314" y="2055813"/>
          <a:ext cx="10515599" cy="434634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74914">
                  <a:extLst>
                    <a:ext uri="{9D8B030D-6E8A-4147-A177-3AD203B41FA5}">
                      <a16:colId xmlns:a16="http://schemas.microsoft.com/office/drawing/2014/main" val="4003768387"/>
                    </a:ext>
                  </a:extLst>
                </a:gridCol>
                <a:gridCol w="4223175">
                  <a:extLst>
                    <a:ext uri="{9D8B030D-6E8A-4147-A177-3AD203B41FA5}">
                      <a16:colId xmlns:a16="http://schemas.microsoft.com/office/drawing/2014/main" val="3304401314"/>
                    </a:ext>
                  </a:extLst>
                </a:gridCol>
                <a:gridCol w="4317510">
                  <a:extLst>
                    <a:ext uri="{9D8B030D-6E8A-4147-A177-3AD203B41FA5}">
                      <a16:colId xmlns:a16="http://schemas.microsoft.com/office/drawing/2014/main" val="3589191740"/>
                    </a:ext>
                  </a:extLst>
                </a:gridCol>
              </a:tblGrid>
              <a:tr h="366047">
                <a:tc>
                  <a:txBody>
                    <a:bodyPr/>
                    <a:lstStyle/>
                    <a:p>
                      <a:pPr algn="just"/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 Group</a:t>
                      </a:r>
                      <a:endParaRPr lang="en-AZ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44147" marB="44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Likes</a:t>
                      </a:r>
                      <a:endParaRPr lang="en-AZ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44147" marB="44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7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Suggestions</a:t>
                      </a:r>
                      <a:endParaRPr lang="en-AZ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44147" marB="4414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233087"/>
                  </a:ext>
                </a:extLst>
              </a:tr>
              <a:tr h="1362188">
                <a:tc>
                  <a:txBody>
                    <a:bodyPr/>
                    <a:lstStyle/>
                    <a:p>
                      <a:pPr algn="just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AZ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44147" marB="44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font selection</a:t>
                      </a:r>
                      <a:endParaRPr lang="en-AZ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44147" marB="44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 a card scan option in the money transfer. Implement template creation to reduce repetition. Shorten texts in the “help” screen. Add buttons/links that redirect to described actions. Consider adding more functionalities.</a:t>
                      </a:r>
                      <a:endParaRPr lang="en-AZ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44147" marB="4414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29943"/>
                  </a:ext>
                </a:extLst>
              </a:tr>
              <a:tr h="854108">
                <a:tc>
                  <a:txBody>
                    <a:bodyPr/>
                    <a:lstStyle/>
                    <a:p>
                      <a:pPr algn="just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endParaRPr lang="en-AZ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44147" marB="44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color choices</a:t>
                      </a:r>
                      <a:endParaRPr lang="en-AZ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44147" marB="44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Provide more informative feedback messages. Add the ability to copy card details. Offer more background color options.</a:t>
                      </a:r>
                      <a:endParaRPr lang="en-AZ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44147" marB="4414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246358"/>
                  </a:ext>
                </a:extLst>
              </a:tr>
              <a:tr h="1108148">
                <a:tc>
                  <a:txBody>
                    <a:bodyPr/>
                    <a:lstStyle/>
                    <a:p>
                      <a:pPr algn="just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AZ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44147" marB="44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Z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44147" marB="44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Increase spacing between sections. Add speech-to-text functionality and the option to  choose a card in "transfer", and more options in "edit profile" such as profile picture.</a:t>
                      </a:r>
                      <a:endParaRPr lang="en-AZ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44147" marB="4414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30882"/>
                  </a:ext>
                </a:extLst>
              </a:tr>
              <a:tr h="600068">
                <a:tc>
                  <a:txBody>
                    <a:bodyPr/>
                    <a:lstStyle/>
                    <a:p>
                      <a:pPr algn="just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Intersection</a:t>
                      </a:r>
                      <a:endParaRPr lang="en-AZ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44147" marB="44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simplicity of the application and the text-to-speech function</a:t>
                      </a:r>
                      <a:endParaRPr lang="en-AZ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44147" marB="44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 a language option with Azerbaijani.</a:t>
                      </a:r>
                      <a:endParaRPr lang="en-AZ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205" marR="82205" marT="44147" marB="4414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127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92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54AA4-87D5-02F6-50B1-9FDB17D3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Z" sz="5400" dirty="0"/>
              <a:t>Conclusion and Future Work</a:t>
            </a:r>
            <a:endParaRPr lang="en-AZ" sz="5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DA43F-206D-5CE7-1348-64D375E7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866322"/>
          </a:xfrm>
        </p:spPr>
        <p:txBody>
          <a:bodyPr>
            <a:normAutofit/>
          </a:bodyPr>
          <a:lstStyle/>
          <a:p>
            <a:r>
              <a:rPr lang="en-US" sz="2400" dirty="0"/>
              <a:t>All users liked the application and find it easy to use.</a:t>
            </a:r>
          </a:p>
          <a:p>
            <a:r>
              <a:rPr lang="en-US" sz="2400" dirty="0"/>
              <a:t>Users didn't face major issues with reading and understanding the app.</a:t>
            </a:r>
          </a:p>
          <a:p>
            <a:r>
              <a:rPr lang="en-US" sz="2400" dirty="0"/>
              <a:t>All participants suggested adding Azerbaijani language support.</a:t>
            </a:r>
          </a:p>
          <a:p>
            <a:r>
              <a:rPr lang="en-US" sz="2400" dirty="0"/>
              <a:t>Although users liked the app's simplicity, there's a need to add more features.</a:t>
            </a:r>
          </a:p>
          <a:p>
            <a:r>
              <a:rPr lang="en-US" sz="2400" dirty="0"/>
              <a:t>As the app becomes more complex, accessibility may decrease, so future updates should balance complexity and accessibility.</a:t>
            </a:r>
          </a:p>
          <a:p>
            <a:r>
              <a:rPr lang="en-US" sz="2400" dirty="0"/>
              <a:t>Support for users with visual or hearing impairments should be enhanced, possibly by improving the text-to-speech feature and adding speech-to-text functionality to make the app accessible to all users.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F2FC8-4CA7-7105-CD03-B364BC33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A67F1D-1413-734C-B0E8-27729D18435F}" type="slidenum">
              <a:rPr lang="en-AZ" smtClean="0"/>
              <a:pPr>
                <a:spcAft>
                  <a:spcPts val="600"/>
                </a:spcAft>
              </a:pPr>
              <a:t>11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7110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54AA4-87D5-02F6-50B1-9FDB17D3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859" y="2583520"/>
            <a:ext cx="8047383" cy="1325563"/>
          </a:xfrm>
        </p:spPr>
        <p:txBody>
          <a:bodyPr>
            <a:normAutofit/>
          </a:bodyPr>
          <a:lstStyle/>
          <a:p>
            <a:r>
              <a:rPr lang="en-AZ" sz="5400" dirty="0"/>
              <a:t>Thank you for your attention</a:t>
            </a:r>
            <a:endParaRPr lang="en-AZ" sz="5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F2FC8-4CA7-7105-CD03-B364BC33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A67F1D-1413-734C-B0E8-27729D18435F}" type="slidenum">
              <a:rPr lang="en-AZ" smtClean="0"/>
              <a:pPr>
                <a:spcAft>
                  <a:spcPts val="600"/>
                </a:spcAft>
              </a:pPr>
              <a:t>12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80965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A1341-FA58-63EC-83FF-8FC2E754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Z" sz="5400" dirty="0"/>
              <a:t>Outline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AFD5-8E51-8E3D-1751-C1FEA54B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AZ" sz="3200" dirty="0"/>
              <a:t>Introduction</a:t>
            </a:r>
          </a:p>
          <a:p>
            <a:r>
              <a:rPr lang="en-AZ" sz="3200" dirty="0"/>
              <a:t>Methodolody and Technical Approach</a:t>
            </a:r>
          </a:p>
          <a:p>
            <a:r>
              <a:rPr lang="en-AZ" sz="3200" dirty="0"/>
              <a:t>Evaluation Process</a:t>
            </a:r>
          </a:p>
          <a:p>
            <a:r>
              <a:rPr lang="en-AZ" sz="3200" dirty="0"/>
              <a:t>Evaluation Results</a:t>
            </a:r>
          </a:p>
          <a:p>
            <a:r>
              <a:rPr lang="en-AZ" sz="3200" dirty="0"/>
              <a:t>Conclusion and Future Work</a:t>
            </a:r>
            <a:endParaRPr lang="en-AZ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21EE5-A6D1-369A-5EA6-B2204A4F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A67F1D-1413-734C-B0E8-27729D18435F}" type="slidenum">
              <a:rPr lang="en-AZ"/>
              <a:pPr>
                <a:spcAft>
                  <a:spcPts val="600"/>
                </a:spcAft>
              </a:pPr>
              <a:t>2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77446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743E6-722D-4BEC-AACB-03A0EE31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Z" sz="5400" dirty="0"/>
              <a:t>Introduction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2F4B-87FA-F190-0934-842583C2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b="1" dirty="0"/>
              <a:t>Accessibility for All: </a:t>
            </a:r>
            <a:r>
              <a:rPr lang="en-US" dirty="0"/>
              <a:t>Technology should be usable by everyone, no matter their circumstances.</a:t>
            </a:r>
          </a:p>
          <a:p>
            <a:r>
              <a:rPr lang="en-US" b="1" dirty="0"/>
              <a:t>Focus on Dyslexia and Color Blindness: </a:t>
            </a:r>
            <a:r>
              <a:rPr lang="en-US" dirty="0"/>
              <a:t>Enhancing accessibility for individuals with dyslexia and color blindness.</a:t>
            </a:r>
          </a:p>
          <a:p>
            <a:r>
              <a:rPr lang="en-US" b="1" dirty="0"/>
              <a:t>Creating Evaluation Metrics: </a:t>
            </a:r>
            <a:r>
              <a:rPr lang="en-US" dirty="0"/>
              <a:t>Creating evaluation criteria based on the UEQ principles.</a:t>
            </a:r>
          </a:p>
          <a:p>
            <a:r>
              <a:rPr lang="en-US" b="1" dirty="0"/>
              <a:t>Improving Usability: </a:t>
            </a:r>
            <a:r>
              <a:rPr lang="en-US" dirty="0"/>
              <a:t>Following accessibility guidelines can significantly improve accessibility.</a:t>
            </a:r>
          </a:p>
          <a:p>
            <a:r>
              <a:rPr lang="en-US" b="1" dirty="0"/>
              <a:t>Project Repo: </a:t>
            </a:r>
            <a:r>
              <a:rPr lang="en-US" dirty="0">
                <a:hlinkClick r:id="rId2"/>
              </a:rPr>
              <a:t>https://github.com/aytan-gurbanova/Master-Thesis</a:t>
            </a:r>
            <a:endParaRPr lang="en-A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A8E04-AC09-8D20-2AE7-1F9AF89F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A67F1D-1413-734C-B0E8-27729D18435F}" type="slidenum">
              <a:rPr lang="en-AZ" smtClean="0"/>
              <a:pPr>
                <a:spcAft>
                  <a:spcPts val="600"/>
                </a:spcAft>
              </a:pPr>
              <a:t>3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49759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54AA4-87D5-02F6-50B1-9FDB17D3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Z" sz="5000" dirty="0"/>
              <a:t>Methodolody and Technical Approach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DA43F-206D-5CE7-1348-64D375E7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Introduction to UEQ:</a:t>
            </a:r>
          </a:p>
          <a:p>
            <a:pPr lvl="1"/>
            <a:r>
              <a:rPr lang="en-US" sz="2800" dirty="0"/>
              <a:t>Measures user feelings about product UX</a:t>
            </a:r>
          </a:p>
          <a:p>
            <a:pPr lvl="1"/>
            <a:r>
              <a:rPr lang="en-US" sz="2800" dirty="0"/>
              <a:t>Uses opposite-meaning words and 7-point scale</a:t>
            </a:r>
          </a:p>
          <a:p>
            <a:r>
              <a:rPr lang="en-US" b="1" dirty="0"/>
              <a:t>Application of UEQ Principles:</a:t>
            </a:r>
          </a:p>
          <a:p>
            <a:pPr lvl="1"/>
            <a:r>
              <a:rPr lang="en-US" sz="2800" dirty="0"/>
              <a:t>Used in post-testing interviews</a:t>
            </a:r>
          </a:p>
          <a:p>
            <a:pPr lvl="1"/>
            <a:r>
              <a:rPr lang="en-US" sz="2800" dirty="0"/>
              <a:t>Interviewed 9 users from dyslexia, color blindness, and neither groups</a:t>
            </a:r>
          </a:p>
          <a:p>
            <a:pPr lvl="1"/>
            <a:r>
              <a:rPr lang="en-US" sz="2800" dirty="0"/>
              <a:t>Users shared thoughts on evaluation process and design</a:t>
            </a:r>
          </a:p>
          <a:p>
            <a:r>
              <a:rPr lang="en-US" b="1" dirty="0"/>
              <a:t>Introduction to "HNK Bank" App:</a:t>
            </a:r>
          </a:p>
          <a:p>
            <a:pPr lvl="1"/>
            <a:r>
              <a:rPr lang="en-US" sz="2800" dirty="0"/>
              <a:t>Mobile banking app</a:t>
            </a:r>
          </a:p>
          <a:p>
            <a:pPr lvl="1"/>
            <a:r>
              <a:rPr lang="en-US" sz="2800" dirty="0"/>
              <a:t>Designed for dyslexia and color blindness</a:t>
            </a:r>
          </a:p>
          <a:p>
            <a:pPr lvl="1"/>
            <a:r>
              <a:rPr lang="en-US" sz="2800" dirty="0"/>
              <a:t>Features: "transfer," "text-to-speech," "edit profile," "help" screen</a:t>
            </a:r>
          </a:p>
          <a:p>
            <a:pPr marL="0" indent="0">
              <a:buNone/>
            </a:pPr>
            <a:endParaRPr lang="en-AZ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F2FC8-4CA7-7105-CD03-B364BC33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A67F1D-1413-734C-B0E8-27729D18435F}" type="slidenum">
              <a:rPr lang="en-AZ" smtClean="0"/>
              <a:pPr>
                <a:spcAft>
                  <a:spcPts val="600"/>
                </a:spcAft>
              </a:pPr>
              <a:t>4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76944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FD53B-3A57-8C63-DBFF-A6E20529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Z" sz="5400" dirty="0"/>
              <a:t>Evaluation Process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49F4-D79F-5119-AFF0-85CD02D63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727263"/>
            <a:ext cx="10684764" cy="4765612"/>
          </a:xfrm>
        </p:spPr>
        <p:txBody>
          <a:bodyPr>
            <a:normAutofit fontScale="32500" lnSpcReduction="20000"/>
          </a:bodyPr>
          <a:lstStyle/>
          <a:p>
            <a:r>
              <a:rPr lang="en-US" sz="6200" b="1" dirty="0"/>
              <a:t>Testing Scenarios:</a:t>
            </a:r>
          </a:p>
          <a:p>
            <a:pPr lvl="1"/>
            <a:r>
              <a:rPr lang="en-US" sz="6200" dirty="0"/>
              <a:t>Four scenarios designed for user testing</a:t>
            </a:r>
          </a:p>
          <a:p>
            <a:pPr lvl="1"/>
            <a:r>
              <a:rPr lang="en-US" sz="6200" dirty="0"/>
              <a:t>Scenario 1: Create a New Account and Review Cards </a:t>
            </a:r>
          </a:p>
          <a:p>
            <a:pPr lvl="1"/>
            <a:r>
              <a:rPr lang="en-US" sz="6200" dirty="0"/>
              <a:t>Scenario 2: Existing User Dashboard Orientation</a:t>
            </a:r>
          </a:p>
          <a:p>
            <a:pPr lvl="1"/>
            <a:r>
              <a:rPr lang="en-US" sz="6200" dirty="0"/>
              <a:t>Scenario 3: Existing User Preference Settings</a:t>
            </a:r>
          </a:p>
          <a:p>
            <a:pPr lvl="1"/>
            <a:r>
              <a:rPr lang="en-US" sz="6200" dirty="0"/>
              <a:t>Scenario 4: Existing User Money Transfer</a:t>
            </a:r>
          </a:p>
          <a:p>
            <a:pPr lvl="1"/>
            <a:r>
              <a:rPr lang="en-US" sz="6200" dirty="0"/>
              <a:t>Scenarios simulate real-life situations</a:t>
            </a:r>
          </a:p>
          <a:p>
            <a:r>
              <a:rPr lang="en-US" sz="6200" b="1" dirty="0"/>
              <a:t>Testing Process:</a:t>
            </a:r>
          </a:p>
          <a:p>
            <a:pPr lvl="1"/>
            <a:r>
              <a:rPr lang="en-US" sz="6200" dirty="0"/>
              <a:t>No intervention during testing</a:t>
            </a:r>
          </a:p>
          <a:p>
            <a:pPr lvl="1"/>
            <a:r>
              <a:rPr lang="en-US" sz="6200" dirty="0"/>
              <a:t>Time recorded for each scenario</a:t>
            </a:r>
          </a:p>
          <a:p>
            <a:pPr lvl="1"/>
            <a:r>
              <a:rPr lang="en-US" sz="6200" dirty="0"/>
              <a:t>Interviews conducted after evaluation</a:t>
            </a:r>
          </a:p>
          <a:p>
            <a:r>
              <a:rPr lang="en-US" sz="6200" b="1" dirty="0"/>
              <a:t>Interview Structure:</a:t>
            </a:r>
          </a:p>
          <a:p>
            <a:pPr lvl="1"/>
            <a:r>
              <a:rPr lang="en-US" sz="6200" dirty="0"/>
              <a:t>10-question interview</a:t>
            </a:r>
          </a:p>
          <a:p>
            <a:pPr lvl="1"/>
            <a:r>
              <a:rPr lang="en-US" sz="6200" dirty="0"/>
              <a:t>8 Likert-scale questions covering accessibility features</a:t>
            </a:r>
          </a:p>
          <a:p>
            <a:pPr lvl="1"/>
            <a:r>
              <a:rPr lang="en-US" sz="6200" dirty="0"/>
              <a:t>Focus on text readability, color contrast, font choices, etc.</a:t>
            </a:r>
          </a:p>
          <a:p>
            <a:pPr lvl="1"/>
            <a:r>
              <a:rPr lang="en-US" sz="6200" dirty="0"/>
              <a:t>Final question open-ended for user feedback and suggestions</a:t>
            </a:r>
          </a:p>
          <a:p>
            <a:pPr marL="0" indent="0">
              <a:buNone/>
            </a:pPr>
            <a:endParaRPr lang="en-AZ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1710F-945D-68A4-0A07-A64E26A9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A67F1D-1413-734C-B0E8-27729D18435F}" type="slidenum">
              <a:rPr lang="en-AZ" smtClean="0"/>
              <a:pPr>
                <a:spcAft>
                  <a:spcPts val="600"/>
                </a:spcAft>
              </a:pPr>
              <a:t>5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74425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5EC6E-DCBF-C1B5-7945-F0E6D9D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78" y="1071777"/>
            <a:ext cx="4368602" cy="12880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Evaluation Results: </a:t>
            </a:r>
            <a:r>
              <a:rPr lang="en-US" sz="3200" dirty="0"/>
              <a:t>Time Spent by Each User</a:t>
            </a:r>
            <a:endParaRPr lang="en-US" sz="4200" dirty="0"/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D6640-5BAD-F458-E4F0-1972817047E7}"/>
              </a:ext>
            </a:extLst>
          </p:cNvPr>
          <p:cNvSpPr txBox="1"/>
          <p:nvPr/>
        </p:nvSpPr>
        <p:spPr>
          <a:xfrm>
            <a:off x="250720" y="2806331"/>
            <a:ext cx="4440550" cy="3316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Dyslexic</a:t>
            </a:r>
            <a:r>
              <a:rPr lang="en-US" sz="2000" dirty="0"/>
              <a:t> people </a:t>
            </a:r>
            <a:r>
              <a:rPr lang="en-US" sz="2000" b="1" dirty="0"/>
              <a:t>took</a:t>
            </a:r>
            <a:r>
              <a:rPr lang="en-US" sz="2000" dirty="0"/>
              <a:t> </a:t>
            </a:r>
            <a:r>
              <a:rPr lang="en-US" sz="2000" b="1" dirty="0"/>
              <a:t>longer</a:t>
            </a:r>
            <a:r>
              <a:rPr lang="en-US" sz="2000" dirty="0"/>
              <a:t> to finish tasks and had more time variations.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People </a:t>
            </a:r>
            <a:r>
              <a:rPr lang="en-US" sz="2000" b="1" dirty="0"/>
              <a:t>without color blindness or dyslexia </a:t>
            </a:r>
            <a:r>
              <a:rPr lang="en-US" sz="2000" dirty="0"/>
              <a:t>finished tasks </a:t>
            </a:r>
            <a:r>
              <a:rPr lang="en-US" sz="2000" b="1" dirty="0"/>
              <a:t>quickly</a:t>
            </a:r>
            <a:r>
              <a:rPr lang="en-US" sz="2000" dirty="0"/>
              <a:t>, similar to those with </a:t>
            </a:r>
            <a:r>
              <a:rPr lang="en-US" sz="2000" b="1" dirty="0"/>
              <a:t>color blindness</a:t>
            </a:r>
            <a:r>
              <a:rPr lang="en-US" sz="20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Using the right colors, as mentioned in interviews, helped everyone finish tasks well, regardless of disabilities.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715D7-5022-E144-5404-37FECE95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AA67F1D-1413-734C-B0E8-27729D18435F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5F79D9-6753-22B6-F5B5-99DB629CD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270" y="1196145"/>
            <a:ext cx="7385014" cy="4846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799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5EC6E-DCBF-C1B5-7945-F0E6D9D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kern="1200" dirty="0">
                <a:latin typeface="+mj-lt"/>
                <a:ea typeface="+mj-ea"/>
                <a:cs typeface="+mj-cs"/>
              </a:rPr>
              <a:t>Evaluation Results:  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Scatter Plot of Scenarios, Users, and Time </a:t>
            </a:r>
            <a:endParaRPr lang="en-US" sz="4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4546E-6481-127A-BD86-05AA34B97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/>
              <a:t>Scenario 4 (money transfer) was the fastest; Scenario 2 (dashboard walkthrough) took the longest.</a:t>
            </a:r>
          </a:p>
          <a:p>
            <a:r>
              <a:rPr lang="en-US" sz="1900" b="1" dirty="0"/>
              <a:t>Dyslexic users </a:t>
            </a:r>
            <a:r>
              <a:rPr lang="en-US" sz="1900" dirty="0"/>
              <a:t>took much </a:t>
            </a:r>
            <a:r>
              <a:rPr lang="en-US" sz="1900" b="1" dirty="0"/>
              <a:t>longer</a:t>
            </a:r>
            <a:r>
              <a:rPr lang="en-US" sz="1900" dirty="0"/>
              <a:t> to review the dashboard.</a:t>
            </a:r>
          </a:p>
          <a:p>
            <a:r>
              <a:rPr lang="en-US" sz="1900" dirty="0"/>
              <a:t>Only users </a:t>
            </a:r>
            <a:r>
              <a:rPr lang="en-US" sz="1900" b="1" dirty="0"/>
              <a:t>without dyslexia or color blindness</a:t>
            </a:r>
            <a:r>
              <a:rPr lang="en-US" sz="1900" dirty="0"/>
              <a:t> completed all scenarios in under a minute.</a:t>
            </a:r>
          </a:p>
          <a:p>
            <a:endParaRPr lang="en-US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715D7-5022-E144-5404-37FECE95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2AA67F1D-1413-734C-B0E8-27729D18435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868D20-C52C-717F-D568-9827AA0A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765" y="1032789"/>
            <a:ext cx="7298792" cy="4897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88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5EC6E-DCBF-C1B5-7945-F0E6D9D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kern="1200" dirty="0">
                <a:latin typeface="+mj-lt"/>
                <a:ea typeface="+mj-ea"/>
                <a:cs typeface="+mj-cs"/>
              </a:rPr>
              <a:t>Evaluation Results: 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Heatmap of Total Completion Times for Different Scenarios </a:t>
            </a:r>
            <a:endParaRPr lang="en-US" sz="4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4546E-6481-127A-BD86-05AA34B97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/>
              <a:t>The </a:t>
            </a:r>
            <a:r>
              <a:rPr lang="en-US" sz="1900" b="1" dirty="0"/>
              <a:t>Color Blindness </a:t>
            </a:r>
            <a:r>
              <a:rPr lang="en-US" sz="1900" dirty="0"/>
              <a:t>group finished the </a:t>
            </a:r>
            <a:r>
              <a:rPr lang="en-US" sz="1900" b="1" dirty="0"/>
              <a:t>third scenario quickest</a:t>
            </a:r>
            <a:r>
              <a:rPr lang="en-US" sz="1900" dirty="0"/>
              <a:t>, taking only 67 seconds.</a:t>
            </a:r>
          </a:p>
          <a:p>
            <a:r>
              <a:rPr lang="en-US" sz="1900" b="1" dirty="0"/>
              <a:t>Dyslexic individuals </a:t>
            </a:r>
            <a:r>
              <a:rPr lang="en-US" sz="1900" dirty="0"/>
              <a:t>took the longest to complete </a:t>
            </a:r>
            <a:r>
              <a:rPr lang="en-US" sz="1900" b="1" dirty="0"/>
              <a:t>the second scenario.</a:t>
            </a:r>
          </a:p>
          <a:p>
            <a:r>
              <a:rPr lang="en-US" sz="1900" b="1" dirty="0"/>
              <a:t>Dyslexic individuals </a:t>
            </a:r>
            <a:r>
              <a:rPr lang="en-US" sz="1900" dirty="0"/>
              <a:t>were </a:t>
            </a:r>
            <a:r>
              <a:rPr lang="en-US" sz="1900" b="1" dirty="0"/>
              <a:t>slowest</a:t>
            </a:r>
            <a:r>
              <a:rPr lang="en-US" sz="1900" dirty="0"/>
              <a:t> in the first three scenarios, while the Color Blindness group was slowest in the fourth.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715D7-5022-E144-5404-37FECE95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2AA67F1D-1413-734C-B0E8-27729D18435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CF1583-AFDC-5585-84CE-C4E2B0B9C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31" y="844653"/>
            <a:ext cx="6613282" cy="4894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309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5EC6E-DCBF-C1B5-7945-F0E6D9D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latin typeface="+mj-lt"/>
                <a:ea typeface="+mj-ea"/>
                <a:cs typeface="+mj-cs"/>
              </a:rPr>
              <a:t>Evaluation Results: 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Ratings Distribution by User Group</a:t>
            </a:r>
            <a:endParaRPr lang="en-US" sz="4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4546E-6481-127A-BD86-05AA34B97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/>
              <a:t>Created from</a:t>
            </a:r>
            <a:r>
              <a:rPr lang="en-US" sz="1900" b="1" dirty="0"/>
              <a:t> post-interview </a:t>
            </a:r>
            <a:r>
              <a:rPr lang="en-US" sz="1900" dirty="0"/>
              <a:t>data.</a:t>
            </a:r>
          </a:p>
          <a:p>
            <a:r>
              <a:rPr lang="en-US" sz="1900" dirty="0"/>
              <a:t>All users rated </a:t>
            </a:r>
            <a:r>
              <a:rPr lang="en-US" sz="1900" b="1" dirty="0"/>
              <a:t>text readability </a:t>
            </a:r>
            <a:r>
              <a:rPr lang="en-US" sz="1900" dirty="0"/>
              <a:t>as 5.</a:t>
            </a:r>
          </a:p>
          <a:p>
            <a:r>
              <a:rPr lang="en-US" sz="1900" dirty="0"/>
              <a:t>The lowest rating (2) was for </a:t>
            </a:r>
            <a:r>
              <a:rPr lang="en-US" sz="1900" b="1" dirty="0"/>
              <a:t>functionality ease </a:t>
            </a:r>
            <a:r>
              <a:rPr lang="en-US" sz="1900" dirty="0"/>
              <a:t>and</a:t>
            </a:r>
            <a:r>
              <a:rPr lang="en-US" sz="1900" b="1" dirty="0"/>
              <a:t> color font choices.</a:t>
            </a:r>
          </a:p>
          <a:p>
            <a:r>
              <a:rPr lang="en-US" sz="1900" dirty="0"/>
              <a:t>Most ratings were above 4 on average, with a few ratings of 3 or 2.</a:t>
            </a:r>
          </a:p>
          <a:p>
            <a:r>
              <a:rPr lang="en-US" sz="1900" dirty="0"/>
              <a:t>Participants from all groups agreed on a </a:t>
            </a:r>
            <a:r>
              <a:rPr lang="en-US" sz="1900" b="1" dirty="0"/>
              <a:t>low rating </a:t>
            </a:r>
            <a:r>
              <a:rPr lang="en-US" sz="1900" dirty="0"/>
              <a:t>(averaging 3.8) for </a:t>
            </a:r>
            <a:r>
              <a:rPr lang="en-US" sz="1900" b="1" dirty="0"/>
              <a:t>functionality ease.</a:t>
            </a:r>
          </a:p>
          <a:p>
            <a:endParaRPr lang="en-US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715D7-5022-E144-5404-37FECE95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2AA67F1D-1413-734C-B0E8-27729D18435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C2DD6-FFBA-0FDC-89B5-DBFF0E1A1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616" y="325369"/>
            <a:ext cx="6681539" cy="5747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10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782</Words>
  <Application>Microsoft Macintosh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Times New Roman</vt:lpstr>
      <vt:lpstr>Office Theme</vt:lpstr>
      <vt:lpstr>ACCESSIBILITY EVALUATION: UEQ PRINCIPLES IN USER INTERFACE DESIGN FOR PERSONS WITH DYSLEXIA AND COLOR BLINDNESS</vt:lpstr>
      <vt:lpstr>Outline</vt:lpstr>
      <vt:lpstr>Introduction</vt:lpstr>
      <vt:lpstr>Methodolody and Technical Approach</vt:lpstr>
      <vt:lpstr>Evaluation Process</vt:lpstr>
      <vt:lpstr>Evaluation Results: Time Spent by Each User</vt:lpstr>
      <vt:lpstr>Evaluation Results:  Scatter Plot of Scenarios, Users, and Time </vt:lpstr>
      <vt:lpstr>Evaluation Results: Heatmap of Total Completion Times for Different Scenarios </vt:lpstr>
      <vt:lpstr>Evaluation Results: Ratings Distribution by User Group</vt:lpstr>
      <vt:lpstr>Evaluation Results: User Likes and Suggestions</vt:lpstr>
      <vt:lpstr>Conclusion and Future Work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EVALUATION: UEQ PRINCIPLES IN USER INTERFACE DESIGN FOR PERSONS WITH DYSLEXIA AND COLOR BLINDNESS</dc:title>
  <dc:creator>Aytan Gurbanova</dc:creator>
  <cp:lastModifiedBy>Aytan Gurbanova</cp:lastModifiedBy>
  <cp:revision>34</cp:revision>
  <dcterms:created xsi:type="dcterms:W3CDTF">2024-04-26T19:06:53Z</dcterms:created>
  <dcterms:modified xsi:type="dcterms:W3CDTF">2024-04-29T19:01:30Z</dcterms:modified>
</cp:coreProperties>
</file>