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jpeg" ContentType="image/jpeg"/>
  <Override PartName="/ppt/media/image18.jpeg" ContentType="image/jpeg"/>
  <Override PartName="/ppt/media/image12.png" ContentType="image/png"/>
  <Override PartName="/ppt/media/image13.png" ContentType="image/png"/>
  <Override PartName="/ppt/media/image14.jpeg" ContentType="image/jpeg"/>
  <Override PartName="/ppt/media/image15.jpeg" ContentType="image/jpeg"/>
  <Override PartName="/ppt/media/image16.png" ContentType="image/png"/>
  <Override PartName="/ppt/media/image1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f6343f"/>
              </a:solidFill>
              <a:ln>
                <a:noFill/>
              </a:ln>
            </c:spPr>
          </c:dPt>
          <c:dPt>
            <c:idx val="1"/>
            <c:invertIfNegative val="0"/>
            <c:spPr>
              <a:solidFill>
                <a:srgbClr val="f6343f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f6343f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RetentionPolicy.SOURCE</c:v>
                </c:pt>
                <c:pt idx="1">
                  <c:v>RetentionPolicy.CLASS</c:v>
                </c:pt>
                <c:pt idx="2">
                  <c:v>RetentionPolicy.RUNTIME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9</c:v>
                </c:pt>
              </c:numCache>
            </c:numRef>
          </c:val>
        </c:ser>
        <c:gapWidth val="100"/>
        <c:overlap val="0"/>
        <c:axId val="19411439"/>
        <c:axId val="43673703"/>
      </c:barChart>
      <c:catAx>
        <c:axId val="19411439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f6343f"/>
            </a:solidFill>
            <a:round/>
          </a:ln>
        </c:spPr>
        <c:txPr>
          <a:bodyPr/>
          <a:lstStyle/>
          <a:p>
            <a:pPr>
              <a:defRPr b="1" sz="1400" spc="-1" strike="noStrike">
                <a:solidFill>
                  <a:srgbClr val="f6343f"/>
                </a:solidFill>
                <a:latin typeface="Noto Mono"/>
                <a:ea typeface="DejaVu Sans"/>
              </a:defRPr>
            </a:pPr>
          </a:p>
        </c:txPr>
        <c:crossAx val="43673703"/>
        <c:crosses val="autoZero"/>
        <c:auto val="1"/>
        <c:lblAlgn val="ctr"/>
        <c:lblOffset val="100"/>
      </c:catAx>
      <c:valAx>
        <c:axId val="43673703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9360">
            <a:solidFill>
              <a:srgbClr val="f6343f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19411439"/>
        <c:crossesAt val="1"/>
      </c:valAx>
      <c:spPr>
        <a:noFill/>
        <a:ln>
          <a:solidFill>
            <a:srgbClr val="f6343f"/>
          </a:solidFill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7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37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2920" y="300600"/>
            <a:ext cx="9065160" cy="70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Noto Sans"/>
                <a:ea typeface="DejaVu Sans"/>
              </a:rPr>
              <a:t>Compile-Time Annotation Processing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" y="360"/>
            <a:ext cx="1007424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RetentionPolicy.CLASS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Видно в байткоде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Видно при инструментации (наверное)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Позволяет производить онлайн- и оффлайн-инструментацию и анализ кода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бНОПНЯШ &amp; Answers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9" dur="indefinite" restart="never" nodeType="tmRoot">
          <p:childTnLst>
            <p:seq>
              <p:cTn id="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0075680" cy="15591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Процессинг аннотаций во время компиляции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Позволяет найти все аннотированные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чем-нибудь элементы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(Благодаря этому) позволяет создавать дополнительные ресурсы и классы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Позволяет хакать компиляцию (Lombok)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2920" y="300600"/>
            <a:ext cx="9065160" cy="67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Noto Sans"/>
                <a:ea typeface="DejaVu Sans"/>
              </a:rPr>
              <a:t>МЕТАПРОГРАММИРОВАНИЕ!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 можно делать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Авто-обнаружение классов (YAY!)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Создавать ресурсы (например, SPI)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Генерировать код и сразу отправлять его в компилятор (YAY!)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 нельзя делать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Модифицировать исходный код (если не считать хакинга компилятора)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Создавать nested classes (не считая создания нужных артефактов напрямую)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Перебивать старших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 можно, но не стоит делать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Вызывать компилятор напрямую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Создавать новые файлы в сорц-директории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Хакать компиляцию (оставьте это ломбоку)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Noto Sans"/>
                <a:ea typeface="DejaVu Sans"/>
              </a:rPr>
              <a:t>Зачем?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Зачем?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2920" y="209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Автоматизация создания ресурсов (SPI,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web.xml, log4.properties – любого ресурса) -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см. Google Auto.Service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Автоматическое обнаружение языковых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элементов в коде вплоть до переменных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Создание производных (e.g. Compile-Time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AOP)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Придумайте сами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Почему просто не сканировать ClassPath?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Это дешевле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Это происходит не в рантайме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Это проще, если требуется искать не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только классы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Это не загружает классы (хотя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FastClassPathScanner вроде как умеет их 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Не загружать)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Генерировать какие-либо производные на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лету куда больней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Noto Sans"/>
                <a:ea typeface="DejaVu Sans"/>
              </a:rPr>
              <a:t>Где и как?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76480" y="1895760"/>
            <a:ext cx="9523800" cy="377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 происходит?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 происходит?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Кто-то вызывает javac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Если javac был вызван с ключом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666666"/>
                </a:solidFill>
                <a:latin typeface="Noto Mono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666666"/>
                </a:solidFill>
                <a:latin typeface="Noto Mono"/>
                <a:ea typeface="DejaVu Sans"/>
              </a:rPr>
              <a:t>-processor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, то процессор (единственный)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находится по переданному FQCN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Если javac был вызван без ключей, то он ищет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имплементации с помощью SPI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Конечно, можно дополнительно передать опции,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но про это позже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 происходит?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javac поднимает JVM и инстанциирует найденные процессоры.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У каждого процессора вызывается метод .init(), куда передаются объекты API (Filer, Messager, etc).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Каждый процессор объявляет, за какими аннотациями он хочет следить.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javac компилирует всё, что видит, и затем вызывает метод .process() у процессоров.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Процессоры могут генерировать новые классы, что повторно вызывает предыдущий шаг до того момента, когда за проход не будет создано ни одного нового подходящего класса.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Oh, the infinite loop!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2920" y="248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5943600" y="5495040"/>
            <a:ext cx="3474000" cy="626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oto Mono"/>
                <a:ea typeface="DejaVu Sans"/>
              </a:rPr>
              <a:t>Processor.process()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1097280" y="5494320"/>
            <a:ext cx="3474000" cy="626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oto Mono"/>
                <a:ea typeface="DejaVu Sans"/>
              </a:rPr>
              <a:t>Filer.createSourceFile()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3987000" y="3391200"/>
            <a:ext cx="2102400" cy="626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oto Mono"/>
                <a:ea typeface="DejaVu Sans"/>
              </a:rPr>
              <a:t>javac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 flipV="1">
            <a:off x="2834640" y="3703680"/>
            <a:ext cx="1152000" cy="1789560"/>
          </a:xfrm>
          <a:prstGeom prst="curvedConnector3">
            <a:avLst>
              <a:gd name="adj1" fmla="val 249"/>
            </a:avLst>
          </a:prstGeom>
          <a:noFill/>
          <a:ln w="76320">
            <a:solidFill>
              <a:srgbClr val="f6343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"/>
          <p:cNvSpPr/>
          <p:nvPr/>
        </p:nvSpPr>
        <p:spPr>
          <a:xfrm>
            <a:off x="6090120" y="3704400"/>
            <a:ext cx="1590480" cy="1790280"/>
          </a:xfrm>
          <a:prstGeom prst="curvedConnector3">
            <a:avLst>
              <a:gd name="adj1" fmla="val 98076"/>
            </a:avLst>
          </a:prstGeom>
          <a:noFill/>
          <a:ln w="76320">
            <a:solidFill>
              <a:srgbClr val="f6343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 flipH="1" flipV="1">
            <a:off x="4571280" y="5806800"/>
            <a:ext cx="1371240" cy="36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f6343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9"/>
          <p:cNvSpPr/>
          <p:nvPr/>
        </p:nvSpPr>
        <p:spPr>
          <a:xfrm>
            <a:off x="2560320" y="2462760"/>
            <a:ext cx="2477880" cy="928080"/>
          </a:xfrm>
          <a:prstGeom prst="curvedConnector3">
            <a:avLst>
              <a:gd name="adj1" fmla="val 99883"/>
            </a:avLst>
          </a:prstGeom>
          <a:noFill/>
          <a:ln w="76320">
            <a:solidFill>
              <a:srgbClr val="f6343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0"/>
          <p:cNvSpPr/>
          <p:nvPr/>
        </p:nvSpPr>
        <p:spPr>
          <a:xfrm>
            <a:off x="457200" y="2149560"/>
            <a:ext cx="2102400" cy="626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oto Mono"/>
                <a:ea typeface="DejaVu Sans"/>
              </a:rPr>
              <a:t>invocation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Какие классы используются?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javax.annotation.processing.Processor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Интерфейс, который должен имплементировать процессор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.init()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.process()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.getSupportedAnnotationTypes()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неинтересное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javax.annotation.processing.AbstractProcessor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Абстрактный класс, который берет всю необходимую информацию из аннотаций, сохраняет объекты API и оставляет для реализации метод .process().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javax.annotation.processing.AbstractProcessor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284040" y="2651760"/>
            <a:ext cx="9508680" cy="341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javax.lang.model.element.Element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Данный интерфейс представляет собой точку отсчета для отображения всех элементов языка, которые могут встретиться – метод, класс, тип дженерика, etc., etc. Конкретные элементы представлены отдельными отнаследованными интерфейсами.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При обработке аннотации процессор будет получать аннотированные элементы именно в таком виде.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Кодогенерация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10073160" cy="466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829440" y="3425760"/>
            <a:ext cx="2416320" cy="2417040"/>
          </a:xfrm>
          <a:prstGeom prst="ellipse">
            <a:avLst/>
          </a:prstGeom>
          <a:solidFill>
            <a:srgbClr val="ffffff"/>
          </a:solidFill>
          <a:ln w="76320">
            <a:solidFill>
              <a:srgbClr val="f634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8160" rIns="128160" tIns="83160" bIns="8316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6343f"/>
                </a:solidFill>
                <a:latin typeface="Noto Sans"/>
                <a:ea typeface="DejaVu Sans"/>
              </a:rPr>
              <a:t>?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57800" y="4854240"/>
            <a:ext cx="594036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Argumentum ad verecundiam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Кодогенерация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Класс ProcessingEnvironment, чей экземпляр передавается в init(), содержит в себе инстанс класса Filer, который создан для работы с созданием файлов.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В том числе, файлов с исходным кодом, которые будут скомпилированы и доступны на следующей итерации.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Кодогенерация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65760" y="2373840"/>
            <a:ext cx="9326160" cy="31028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processingEnv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.getFiler()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.createSourceFile("pkg.Generated")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Microsoft YaHei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Microsoft YaHei"/>
              </a:rPr>
              <a:t>.openWriter()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.append("package pkg;\n\n")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.append("class Generated {}\n")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.close();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Кодогенерация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185480" y="2326680"/>
            <a:ext cx="7705800" cy="405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Кодогенерация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2406240" y="1920240"/>
            <a:ext cx="5264640" cy="466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Добавление скомпилированных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классов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Добавление скомпилированных классов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65760" y="2898000"/>
            <a:ext cx="9326160" cy="21884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processingEnv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.getFiler()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.createClassFile("pkg.Generated")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Microsoft YaHei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Microsoft YaHei"/>
              </a:rPr>
              <a:t>.openOutputStream()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.write(bytes);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Добавление скомпилированных классов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112480" y="3931920"/>
            <a:ext cx="585180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6343f"/>
                </a:solidFill>
                <a:latin typeface="Arial"/>
              </a:rPr>
              <a:t>Но вот только зачем?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Создание ресурсов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Создание ресурсов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Также объект Filer дает возможность писать обычные ресурсы в локацию CLASS_OUTPUT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Создание ресурсов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365760" y="1926000"/>
            <a:ext cx="9326160" cy="40172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processingEnv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.getFiler()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.createResource(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StandardLocation.CLASS_OUTPUT,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6343f"/>
                </a:solidFill>
                <a:latin typeface="Noto Mono"/>
                <a:ea typeface="Microsoft YaHei"/>
              </a:rPr>
              <a:t>  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""</a:t>
            </a:r>
            <a:r>
              <a:rPr b="0" lang="en-US" sz="1800" spc="-1" strike="noStrike">
                <a:solidFill>
                  <a:srgbClr val="f6343f"/>
                </a:solidFill>
                <a:latin typeface="Noto Mono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6343f"/>
                </a:solidFill>
                <a:latin typeface="Noto Mono"/>
                <a:ea typeface="Microsoft YaHei"/>
              </a:rPr>
              <a:t>  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"writable.res"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.openWriter()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.append("Hey there!");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278720" y="300600"/>
            <a:ext cx="82893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- Что?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- Зачем?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- Где и как?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- Страхование коленных чашечек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- Итоги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- Вопросы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Создание ресурсов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2569680" y="2323440"/>
            <a:ext cx="4937400" cy="425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Доступ к существующим ресурсам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Доступ к существующим ресурсам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Объект Filer позволяет не только создавать новые ресурсы, но и читать существующие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Доступ к существующим ресурсам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Но есть одна проблема: у меня это не получилось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Доступ к существующим ресурсам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365760" y="1926000"/>
            <a:ext cx="9326160" cy="34189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processingEnv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.getFiler()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.getResource(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location,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pkg,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relativeName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.openReader();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75120" y="5708160"/>
            <a:ext cx="9326520" cy="11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6343f"/>
                </a:solidFill>
                <a:latin typeface="Noto Sans"/>
              </a:rPr>
              <a:t>???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Доступ к существующим ресурсам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Впрочем, довольно сложно придумать ситуацию, где это действительно было бы нужно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Логирование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Логирование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Процессорам аннотаций доступен объект Messager, с помощью которого можно отправлять сообщения во внешний мир. Также методы Messager могут принимать на вход конкретный элемент, чтобы более наглядно описать сообщение.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Логирование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365760" y="2474640"/>
            <a:ext cx="9326160" cy="31856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processingEnv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.getMessager()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.printMessage(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Diagnostic.Kind.NOTE,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"Look what i've found!",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element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Логирование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365760" y="3261960"/>
            <a:ext cx="9326160" cy="15836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...Note: Look what i've found!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public class Entrypoint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   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^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Что?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Логирование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...Как правило, общаться с внешним миром не требуется вовсе.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Передача опций (конфигурирование)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Передача опций (конфигурирование)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Компилятор (javac) предусматривает передачу параметров процессорам аннотаций с помощью префикса -А (по аналогии с -D)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Передача опций (конфигурирование)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35320" y="3566160"/>
            <a:ext cx="9006120" cy="17542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javac \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-processor io.discovery.Processor \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-Aio.discovery.Processor.verbose=true \</a:t>
            </a:r>
            <a:endParaRPr b="0" lang="en-US" sz="2800" spc="-1" strike="noStrike">
              <a:latin typeface="Arial"/>
            </a:endParaRPr>
          </a:p>
          <a:p>
            <a:pPr marL="128160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%file%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Передача опций (конфигурирование)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05800" y="2231640"/>
            <a:ext cx="9065160" cy="13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Получить опции можно из передаваемого в процессор ProcessingEnviroment: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535320" y="4004280"/>
            <a:ext cx="9006120" cy="15537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28160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processingEnv</a:t>
            </a:r>
            <a:endParaRPr b="0" lang="en-US" sz="2800" spc="-1" strike="noStrike">
              <a:latin typeface="Arial"/>
            </a:endParaRPr>
          </a:p>
          <a:p>
            <a:pPr marL="128160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.getOptions()</a:t>
            </a:r>
            <a:endParaRPr b="0" lang="en-US" sz="2800" spc="-1" strike="noStrike">
              <a:latin typeface="Arial"/>
            </a:endParaRPr>
          </a:p>
          <a:p>
            <a:pPr marL="128160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6343f"/>
                </a:solidFill>
                <a:latin typeface="Noto Mono"/>
                <a:ea typeface="DejaVu Sans"/>
              </a:rPr>
              <a:t>.get("io.discovery.Processor.verbose")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Передача опций (конфигурирование)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2920" y="2272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Для названия опций нет каких-либо ограничений, но я рекомендую все-таки придерживаться стандартной reverse dns name-нотации, чтобы избежать коллизий с другими процессорами.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Как правило, процессор не должен конфигурироваться вообще, за исключением, может быть, уровня verbosity.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Демонстрация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(торжественный запуск mvn и javac, бурные аплодисменты)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Страхование коленных чашечек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 Классы не существуют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1.1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(во время компиляции)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843560" y="3348360"/>
            <a:ext cx="638928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1.1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(во время компиляции)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1303920" y="3771360"/>
            <a:ext cx="7503840" cy="82764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365760" y="3447360"/>
            <a:ext cx="9362880" cy="103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1.1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(во время компиляции)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365760" y="3447000"/>
            <a:ext cx="9362880" cy="10328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1198080" y="4754880"/>
            <a:ext cx="7680240" cy="10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Да будь же ты человеком, он же еще не родился!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1.1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(во время компиляции)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0" y="1561320"/>
            <a:ext cx="10077120" cy="600120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2345760" y="6675120"/>
            <a:ext cx="5385240" cy="6778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Куда же он пропал...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65760" y="3447360"/>
            <a:ext cx="9362880" cy="1032840"/>
          </a:xfrm>
          <a:prstGeom prst="rect">
            <a:avLst/>
          </a:prstGeom>
          <a:ln>
            <a:noFill/>
          </a:ln>
        </p:spPr>
      </p:pic>
      <p:sp>
        <p:nvSpPr>
          <p:cNvPr id="281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1.1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(во время компиляции)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3"/>
          <p:cNvSpPr/>
          <p:nvPr/>
        </p:nvSpPr>
        <p:spPr>
          <a:xfrm flipV="1">
            <a:off x="1554480" y="2560320"/>
            <a:ext cx="6766560" cy="3566160"/>
          </a:xfrm>
          <a:prstGeom prst="line">
            <a:avLst/>
          </a:prstGeom>
          <a:ln w="266760">
            <a:solidFill>
              <a:srgbClr val="f634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4"/>
          <p:cNvSpPr/>
          <p:nvPr/>
        </p:nvSpPr>
        <p:spPr>
          <a:xfrm>
            <a:off x="3749040" y="2743200"/>
            <a:ext cx="2926080" cy="3017520"/>
          </a:xfrm>
          <a:prstGeom prst="line">
            <a:avLst/>
          </a:prstGeom>
          <a:ln w="266760">
            <a:solidFill>
              <a:srgbClr val="f634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"/>
          <p:cNvSpPr/>
          <p:nvPr/>
        </p:nvSpPr>
        <p:spPr>
          <a:xfrm>
            <a:off x="1198080" y="4755240"/>
            <a:ext cx="7680240" cy="10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Да будьте ж вы человеком, он же еще не родился!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1.2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 рантайме)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1.2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 рантайме)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"/>
          <p:cNvSpPr/>
          <p:nvPr/>
        </p:nvSpPr>
        <p:spPr>
          <a:xfrm>
            <a:off x="548640" y="2743200"/>
            <a:ext cx="8960400" cy="30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- commons.jar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- </a:t>
            </a:r>
            <a:r>
              <a:rPr b="1" lang="en-US" sz="2200" spc="-1" strike="noStrike">
                <a:solidFill>
                  <a:srgbClr val="666666"/>
                </a:solidFill>
                <a:latin typeface="Noto Mono"/>
                <a:ea typeface="DejaVu Sans"/>
              </a:rPr>
              <a:t>@Explosive class Dynamite {}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- scope: provided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- fat.jar: </a:t>
            </a:r>
            <a:r>
              <a:rPr b="1" lang="en-US" sz="2000" spc="-1" strike="noStrike">
                <a:solidFill>
                  <a:srgbClr val="666666"/>
                </a:solidFill>
                <a:latin typeface="Noto Mono"/>
                <a:ea typeface="DejaVu Sans"/>
              </a:rPr>
              <a:t>discover(Explosive.class).map(Class::forName)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-  JVM стреляет ClassNotFoundException, потому что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   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класс Dynamite не включен в fat.jar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1.2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 рантайме)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" descr=""/>
          <p:cNvPicPr/>
          <p:nvPr/>
        </p:nvPicPr>
        <p:blipFill>
          <a:blip r:embed="rId1"/>
          <a:srcRect l="7928" t="0" r="0" b="0"/>
          <a:stretch/>
        </p:blipFill>
        <p:spPr>
          <a:xfrm>
            <a:off x="0" y="1554480"/>
            <a:ext cx="10077120" cy="600804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365760" y="6217920"/>
            <a:ext cx="5668920" cy="11966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Просто ты опять забыл положить меня в JAR (((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1.2 Классы не существуют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 рантайме)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"/>
          <p:cNvSpPr/>
          <p:nvPr/>
        </p:nvSpPr>
        <p:spPr>
          <a:xfrm>
            <a:off x="502920" y="3187440"/>
            <a:ext cx="8960400" cy="18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6343f"/>
                </a:solidFill>
                <a:latin typeface="Noto Sans"/>
                <a:ea typeface="DejaVu Sans"/>
              </a:rPr>
              <a:t>Решение: 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оперировать только FQCN в виде строк и проверять существование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 Артефакты существуют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2.1.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-18720" y="1028880"/>
            <a:ext cx="10095480" cy="550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"/>
          <p:cNvSpPr/>
          <p:nvPr/>
        </p:nvSpPr>
        <p:spPr>
          <a:xfrm>
            <a:off x="554040" y="1738800"/>
            <a:ext cx="8960400" cy="54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- dependency-a.jar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- </a:t>
            </a:r>
            <a:r>
              <a:rPr b="1" lang="en-US" sz="2200" spc="-1" strike="noStrike">
                <a:solidFill>
                  <a:srgbClr val="666666"/>
                </a:solidFill>
                <a:latin typeface="Noto Mono"/>
                <a:ea typeface="DejaVu Sans"/>
              </a:rPr>
              <a:t>@Explosive class C4 {}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pkg.ExplosiveRepository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META-INF/explosives.yml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dependency-b.jar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</a:t>
            </a:r>
            <a:r>
              <a:rPr b="1" lang="en-US" sz="2400" spc="-1" strike="noStrike">
                <a:solidFill>
                  <a:srgbClr val="666666"/>
                </a:solidFill>
                <a:latin typeface="Noto Mono"/>
                <a:ea typeface="Microsoft YaHei"/>
              </a:rPr>
              <a:t>@Explosive class TNT {}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pkg.ExplosiveRepository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META-INF/explosives.yml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fat.jar: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+ pkg.ExplosiveRepository (dep-a? dep-b?)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+ META-INF/explosives.yml (dep-a? dep-b?)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4" name="" descr=""/>
          <p:cNvPicPr/>
          <p:nvPr/>
        </p:nvPicPr>
        <p:blipFill>
          <a:blip r:embed="rId1"/>
          <a:srcRect l="0" t="0" r="3326" b="0"/>
          <a:stretch/>
        </p:blipFill>
        <p:spPr>
          <a:xfrm>
            <a:off x="0" y="1540440"/>
            <a:ext cx="10076760" cy="6022080"/>
          </a:xfrm>
          <a:prstGeom prst="rect">
            <a:avLst/>
          </a:prstGeom>
          <a:ln>
            <a:noFill/>
          </a:ln>
        </p:spPr>
      </p:pic>
      <p:sp>
        <p:nvSpPr>
          <p:cNvPr id="305" name="CustomShape 3"/>
          <p:cNvSpPr/>
          <p:nvPr/>
        </p:nvSpPr>
        <p:spPr>
          <a:xfrm>
            <a:off x="548640" y="6035040"/>
            <a:ext cx="5760360" cy="11966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Dear, this jar is not fat enough for the two of us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503280" y="1769040"/>
            <a:ext cx="9067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>
            <a:off x="411480" y="3133080"/>
            <a:ext cx="9371880" cy="13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6343f"/>
                </a:solidFill>
                <a:latin typeface="Noto Sans"/>
                <a:ea typeface="DejaVu Sans"/>
              </a:rPr>
              <a:t>Псевдорешение: проверять текущие артефакты и делать автоинкремент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502920" y="4937760"/>
            <a:ext cx="9064800" cy="10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ExplosiveStash1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ExplosiveStash2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"/>
          <p:cNvSpPr/>
          <p:nvPr/>
        </p:nvSpPr>
        <p:spPr>
          <a:xfrm>
            <a:off x="503280" y="1769040"/>
            <a:ext cx="9067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"/>
          <p:cNvSpPr/>
          <p:nvPr/>
        </p:nvSpPr>
        <p:spPr>
          <a:xfrm>
            <a:off x="505800" y="2834640"/>
            <a:ext cx="9064800" cy="29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dependency-a.jar: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     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ExplosiveStash1.class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dependency-b.jar: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     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ExplosiveStash1.class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fat.jar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     </a:t>
            </a: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ExplosiveStash1.class (dep-a? dep-b?)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503280" y="1769040"/>
            <a:ext cx="9067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8" name="" descr=""/>
          <p:cNvPicPr/>
          <p:nvPr/>
        </p:nvPicPr>
        <p:blipFill>
          <a:blip r:embed="rId1"/>
          <a:srcRect l="25108" t="12640" r="4740" b="12990"/>
          <a:stretch/>
        </p:blipFill>
        <p:spPr>
          <a:xfrm>
            <a:off x="0" y="1554480"/>
            <a:ext cx="10076760" cy="6008040"/>
          </a:xfrm>
          <a:prstGeom prst="rect">
            <a:avLst/>
          </a:prstGeom>
          <a:ln>
            <a:noFill/>
          </a:ln>
        </p:spPr>
      </p:pic>
      <p:sp>
        <p:nvSpPr>
          <p:cNvPr id="319" name="CustomShape 4"/>
          <p:cNvSpPr/>
          <p:nvPr/>
        </p:nvSpPr>
        <p:spPr>
          <a:xfrm rot="3600000">
            <a:off x="5737320" y="3482640"/>
            <a:ext cx="4419000" cy="1247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596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А оно уже третий день как в проде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2.1 Существующие артефакты накапливаются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"/>
          <p:cNvSpPr/>
          <p:nvPr/>
        </p:nvSpPr>
        <p:spPr>
          <a:xfrm>
            <a:off x="503280" y="1769040"/>
            <a:ext cx="9067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"/>
          <p:cNvSpPr/>
          <p:nvPr/>
        </p:nvSpPr>
        <p:spPr>
          <a:xfrm>
            <a:off x="411480" y="2503080"/>
            <a:ext cx="9371880" cy="11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Решение: не создавать блин артефакты с повторяющимися именами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502920" y="4206240"/>
            <a:ext cx="9064800" cy="20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Лучше использовать рандом (например, UUID) для создания уникального имени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Перфекционист страдает, функциональность - нет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2.2. Артефакты создаются и рекурсируют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2.2. Артефакты создаются и рекурсируют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554040" y="2298240"/>
            <a:ext cx="8960400" cy="38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DejaVu Sans"/>
              </a:rPr>
              <a:t>- anything.jar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@Explosive pkg.ExplosiveStash1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@Explosive pkg.ExplosiveStash2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- output: @Explosive pkg.ExplosiveStash3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6343f"/>
                </a:solidFill>
                <a:latin typeface="Noto Sans"/>
                <a:ea typeface="Microsoft YaHei"/>
              </a:rPr>
              <a:t>   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6343f"/>
                </a:solidFill>
                <a:latin typeface="Noto Sans"/>
                <a:ea typeface="Microsoft YaHei"/>
              </a:rPr>
              <a:t>∞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2.2. Артефакты создаются и рекурсируют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554040" y="2298240"/>
            <a:ext cx="8960400" cy="38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2" name="" descr=""/>
          <p:cNvPicPr/>
          <p:nvPr/>
        </p:nvPicPr>
        <p:blipFill>
          <a:blip r:embed="rId1"/>
          <a:srcRect l="4771" t="0" r="25729" b="0"/>
          <a:stretch/>
        </p:blipFill>
        <p:spPr>
          <a:xfrm>
            <a:off x="0" y="1564200"/>
            <a:ext cx="10076760" cy="5998320"/>
          </a:xfrm>
          <a:prstGeom prst="rect">
            <a:avLst/>
          </a:prstGeom>
          <a:ln>
            <a:noFill/>
          </a:ln>
        </p:spPr>
      </p:pic>
      <p:sp>
        <p:nvSpPr>
          <p:cNvPr id="333" name="CustomShape 4"/>
          <p:cNvSpPr/>
          <p:nvPr/>
        </p:nvSpPr>
        <p:spPr>
          <a:xfrm rot="2880000">
            <a:off x="-299520" y="4991400"/>
            <a:ext cx="5029200" cy="768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CPU usage: 100%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2.2. Артефакты создаются и рекурсируют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"/>
          <p:cNvSpPr/>
          <p:nvPr/>
        </p:nvSpPr>
        <p:spPr>
          <a:xfrm>
            <a:off x="548640" y="3791160"/>
            <a:ext cx="8960400" cy="7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6343f"/>
                </a:solidFill>
                <a:latin typeface="Noto Sans"/>
                <a:ea typeface="DejaVu Sans"/>
              </a:rPr>
              <a:t>Просто будьте аккуратны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"/>
          <p:cNvGraphicFramePr/>
          <p:nvPr/>
        </p:nvGraphicFramePr>
        <p:xfrm>
          <a:off x="359640" y="147960"/>
          <a:ext cx="9354960" cy="685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2" name="CustomShape 1"/>
          <p:cNvSpPr/>
          <p:nvPr/>
        </p:nvSpPr>
        <p:spPr>
          <a:xfrm>
            <a:off x="1280160" y="4222800"/>
            <a:ext cx="155376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6343f"/>
                </a:solidFill>
                <a:latin typeface="Noto Sans"/>
                <a:ea typeface="DejaVu Sans"/>
              </a:rPr>
              <a:t>Compiler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261680" y="2341800"/>
            <a:ext cx="155376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6343f"/>
                </a:solidFill>
                <a:latin typeface="Noto Sans"/>
                <a:ea typeface="DejaVu Sans"/>
              </a:rPr>
              <a:t>Bytecode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259760" y="457200"/>
            <a:ext cx="155376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6343f"/>
                </a:solidFill>
                <a:latin typeface="Noto Sans"/>
                <a:ea typeface="DejaVu Sans"/>
              </a:rPr>
              <a:t>Runtime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3. Классы существуют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 рантайме)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(в рантайме компиляции)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Классы существуют (в рантайме)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"/>
          <p:cNvSpPr/>
          <p:nvPr/>
        </p:nvSpPr>
        <p:spPr>
          <a:xfrm>
            <a:off x="503280" y="1769040"/>
            <a:ext cx="9067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fresh-processor:0.1.0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guava:23.0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legacy-processor:213.2.13.14455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guava:12.0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-360" y="1562040"/>
            <a:ext cx="10076400" cy="600048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503280" y="1769040"/>
            <a:ext cx="9067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Классы существуют (в рантайме)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 rot="18540000">
            <a:off x="7494480" y="2648520"/>
            <a:ext cx="1370160" cy="1370160"/>
          </a:xfrm>
          <a:prstGeom prst="rect">
            <a:avLst/>
          </a:prstGeom>
          <a:ln>
            <a:noFill/>
          </a:ln>
        </p:spPr>
      </p:pic>
      <p:sp>
        <p:nvSpPr>
          <p:cNvPr id="345" name="CustomShape 3"/>
          <p:cNvSpPr/>
          <p:nvPr/>
        </p:nvSpPr>
        <p:spPr>
          <a:xfrm>
            <a:off x="6675120" y="1891080"/>
            <a:ext cx="2925360" cy="8517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JAR hell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Классы существуют (в рантайме)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503280" y="1769040"/>
            <a:ext cx="9067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4"/>
          <p:cNvSpPr/>
          <p:nvPr/>
        </p:nvSpPr>
        <p:spPr>
          <a:xfrm>
            <a:off x="411480" y="3133080"/>
            <a:ext cx="937188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6343f"/>
                </a:solidFill>
                <a:latin typeface="Noto Sans"/>
                <a:ea typeface="DejaVu Sans"/>
              </a:rPr>
              <a:t>Решение: шейдить джарник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503280" y="4543920"/>
            <a:ext cx="906480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6343f"/>
                </a:solidFill>
                <a:latin typeface="Arial"/>
                <a:ea typeface="DejaVu Sans"/>
              </a:rPr>
              <a:t>com.google.* → your.artifact.id.com.google.*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0" y="0"/>
            <a:ext cx="1007568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Классы существуют (в рантайме)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"/>
          <p:cNvSpPr/>
          <p:nvPr/>
        </p:nvSpPr>
        <p:spPr>
          <a:xfrm>
            <a:off x="503280" y="1769040"/>
            <a:ext cx="9067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4"/>
          <p:cNvSpPr/>
          <p:nvPr/>
        </p:nvSpPr>
        <p:spPr>
          <a:xfrm>
            <a:off x="503280" y="3425760"/>
            <a:ext cx="906480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Arial"/>
                <a:ea typeface="DejaVu Sans"/>
              </a:rPr>
              <a:t>Так как процессор нужен только для компиляции (mvn scope: provided), это не будет засорять конечный артефакт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Noto Sans"/>
                <a:ea typeface="DejaVu Sans"/>
              </a:rPr>
              <a:t>Домашнее задание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Видит ли процессор аннотаций аннотации из джарника-зависимости?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Как прочитать существующий ресурс?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Noto Sans"/>
                <a:ea typeface="DejaVu Sans"/>
              </a:rPr>
              <a:t>Итоги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5" dur="indefinite" restart="never" nodeType="tmRoot">
          <p:childTnLst>
            <p:seq>
              <p:cTn id="1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Общее понимание процессинга аннотаций во время компиляции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7" dur="indefinite" restart="never" nodeType="tmRoot">
          <p:childTnLst>
            <p:seq>
              <p:cTn id="1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" y="360"/>
            <a:ext cx="1007424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RetentionPolicy.SOURCE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Видно статическому анализу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Видно компилятору (yay!)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Позволяет создавать производные на основе исходного кода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6343f"/>
                </a:solidFill>
                <a:latin typeface="Noto Sans"/>
                <a:ea typeface="DejaVu Sans"/>
              </a:rPr>
              <a:t>Javac вжжж процессор аннотаций вжжж дискавери SPI кодогенерация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6343f"/>
                </a:solidFill>
                <a:latin typeface="Noto Sans"/>
                <a:ea typeface="DejaVu Sans"/>
              </a:rPr>
              <a:t>вжжж шейди джарники свои вжжж МАГИЯ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0" y="0"/>
            <a:ext cx="1007676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Общее понимание процессинга аннотаций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Lombok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Теперь вы знаете, как это работает (немношк)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Теперь вы понимаете, почему он работает на аннотациях и почему даже он не может предоставить нам алиасы в джаве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0" y="0"/>
            <a:ext cx="1007676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Lombok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https://projectlombok.org/contributing/lombok-execution-path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0" y="0"/>
            <a:ext cx="1007676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Lombok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5" dur="indefinite" restart="never" nodeType="tmRoot">
          <p:childTnLst>
            <p:seq>
              <p:cTn id="1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502920" y="300600"/>
            <a:ext cx="9065160" cy="69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Полезные ссылки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7" dur="indefinite" restart="never" nodeType="tmRoot">
          <p:childTnLst>
            <p:seq>
              <p:cTn id="1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6343f"/>
                </a:solidFill>
                <a:latin typeface="Noto Sans"/>
                <a:ea typeface="DejaVu Sans"/>
              </a:rPr>
              <a:t>http://hannesdorfmann.com/annotation-processing/annotationprocessing101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0" y="0"/>
            <a:ext cx="1007676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i="1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The</a:t>
            </a: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 101 Article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9" dur="indefinite" restart="never" nodeType="tmRoot">
          <p:childTnLst>
            <p:seq>
              <p:cTn id="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6343f"/>
                </a:solidFill>
                <a:latin typeface="Noto Sans"/>
                <a:ea typeface="DejaVu Sans"/>
              </a:rPr>
              <a:t>https://github.com/google/auto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0" y="0"/>
            <a:ext cx="1007676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Google Auto.Service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6343f"/>
                </a:solidFill>
                <a:latin typeface="Noto Sans"/>
                <a:ea typeface="DejaVu Sans"/>
              </a:rPr>
              <a:t>https://github.com/square/javapoet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0" y="0"/>
            <a:ext cx="1007676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JavaPoet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https://github.com/apache/commons-bcel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0" y="0"/>
            <a:ext cx="1007676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ByteCode Engineering Library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502920" y="1768680"/>
            <a:ext cx="90651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В недрах https://github.com/ayte-io/slides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0" y="0"/>
            <a:ext cx="10076760" cy="156096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Эта презентация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2018-11-11T07:43:39Z</dcterms:created>
  <dc:creator/>
  <dc:description/>
  <dc:language>en-US</dc:language>
  <cp:lastModifiedBy/>
  <dcterms:modified xsi:type="dcterms:W3CDTF">2018-11-14T16:12:00Z</dcterms:modified>
  <cp:revision>47</cp:revision>
  <dc:subject/>
  <dc:title/>
</cp:coreProperties>
</file>