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1563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Noto Sans U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2021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311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1563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Noto Sans U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2021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2021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311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311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1563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Noto Sans U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2021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2021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2020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2020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1563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Noto Sans U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021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1563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Noto Sans U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2021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1563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Noto Sans U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2021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2021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1563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Noto Sans U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0080000" cy="724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1563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Noto Sans U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2021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311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2021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1563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Noto Sans U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2021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2021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311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1563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Noto Sans U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2021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2021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311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1563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Noto Sans U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021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6343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  <a:p>
            <a:pPr lvl="1" marL="864000" indent="-324000">
              <a:buClr>
                <a:srgbClr val="f6343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  <a:p>
            <a:pPr lvl="2" marL="1296000" indent="-288000">
              <a:buClr>
                <a:srgbClr val="f6343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  <a:p>
            <a:pPr lvl="3" marL="1728000" indent="-216000">
              <a:buClr>
                <a:srgbClr val="f6343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  <a:p>
            <a:pPr lvl="4" marL="2160000" indent="-216000">
              <a:buClr>
                <a:srgbClr val="f634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  <a:p>
            <a:pPr lvl="5" marL="2592000" indent="-216000">
              <a:buClr>
                <a:srgbClr val="f634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  <a:p>
            <a:pPr lvl="6" marL="3024000" indent="-216000">
              <a:buClr>
                <a:srgbClr val="f634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&lt;footer&gt;</a:t>
            </a:r>
            <a:endParaRPr b="0" lang="en-US" sz="14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DB6F6D6-F8FA-4B62-BDEB-977FC7A1D0D6}" type="slidenum">
              <a:rPr b="0" lang="en-US" sz="14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0" y="1737360"/>
            <a:ext cx="10080000" cy="1463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ElasticSearch Inside Out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1445760" y="4245120"/>
            <a:ext cx="7188840" cy="230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Что мы знаем?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Знаем ли мы хоть что-нибудь?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Давайте это выясним!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3657600" y="5209920"/>
            <a:ext cx="180720" cy="4273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0" y="0"/>
            <a:ext cx="10080000" cy="15634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</a:rPr>
              <a:t>Проблема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Noto Sans UI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1097280" y="2350800"/>
            <a:ext cx="7908480" cy="414432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0" rIns="0" tIns="0" bIns="0" anchor="ctr"/>
          <a:p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- 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Масля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та, мы 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потрат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или 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девят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ь 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месяц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ев, 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три 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милли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она на 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консул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ьтиро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вание, 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вмест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е с 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обеда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ми 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нам 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достав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ляют 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антид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епресс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анты, 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а 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инстр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уктаж 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по 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увели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чению 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хипа 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занял 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недел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ю. 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Вчера 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выкат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или в 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прод, 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и оно 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еще 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сильн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ей 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тормо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зит, 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пока 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не 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свалит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ся в 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ООМ.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
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
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Что 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делат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ь?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  <p:sp>
        <p:nvSpPr>
          <p:cNvPr id="60" name="TextShape 3"/>
          <p:cNvSpPr txBox="1"/>
          <p:nvPr/>
        </p:nvSpPr>
        <p:spPr>
          <a:xfrm>
            <a:off x="457200" y="1870560"/>
            <a:ext cx="2103120" cy="133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7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4"/>
          <p:cNvSpPr txBox="1"/>
          <p:nvPr/>
        </p:nvSpPr>
        <p:spPr>
          <a:xfrm>
            <a:off x="9144000" y="5450400"/>
            <a:ext cx="640080" cy="133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7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„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0" y="0"/>
            <a:ext cx="10080000" cy="15634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</a:rPr>
              <a:t>Решение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Noto Sans UI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2021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37600" indent="-255960" algn="ctr"/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- Твоя проблема, ты и разбирайся )))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0" y="0"/>
            <a:ext cx="10080000" cy="724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Проблема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0" y="0"/>
            <a:ext cx="10080000" cy="724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Проблема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 rot="19577400">
            <a:off x="-1598760" y="155880"/>
            <a:ext cx="12971520" cy="666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19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Проблема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0" y="0"/>
            <a:ext cx="10080000" cy="15634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</a:rPr>
              <a:t>Проблема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Noto Sans UI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4000" y="2021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- Там внутри вроде есть инвертированные </a:t>
            </a: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индексы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  <a:p>
            <a:pPr algn="ctr"/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- Никто не знает, что там есть кроме </a:t>
            </a: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инвертированных индексов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  <a:p>
            <a:pPr algn="ctr"/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- Три человека отправились на разведку, но так и </a:t>
            </a: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не вернулись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0" y="0"/>
            <a:ext cx="10080000" cy="15634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</a:rPr>
              <a:t>Проблема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Noto Sans UI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1097280" y="2350800"/>
            <a:ext cx="7908480" cy="1764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0" rIns="0" tIns="0" bIns="0" anchor="ctr"/>
          <a:p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- Мы сделали для вас фичу Х, но только вы ее не используйте, пожалуйста, это плохо для производительности.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  <p:sp>
        <p:nvSpPr>
          <p:cNvPr id="71" name="TextShape 3"/>
          <p:cNvSpPr txBox="1"/>
          <p:nvPr/>
        </p:nvSpPr>
        <p:spPr>
          <a:xfrm>
            <a:off x="457200" y="1870560"/>
            <a:ext cx="2103120" cy="133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7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4"/>
          <p:cNvSpPr txBox="1"/>
          <p:nvPr/>
        </p:nvSpPr>
        <p:spPr>
          <a:xfrm>
            <a:off x="9144000" y="3074400"/>
            <a:ext cx="640080" cy="133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7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„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TextShape 5"/>
          <p:cNvSpPr txBox="1"/>
          <p:nvPr/>
        </p:nvSpPr>
        <p:spPr>
          <a:xfrm>
            <a:off x="1097280" y="4630320"/>
            <a:ext cx="7863840" cy="230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Насколько плохо? Каково наказние за использование фичи? Где мы теряем скорость? А если у меня страница по пять результатов?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0" y="0"/>
            <a:ext cx="10080000" cy="15634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</a:rPr>
              <a:t>Проблема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Noto Sans UI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504000" y="2021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ElasticSearch – классический черный ящик.</a:t>
            </a: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
</a:t>
            </a: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
</a:t>
            </a: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Все знают про анализ и инвертированные индексы для текста и простых атрибутов.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  <a:p>
            <a:pPr algn="ctr"/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  <a:p>
            <a:pPr algn="ctr"/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Никто не знает, что происходит внутри.</a:t>
            </a: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
</a:t>
            </a: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Никто.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0" y="0"/>
            <a:ext cx="10080000" cy="724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Поехали!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970920" y="5394960"/>
            <a:ext cx="8138160" cy="71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*шестьдесят лет считай прошло, могли бы и доехать уже куда-нибудь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0" y="0"/>
            <a:ext cx="10080000" cy="15634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</a:rPr>
              <a:t>Шкала слоупока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Noto Sans U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504000" y="2021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Мерять проблему мы будем слоупоками, не более десяти за раз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4389120"/>
            <a:ext cx="10080000" cy="31708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842400" y="3200400"/>
            <a:ext cx="2377440" cy="2377440"/>
          </a:xfrm>
          <a:prstGeom prst="ellipse">
            <a:avLst/>
          </a:prstGeom>
          <a:solidFill>
            <a:srgbClr val="ffffff"/>
          </a:solidFill>
          <a:ln w="76320">
            <a:solidFill>
              <a:srgbClr val="f6343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28160" rIns="128160" tIns="83160" bIns="83160" anchor="ctr"/>
          <a:p>
            <a:pPr algn="ctr"/>
            <a:r>
              <a:rPr b="0" lang="en-US" sz="96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3"/>
          <p:cNvSpPr txBox="1"/>
          <p:nvPr/>
        </p:nvSpPr>
        <p:spPr>
          <a:xfrm>
            <a:off x="3363840" y="4558320"/>
            <a:ext cx="6511680" cy="147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US" sz="4000" spc="-15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Argumentum ad verecundiam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0" y="0"/>
            <a:ext cx="10080000" cy="15634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</a:rPr>
              <a:t>Шкала слоупока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Noto Sans U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504000" y="2021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Слоупок.жпг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0" y="0"/>
            <a:ext cx="10080000" cy="15634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</a:rPr>
              <a:t>Тулчейн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Noto Sans U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2021040"/>
            <a:ext cx="9071640" cy="474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6343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Запускаемся прямо на хосте, нет времени делать по-человечески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  <a:p>
            <a:pPr marL="432000" indent="-324000">
              <a:buClr>
                <a:srgbClr val="f6343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Кластер из трех нод, </a:t>
            </a:r>
            <a:r>
              <a:rPr b="0" lang="en-US" sz="3200" spc="-1" strike="sng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одна мастером положена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  <a:p>
            <a:pPr marL="432000" indent="-324000">
              <a:buClr>
                <a:srgbClr val="f6343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EsRally, смешанная нагрузка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  <a:p>
            <a:pPr marL="432000" indent="-324000">
              <a:buClr>
                <a:srgbClr val="f6343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Perf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  <a:p>
            <a:pPr marL="432000" indent="-324000">
              <a:buClr>
                <a:srgbClr val="f6343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FlameGraphs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  <a:p>
            <a:pPr marL="432000" indent="-324000">
              <a:buClr>
                <a:srgbClr val="f6343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PCI-E NVMe </a:t>
            </a:r>
            <a:r>
              <a:rPr b="0" lang="en-US" sz="3200" spc="-1" strike="noStrike" baseline="-33000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...ведь надо же оправдать его покупку, правда?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  <a:p>
            <a:pPr marL="432000" indent="-324000">
              <a:buClr>
                <a:srgbClr val="f6343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Red bull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0" y="0"/>
            <a:ext cx="10080000" cy="15634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</a:rPr>
              <a:t>JVM Tuning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Noto Sans U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2021040"/>
            <a:ext cx="9071640" cy="465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6343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-XX:-TieredCompilation</a:t>
            </a: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
</a:t>
            </a: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У меня доклад через неделю, в смысле я должен ждать пока JVM прогреется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  <a:p>
            <a:pPr marL="432000" indent="-324000">
              <a:buClr>
                <a:srgbClr val="f6343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-XX:+AlwaysPreTouch</a:t>
            </a: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
</a:t>
            </a: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...уж тем более инициализацию страниц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  <a:p>
            <a:pPr marL="432000" indent="-324000">
              <a:buClr>
                <a:srgbClr val="f6343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-XX:+UseTransparentHugePages</a:t>
            </a: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
</a:t>
            </a: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TLB magic!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  <a:p>
            <a:pPr marL="432000" indent="-324000">
              <a:buClr>
                <a:srgbClr val="f6343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-XX:+PreserveFramePointer</a:t>
            </a: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
</a:t>
            </a: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Необходим для красивых флеймграфов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0" y="0"/>
            <a:ext cx="10080000" cy="15634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</a:rPr>
              <a:t>Кстати, нормальные люди 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</a:rPr>
              <a:t>
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</a:rPr>
              <a:t>так не делают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Noto Sans U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2021040"/>
            <a:ext cx="9071640" cy="474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6343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Нельзя тестить кластерное решение на одной машине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  <a:p>
            <a:pPr marL="432000" indent="-324000">
              <a:buClr>
                <a:srgbClr val="f6343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Нельзя тестить приложение с той же машины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  <a:p>
            <a:pPr marL="432000" indent="-324000">
              <a:buClr>
                <a:srgbClr val="f6343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Тестовые датасеты должны быть гораздо сложнее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  <a:p>
            <a:pPr marL="432000" indent="-324000">
              <a:buClr>
                <a:srgbClr val="f6343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Переход на C2 без обычной профилировки вряд ли эффективен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  <a:p>
            <a:pPr marL="432000" indent="-324000">
              <a:buClr>
                <a:srgbClr val="f6343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THP вообще вряд ли чего-то дадут, мне просто хотелось уж где-нибудь их включить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  <a:p>
            <a:pPr marL="432000" indent="-324000">
              <a:buClr>
                <a:srgbClr val="f6343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Гипотезы выдвигаются, но не проверяются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  <a:p>
            <a:pPr marL="432000" indent="-324000">
              <a:buClr>
                <a:srgbClr val="f6343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Но нам же просто интересно посмотреть и увидеть примерные цифры, верно?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0" y="0"/>
            <a:ext cx="10080000" cy="724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Благодарности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0" y="0"/>
            <a:ext cx="10080000" cy="15634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</a:rPr>
              <a:t>Благодарности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Noto Sans U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2021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6343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Андрей Паньгин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  <a:p>
            <a:pPr marL="432000" indent="-324000">
              <a:buClr>
                <a:srgbClr val="f6343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Алексей Шипилев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  <a:p>
            <a:pPr marL="432000" indent="-324000">
              <a:buClr>
                <a:srgbClr val="f6343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Брендан Грегг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  <a:p>
            <a:pPr marL="432000" indent="-324000">
              <a:buClr>
                <a:srgbClr val="f6343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Анно Хидеаки за лучшую в мире драму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  <a:p>
            <a:pPr marL="432000" indent="-324000">
              <a:buClr>
                <a:srgbClr val="f6343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Старому Хрычу за то, что он есть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  <a:p>
            <a:pPr marL="432000" indent="-324000">
              <a:buClr>
                <a:srgbClr val="f6343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Red bull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0" y="0"/>
            <a:ext cx="10080000" cy="731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БНОПНЯШ &amp; Answers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79480" y="5428080"/>
            <a:ext cx="8321040" cy="82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https://github.com/ayte-io/slides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0"/>
            <a:ext cx="10080000" cy="15634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</a:rPr>
              <a:t>О чем это я?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Noto Sans UI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2021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Давайте приоткроем капот и посмотрим на несколько фич, чтобы хотя бы издалека представлять, как оно работает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0" y="0"/>
            <a:ext cx="10080000" cy="15634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</a:rPr>
              <a:t>Оглавление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Noto Sans UI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2021040"/>
            <a:ext cx="9071640" cy="4928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6343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Постановка проблемы &amp; инструментарий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  <a:p>
            <a:pPr marL="432000" indent="-324000">
              <a:buClr>
                <a:srgbClr val="f6343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Wildcard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  <a:p>
            <a:pPr marL="432000" indent="-324000">
              <a:buClr>
                <a:srgbClr val="f6343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Scoring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  <a:p>
            <a:pPr marL="432000" indent="-324000">
              <a:buClr>
                <a:srgbClr val="f6343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Or-запросы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  <a:p>
            <a:pPr marL="432000" indent="-324000">
              <a:buClr>
                <a:srgbClr val="f6343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Range-запросы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  <a:p>
            <a:pPr marL="432000" indent="-324000">
              <a:buClr>
                <a:srgbClr val="f6343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Scripting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  <a:p>
            <a:pPr marL="432000" indent="-324000">
              <a:buClr>
                <a:srgbClr val="f6343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Collapsing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  <a:p>
            <a:pPr marL="432000" indent="-324000">
              <a:buClr>
                <a:srgbClr val="f6343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Too many clauses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  <a:p>
            <a:pPr marL="432000" indent="-324000">
              <a:buClr>
                <a:srgbClr val="f6343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dfs_query_then_fetch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  <a:p>
            <a:pPr marL="432000" indent="-324000">
              <a:buClr>
                <a:srgbClr val="f6343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Merging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0" y="0"/>
            <a:ext cx="10080000" cy="724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Проблема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0" y="0"/>
            <a:ext cx="10080000" cy="15634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</a:rPr>
              <a:t>Проблема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Noto Sans UI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2021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&lt;Message in a bottle&gt;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0" y="0"/>
            <a:ext cx="10080000" cy="15634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</a:rPr>
              <a:t>Проблема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Noto Sans UI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1097280" y="2651760"/>
            <a:ext cx="7908480" cy="347472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0" rIns="0" tIns="0" bIns="0" anchor="ctr"/>
          <a:p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- Маслята, я тут выбираю из MySQL пару миллионов записей с семью джойнами, стал агрегировать по количеству комментариев, и что-то он тормозить стал.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
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
</a:t>
            </a:r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Я думаю поставить Redis, что скажете?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  <p:sp>
        <p:nvSpPr>
          <p:cNvPr id="54" name="TextShape 3"/>
          <p:cNvSpPr txBox="1"/>
          <p:nvPr/>
        </p:nvSpPr>
        <p:spPr>
          <a:xfrm>
            <a:off x="457200" y="2158560"/>
            <a:ext cx="2103120" cy="133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7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4"/>
          <p:cNvSpPr txBox="1"/>
          <p:nvPr/>
        </p:nvSpPr>
        <p:spPr>
          <a:xfrm>
            <a:off x="9144000" y="5156640"/>
            <a:ext cx="640080" cy="133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7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„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0" y="0"/>
            <a:ext cx="10080000" cy="15634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</a:rPr>
              <a:t>Решение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Noto Sans UI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2021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- Используй эластик / solr / sphinx</a:t>
            </a:r>
            <a:endParaRPr b="0" lang="en-US" sz="3200" spc="-1" strike="noStrike">
              <a:solidFill>
                <a:srgbClr val="f6343f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2018-12-11T01:30:46Z</dcterms:created>
  <dc:creator/>
  <dc:description/>
  <dc:language>en-US</dc:language>
  <cp:lastModifiedBy/>
  <dcterms:modified xsi:type="dcterms:W3CDTF">2018-12-11T03:49:38Z</dcterms:modified>
  <cp:revision>17</cp:revision>
  <dc:subject/>
  <dc:title>ElasticSearch Inside Out</dc:title>
</cp:coreProperties>
</file>