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_rels/slide53.xml.rels" ContentType="application/vnd.openxmlformats-package.relationships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50.xml.rels" ContentType="application/vnd.openxmlformats-package.relationships+xml"/>
  <Override PartName="/ppt/slides/_rels/slide6.xml.rels" ContentType="application/vnd.openxmlformats-package.relationships+xml"/>
  <Override PartName="/ppt/slides/_rels/slide51.xml.rels" ContentType="application/vnd.openxmlformats-package.relationships+xml"/>
  <Override PartName="/ppt/slides/_rels/slide7.xml.rels" ContentType="application/vnd.openxmlformats-package.relationships+xml"/>
  <Override PartName="/ppt/slides/_rels/slide5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68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5.png" ContentType="image/png"/>
  <Override PartName="/ppt/media/image3.jpeg" ContentType="image/jpeg"/>
  <Override PartName="/ppt/media/image6.jpeg" ContentType="image/jpeg"/>
  <Override PartName="/ppt/media/image4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0" y="873360"/>
            <a:ext cx="1007820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Noto Sans"/>
                <a:ea typeface="DejaVu Sans"/>
              </a:rPr>
              <a:t>ElasticSearch Inside Out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445760" y="2697120"/>
            <a:ext cx="7187040" cy="23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Noto Sans"/>
                <a:ea typeface="DejaVu Sans"/>
              </a:rPr>
              <a:t>Что мы знаем? 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Noto Sans"/>
                <a:ea typeface="DejaVu Sans"/>
              </a:rPr>
              <a:t>Знаем ли мы хоть что-нибудь? 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Noto Sans"/>
                <a:ea typeface="DejaVu Sans"/>
              </a:rPr>
              <a:t>Давайте это выясним!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3657600" y="5209920"/>
            <a:ext cx="17892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3846960" y="5012640"/>
            <a:ext cx="2387160" cy="278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Решение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504000" y="2021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Используй эластик / solr / sphinx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Проблема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1097280" y="2350800"/>
            <a:ext cx="7906680" cy="414252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74320">
              <a:lnSpc>
                <a:spcPct val="100000"/>
              </a:lnSpc>
            </a:pPr>
            <a:r>
              <a:rPr b="0" i="1" lang="en-US" sz="2800" spc="-1" strike="noStrike">
                <a:solidFill>
                  <a:srgbClr val="f6343f"/>
                </a:solidFill>
                <a:latin typeface="DejaVu Sans Condensed"/>
                <a:ea typeface="DejaVu Sans"/>
              </a:rPr>
              <a:t>- Маслята, мы потратили девять месяцев, три миллиона на консультирование, вместе с обедами нам доставляют антидепрессанты, а инструктаж по увеличению хипа занял неделю. Вчера выкатили в прод, и оно еще сильней тормозит, пока не свалится в ООМ.</a:t>
            </a:r>
            <a:endParaRPr b="0" lang="en-US" sz="2800" spc="-1" strike="noStrike">
              <a:latin typeface="Arial"/>
            </a:endParaRPr>
          </a:p>
          <a:p>
            <a:pPr marL="274320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274320">
              <a:lnSpc>
                <a:spcPct val="100000"/>
              </a:lnSpc>
            </a:pPr>
            <a:r>
              <a:rPr b="0" i="1" lang="en-US" sz="2800" spc="-1" strike="noStrike">
                <a:solidFill>
                  <a:srgbClr val="f6343f"/>
                </a:solidFill>
                <a:latin typeface="DejaVu Sans Condensed"/>
                <a:ea typeface="DejaVu Sans"/>
              </a:rPr>
              <a:t>Что делать?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457200" y="1870560"/>
            <a:ext cx="2101320" cy="13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6343f"/>
                </a:solidFill>
                <a:latin typeface="Noto Sans"/>
                <a:ea typeface="DejaVu Sans"/>
              </a:rPr>
              <a:t>“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9144000" y="5558400"/>
            <a:ext cx="638280" cy="13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6343f"/>
                </a:solidFill>
                <a:latin typeface="Noto Sans"/>
                <a:ea typeface="DejaVu Sans"/>
              </a:rPr>
              <a:t>„</a:t>
            </a:r>
            <a:endParaRPr b="0" lang="en-US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Решение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504000" y="2021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37600" indent="-254160"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Твоя проблема, ты и разбирайся )))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0" y="0"/>
            <a:ext cx="10078200" cy="72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Noto Sans"/>
                <a:ea typeface="DejaVu Sans"/>
              </a:rPr>
              <a:t>Проблема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0" y="0"/>
            <a:ext cx="10078200" cy="72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latin typeface="Noto Sans"/>
                <a:ea typeface="DejaVu Sans"/>
              </a:rPr>
              <a:t>Проблема</a:t>
            </a:r>
            <a:endParaRPr b="0" lang="en-US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 rot="19577400">
            <a:off x="-1598400" y="155520"/>
            <a:ext cx="12969720" cy="66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9200" spc="-1" strike="noStrike">
                <a:solidFill>
                  <a:srgbClr val="ffffff"/>
                </a:solidFill>
                <a:latin typeface="Noto Sans"/>
                <a:ea typeface="DejaVu Sans"/>
              </a:rPr>
              <a:t>Проблема</a:t>
            </a:r>
            <a:endParaRPr b="0" lang="en-US" sz="19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Проблема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504000" y="2021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Там внутри вроде есть инвертированные индексы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Никто не знает, что там есть кроме инвертированных индексов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Три человека отправились на разведку, но так и не вернулись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1097280" y="2651760"/>
            <a:ext cx="7906680" cy="17373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2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Проблема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1371600" y="2651760"/>
            <a:ext cx="7314840" cy="17373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i="1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- Мы сделали для вас фичу Х, но только вы ее не используйте, пожалуйста, это плохо для производительности.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57200" y="2158560"/>
            <a:ext cx="2101320" cy="13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6343f"/>
                </a:solidFill>
                <a:latin typeface="Noto Sans"/>
                <a:ea typeface="DejaVu Sans"/>
              </a:rPr>
              <a:t>“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9144000" y="3464640"/>
            <a:ext cx="638280" cy="13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6343f"/>
                </a:solidFill>
                <a:latin typeface="Noto Sans"/>
                <a:ea typeface="DejaVu Sans"/>
              </a:rPr>
              <a:t>„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268" name="TextShape 6"/>
          <p:cNvSpPr txBox="1"/>
          <p:nvPr/>
        </p:nvSpPr>
        <p:spPr>
          <a:xfrm>
            <a:off x="1005840" y="4854960"/>
            <a:ext cx="8229600" cy="202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2800" spc="-1" strike="noStrike">
                <a:solidFill>
                  <a:srgbClr val="f6343f"/>
                </a:solidFill>
                <a:latin typeface="Noto Sans"/>
              </a:rPr>
              <a:t>Насколько плохо? Где теряется скрость? Я могу это использовать, если очень надо? А если у меня возвращается только пять результатов?</a:t>
            </a:r>
            <a:endParaRPr b="0" lang="en-US" sz="2800" spc="-1" strike="noStrike">
              <a:solidFill>
                <a:srgbClr val="f6343f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Проблема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504000" y="2021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ElasticSearch – классический черный ящик.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Все знают про анализ и инвертированные индексы для текста и простых атрибутов.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Никто не знает, что на самом деле происходит внутри.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0" y="0"/>
            <a:ext cx="10078200" cy="72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latin typeface="Noto Sans"/>
                <a:ea typeface="DejaVu Sans"/>
              </a:rPr>
              <a:t>Никто</a:t>
            </a:r>
            <a:endParaRPr b="0" lang="en-US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0" y="0"/>
            <a:ext cx="10078200" cy="72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Noto Sans"/>
                <a:ea typeface="DejaVu Sans"/>
              </a:rPr>
              <a:t>...или история о том, как завафлить хороший доклад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0" y="0"/>
            <a:ext cx="10078200" cy="72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Noto Sans"/>
                <a:ea typeface="DejaVu Sans"/>
              </a:rPr>
              <a:t>И поэтому мы здесь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0" y="0"/>
            <a:ext cx="10078200" cy="72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Noto Sans"/>
                <a:ea typeface="DejaVu Sans"/>
              </a:rPr>
              <a:t>Поехали!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970920" y="5394960"/>
            <a:ext cx="8136360" cy="7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*шестьдесят лет считай прошло, могли бы и доехать уже куда-нибудь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Шкала слоупока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504000" y="2021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Мерять проблему мы будем слоупоками, не более десяти за раз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Шкала слоупока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504000" y="2021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9" name="" descr=""/>
          <p:cNvPicPr/>
          <p:nvPr/>
        </p:nvPicPr>
        <p:blipFill>
          <a:blip r:embed="rId1"/>
          <a:stretch/>
        </p:blipFill>
        <p:spPr>
          <a:xfrm>
            <a:off x="2849760" y="2077200"/>
            <a:ext cx="4381560" cy="477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Шкала слоупока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504000" y="2021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2849760" y="2077200"/>
            <a:ext cx="4381560" cy="4778640"/>
          </a:xfrm>
          <a:prstGeom prst="rect">
            <a:avLst/>
          </a:prstGeom>
          <a:ln>
            <a:noFill/>
          </a:ln>
        </p:spPr>
      </p:pic>
      <p:pic>
        <p:nvPicPr>
          <p:cNvPr id="283" name="" descr=""/>
          <p:cNvPicPr/>
          <p:nvPr/>
        </p:nvPicPr>
        <p:blipFill>
          <a:blip r:embed="rId2"/>
          <a:srcRect l="25441" t="10538" r="26908" b="20281"/>
          <a:stretch/>
        </p:blipFill>
        <p:spPr>
          <a:xfrm rot="19080000">
            <a:off x="2769480" y="3994200"/>
            <a:ext cx="2198160" cy="239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Тулчейн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504000" y="2021040"/>
            <a:ext cx="9069840" cy="47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3x Hetzner Cloud / CX51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Кластер из трех нод, </a:t>
            </a:r>
            <a:r>
              <a:rPr b="0" lang="en-US" sz="3200" spc="-1" strike="sngStrike">
                <a:solidFill>
                  <a:srgbClr val="f6343f"/>
                </a:solidFill>
                <a:latin typeface="Noto Sans"/>
                <a:ea typeface="DejaVu Sans"/>
              </a:rPr>
              <a:t>одна мастером положена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EsRally, нагрузка только на чтение, 3х CX31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Датасет wikiquote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sngStrike">
                <a:solidFill>
                  <a:srgbClr val="f6343f"/>
                </a:solidFill>
                <a:latin typeface="Noto Sans"/>
                <a:ea typeface="DejaVu Sans"/>
              </a:rPr>
              <a:t>Perf</a:t>
            </a: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, Java Async Profiler, FlameGraphs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Red bull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JVM Tuning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504000" y="2021040"/>
            <a:ext cx="9069840" cy="46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57200" indent="-457200">
              <a:lnSpc>
                <a:spcPct val="100000"/>
              </a:lnSpc>
              <a:buClr>
                <a:srgbClr val="f6343f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-XX:+UseTransparentHugePages</a:t>
            </a:r>
            <a:br/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Скорее всего ничего не сделает, но почему бы и нет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f6343f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-XX:-TieredCompilation</a:t>
            </a:r>
            <a:br/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У меня доклад уже завтра, в смысле я должен ждать пока JVM прогреется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Порядок проведения тестов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504000" y="2021040"/>
            <a:ext cx="9069840" cy="47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Каждый тест выполняется пять минут с трех нод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Во время проведения теста эластик на одной из нод профилируется профайлером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Смотрим циферки и делаем вид, что что-то понимаем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Процентные соотношения приведены от 95 перцентиля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Кстати, нормальные люди 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так не делают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504000" y="2021040"/>
            <a:ext cx="9069840" cy="47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000" spc="-1" strike="noStrike">
                <a:solidFill>
                  <a:srgbClr val="f6343f"/>
                </a:solidFill>
                <a:latin typeface="Noto Sans"/>
                <a:ea typeface="DejaVu Sans"/>
              </a:rPr>
              <a:t>Тестовые датасеты должны быть гораздо сложнее</a:t>
            </a:r>
            <a:endParaRPr b="0" lang="en-US" sz="3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000" spc="-1" strike="noStrike">
                <a:solidFill>
                  <a:srgbClr val="f6343f"/>
                </a:solidFill>
                <a:latin typeface="Noto Sans"/>
                <a:ea typeface="DejaVu Sans"/>
              </a:rPr>
              <a:t>Переход на C2 без обычной профилировки вряд ли эффективен</a:t>
            </a:r>
            <a:endParaRPr b="0" lang="en-US" sz="3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000" spc="-1" strike="noStrike">
                <a:solidFill>
                  <a:srgbClr val="f6343f"/>
                </a:solidFill>
                <a:latin typeface="Noto Sans"/>
                <a:ea typeface="DejaVu Sans"/>
              </a:rPr>
              <a:t>THP вообще вряд ли чего-то дадут, мне просто хотелось уж где-нибудь их включить</a:t>
            </a:r>
            <a:endParaRPr b="0" lang="en-US" sz="3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000" spc="-1" strike="noStrike">
                <a:solidFill>
                  <a:srgbClr val="f6343f"/>
                </a:solidFill>
                <a:latin typeface="Noto Sans"/>
                <a:ea typeface="DejaVu Sans"/>
              </a:rPr>
              <a:t>В реальной жизни мы не только читаем, но и обновляем</a:t>
            </a:r>
            <a:endParaRPr b="0" lang="en-US" sz="3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000" spc="-1" strike="noStrike">
                <a:solidFill>
                  <a:srgbClr val="f6343f"/>
                </a:solidFill>
                <a:latin typeface="Noto Sans"/>
                <a:ea typeface="DejaVu Sans"/>
              </a:rPr>
              <a:t>Гипотезы выдвигаются, но не проверяются</a:t>
            </a:r>
            <a:endParaRPr b="0" lang="en-US" sz="3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000" spc="-1" strike="noStrike">
                <a:solidFill>
                  <a:srgbClr val="f6343f"/>
                </a:solidFill>
                <a:latin typeface="Noto Sans"/>
                <a:ea typeface="DejaVu Sans"/>
              </a:rPr>
              <a:t>Я где-то точно налажал, говорю вам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Правильный порядок проведения тестов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504000" y="1990080"/>
            <a:ext cx="9069840" cy="329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Удаление всех индексов</a:t>
            </a:r>
            <a:endParaRPr b="0" lang="en-US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Загрузка датасета по новой</a:t>
            </a:r>
            <a:endParaRPr b="0" lang="en-US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2600" spc="-1" strike="noStrike">
                <a:solidFill>
                  <a:srgbClr val="666666"/>
                </a:solidFill>
                <a:latin typeface="Noto Mono"/>
                <a:ea typeface="DejaVu Sans"/>
              </a:rPr>
              <a:t>sync; echo 1 &gt; /proc/sys/vm/drop_caches</a:t>
            </a:r>
            <a:endParaRPr b="0" lang="en-US" sz="2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666666"/>
                </a:solidFill>
                <a:latin typeface="Noto Sans"/>
                <a:ea typeface="DejaVu Sans"/>
              </a:rPr>
              <a:t>* скорее всего никак не влияет, но парни из старших классов так делают</a:t>
            </a:r>
            <a:endParaRPr b="0" lang="en-US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2600" spc="-1" strike="noStrike">
                <a:solidFill>
                  <a:srgbClr val="666666"/>
                </a:solidFill>
                <a:latin typeface="Noto Mono"/>
                <a:ea typeface="DejaVu Sans"/>
              </a:rPr>
              <a:t>_optimize?max_num_segments=1</a:t>
            </a:r>
            <a:endParaRPr b="0" lang="en-US" sz="2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666666"/>
                </a:solidFill>
                <a:latin typeface="Noto Sans"/>
                <a:ea typeface="DejaVu Sans"/>
              </a:rPr>
              <a:t>* потому что иначе могут быть различные исходные условия</a:t>
            </a:r>
            <a:endParaRPr b="0" lang="en-US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Прогрев</a:t>
            </a:r>
            <a:endParaRPr b="0" lang="en-US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Запуск запросов на чтение</a:t>
            </a:r>
            <a:endParaRPr b="0" lang="en-US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Параллельное обновление датасета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274320" y="6009840"/>
            <a:ext cx="978300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...но у меня не было времени :(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0" y="4389120"/>
            <a:ext cx="10078200" cy="31690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2"/>
          <p:cNvSpPr/>
          <p:nvPr/>
        </p:nvSpPr>
        <p:spPr>
          <a:xfrm>
            <a:off x="842400" y="3200400"/>
            <a:ext cx="2375640" cy="2375640"/>
          </a:xfrm>
          <a:prstGeom prst="ellipse">
            <a:avLst/>
          </a:prstGeom>
          <a:solidFill>
            <a:srgbClr val="ffffff"/>
          </a:solidFill>
          <a:ln w="76320">
            <a:solidFill>
              <a:srgbClr val="f6343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28160" rIns="128160" tIns="83160" bIns="83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6343f"/>
                </a:solidFill>
                <a:latin typeface="Noto Sans"/>
                <a:ea typeface="DejaVu Sans"/>
              </a:rPr>
              <a:t>?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3363840" y="4558320"/>
            <a:ext cx="6509880" cy="14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4000" spc="-140" strike="noStrike">
                <a:solidFill>
                  <a:srgbClr val="ffffff"/>
                </a:solidFill>
                <a:latin typeface="Noto Sans"/>
                <a:ea typeface="DejaVu Sans"/>
              </a:rPr>
              <a:t>Argumentum ad verecundiam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Кстати, нормальные люди 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так не делают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457200" y="3131280"/>
            <a:ext cx="9142560" cy="23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2200" algn="ctr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4400" spc="-1" strike="noStrike">
                <a:solidFill>
                  <a:srgbClr val="f6343f"/>
                </a:solidFill>
                <a:latin typeface="Noto Sans"/>
                <a:ea typeface="DejaVu Sans"/>
              </a:rPr>
              <a:t>Но ведь нам же просто интересно посмотреть примерные цифры, верно?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0" y="0"/>
            <a:ext cx="10078200" cy="72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Noto Sans"/>
                <a:ea typeface="DejaVu Sans"/>
              </a:rPr>
              <a:t>Wildcard-запросы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Wildcard-запросы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948960" y="2784960"/>
            <a:ext cx="8181360" cy="28332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i="1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...Note that this query can be slow, as it needs to iterate over many terms. In order to prevent </a:t>
            </a:r>
            <a:r>
              <a:rPr b="1" i="1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extremely slow</a:t>
            </a:r>
            <a:r>
              <a:rPr b="0" i="1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 wildcard queries, a wildcard term should not start with one of the wildcards * or 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9144000" y="4694400"/>
            <a:ext cx="638280" cy="13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6343f"/>
                </a:solidFill>
                <a:latin typeface="Noto Sans"/>
                <a:ea typeface="DejaVu Sans"/>
              </a:rPr>
              <a:t>„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418320" y="2300040"/>
            <a:ext cx="638280" cy="13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6343f"/>
                </a:solidFill>
                <a:latin typeface="Noto Sans"/>
                <a:ea typeface="DejaVu Sans"/>
              </a:rPr>
              <a:t>“</a:t>
            </a:r>
            <a:endParaRPr b="0" lang="en-US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Wildcard-запросы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504000" y="2021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6343f"/>
                </a:solidFill>
                <a:latin typeface="Noto Sans"/>
                <a:ea typeface="DejaVu Sans"/>
              </a:rPr>
              <a:t>Насколько </a:t>
            </a:r>
            <a:r>
              <a:rPr b="1" i="1" lang="en-US" sz="4800" spc="-1" strike="noStrike">
                <a:solidFill>
                  <a:srgbClr val="f6343f"/>
                </a:solidFill>
                <a:latin typeface="Noto Sans"/>
                <a:ea typeface="DejaVu Sans"/>
              </a:rPr>
              <a:t>extremely slow</a:t>
            </a:r>
            <a:r>
              <a:rPr b="0" lang="en-US" sz="4800" spc="-1" strike="noStrike">
                <a:solidFill>
                  <a:srgbClr val="f6343f"/>
                </a:solidFill>
                <a:latin typeface="Noto Sans"/>
                <a:ea typeface="DejaVu Sans"/>
              </a:rPr>
              <a:t>?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Wildcard-запросы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1421280" y="2021040"/>
            <a:ext cx="723708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0240" indent="-210240">
              <a:lnSpc>
                <a:spcPct val="100000"/>
              </a:lnSpc>
              <a:buClr>
                <a:srgbClr val="f6343f"/>
              </a:buClr>
              <a:buFont typeface="Liberation Serif"/>
              <a:buAutoNum type="arabicPeriod"/>
            </a:pPr>
            <a:r>
              <a:rPr b="0" lang="en-US" sz="4800" spc="-1" strike="noStrike">
                <a:solidFill>
                  <a:srgbClr val="f6343f"/>
                </a:solidFill>
                <a:latin typeface="Noto Sans"/>
                <a:ea typeface="DejaVu Sans"/>
              </a:rPr>
              <a:t>query: term = prophecy</a:t>
            </a:r>
            <a:endParaRPr b="0" lang="en-US" sz="4800" spc="-1" strike="noStrike">
              <a:latin typeface="Arial"/>
            </a:endParaRPr>
          </a:p>
          <a:p>
            <a:pPr marL="210240" indent="-210240">
              <a:lnSpc>
                <a:spcPct val="100000"/>
              </a:lnSpc>
              <a:buClr>
                <a:srgbClr val="f6343f"/>
              </a:buClr>
              <a:buFont typeface="Liberation Serif"/>
              <a:buAutoNum type="arabicPeriod"/>
            </a:pPr>
            <a:r>
              <a:rPr b="0" lang="en-US" sz="4800" spc="-1" strike="noStrike">
                <a:solidFill>
                  <a:srgbClr val="f6343f"/>
                </a:solidFill>
                <a:latin typeface="Noto Sans"/>
                <a:ea typeface="DejaVu Sans"/>
              </a:rPr>
              <a:t>query: term = ?rophecy</a:t>
            </a:r>
            <a:endParaRPr b="0" lang="en-US" sz="4800" spc="-1" strike="noStrike">
              <a:latin typeface="Arial"/>
            </a:endParaRPr>
          </a:p>
          <a:p>
            <a:pPr marL="210240" indent="-210240">
              <a:lnSpc>
                <a:spcPct val="100000"/>
              </a:lnSpc>
              <a:buClr>
                <a:srgbClr val="f6343f"/>
              </a:buClr>
              <a:buFont typeface="Liberation Serif"/>
              <a:buAutoNum type="arabicPeriod"/>
            </a:pPr>
            <a:r>
              <a:rPr b="0" lang="en-US" sz="4800" spc="-1" strike="noStrike">
                <a:solidFill>
                  <a:srgbClr val="f6343f"/>
                </a:solidFill>
                <a:latin typeface="Noto Sans"/>
                <a:ea typeface="DejaVu Sans"/>
              </a:rPr>
              <a:t>query: term = ????hecy</a:t>
            </a:r>
            <a:endParaRPr b="0" lang="en-US" sz="4800" spc="-1" strike="noStrike">
              <a:latin typeface="Arial"/>
            </a:endParaRPr>
          </a:p>
          <a:p>
            <a:pPr marL="210240" indent="-210240">
              <a:lnSpc>
                <a:spcPct val="100000"/>
              </a:lnSpc>
              <a:buClr>
                <a:srgbClr val="f6343f"/>
              </a:buClr>
              <a:buFont typeface="Liberation Serif"/>
              <a:buAutoNum type="arabicPeriod"/>
            </a:pPr>
            <a:r>
              <a:rPr b="0" lang="en-US" sz="4800" spc="-1" strike="noStrike">
                <a:solidFill>
                  <a:srgbClr val="f6343f"/>
                </a:solidFill>
                <a:latin typeface="Noto Sans"/>
                <a:ea typeface="DejaVu Sans"/>
              </a:rPr>
              <a:t>query: term = prop????</a:t>
            </a:r>
            <a:endParaRPr b="0" lang="en-US" sz="4800" spc="-1" strike="noStrike">
              <a:latin typeface="Arial"/>
            </a:endParaRPr>
          </a:p>
          <a:p>
            <a:pPr marL="210240" indent="-210240">
              <a:lnSpc>
                <a:spcPct val="100000"/>
              </a:lnSpc>
              <a:buClr>
                <a:srgbClr val="f6343f"/>
              </a:buClr>
              <a:buFont typeface="Liberation Serif"/>
              <a:buAutoNum type="arabicPeriod"/>
            </a:pPr>
            <a:r>
              <a:rPr b="0" lang="en-US" sz="4800" spc="-1" strike="noStrike">
                <a:solidFill>
                  <a:srgbClr val="f6343f"/>
                </a:solidFill>
                <a:latin typeface="Noto Sans"/>
                <a:ea typeface="DejaVu Sans"/>
              </a:rPr>
              <a:t>query: term = prop*</a:t>
            </a:r>
            <a:endParaRPr b="0" lang="en-US" sz="4800" spc="-1" strike="noStrike">
              <a:latin typeface="Arial"/>
            </a:endParaRPr>
          </a:p>
          <a:p>
            <a:pPr marL="210240" indent="-210240">
              <a:lnSpc>
                <a:spcPct val="100000"/>
              </a:lnSpc>
              <a:buClr>
                <a:srgbClr val="f6343f"/>
              </a:buClr>
              <a:buFont typeface="Liberation Serif"/>
              <a:buAutoNum type="arabicPeriod"/>
            </a:pPr>
            <a:r>
              <a:rPr b="0" lang="en-US" sz="4800" spc="-1" strike="noStrike">
                <a:solidFill>
                  <a:srgbClr val="f6343f"/>
                </a:solidFill>
                <a:latin typeface="Noto Sans"/>
                <a:ea typeface="DejaVu Sans"/>
              </a:rPr>
              <a:t>query: term = *hecy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Wildcard-запросы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1421280" y="2021040"/>
            <a:ext cx="723708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4560">
              <a:lnSpc>
                <a:spcPct val="100000"/>
              </a:lnSpc>
              <a:buClr>
                <a:srgbClr val="f6343f"/>
              </a:buClr>
              <a:buFont typeface="Liberation Serif"/>
              <a:buAutoNum type="arabicPeriod"/>
            </a:pPr>
            <a:r>
              <a:rPr b="0" lang="en-US" sz="4800" spc="-1" strike="noStrike">
                <a:solidFill>
                  <a:srgbClr val="f6343f"/>
                </a:solidFill>
                <a:latin typeface="Noto Sans"/>
                <a:ea typeface="DejaVu Sans"/>
              </a:rPr>
              <a:t>Prophecy: ~45rps</a:t>
            </a:r>
            <a:endParaRPr b="0" lang="en-US" sz="4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6343f"/>
              </a:buClr>
              <a:buFont typeface="Liberation Serif"/>
              <a:buAutoNum type="arabicPeriod"/>
            </a:pPr>
            <a:r>
              <a:rPr b="0" lang="en-US" sz="4800" spc="-1" strike="noStrike">
                <a:solidFill>
                  <a:srgbClr val="f6343f"/>
                </a:solidFill>
                <a:latin typeface="Noto Sans"/>
                <a:ea typeface="DejaVu Sans"/>
              </a:rPr>
              <a:t>?rophecy: ~45rps</a:t>
            </a:r>
            <a:endParaRPr b="0" lang="en-US" sz="4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6343f"/>
              </a:buClr>
              <a:buFont typeface="Liberation Serif"/>
              <a:buAutoNum type="arabicPeriod"/>
            </a:pPr>
            <a:r>
              <a:rPr b="0" lang="en-US" sz="4800" spc="-1" strike="noStrike">
                <a:solidFill>
                  <a:srgbClr val="f6343f"/>
                </a:solidFill>
                <a:latin typeface="Noto Sans"/>
                <a:ea typeface="DejaVu Sans"/>
              </a:rPr>
              <a:t>????hecy: ~60rps</a:t>
            </a:r>
            <a:endParaRPr b="0" lang="en-US" sz="4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6343f"/>
              </a:buClr>
              <a:buFont typeface="Liberation Serif"/>
              <a:buAutoNum type="arabicPeriod"/>
            </a:pPr>
            <a:r>
              <a:rPr b="0" lang="en-US" sz="4800" spc="-1" strike="noStrike">
                <a:solidFill>
                  <a:srgbClr val="f6343f"/>
                </a:solidFill>
                <a:latin typeface="Noto Sans"/>
                <a:ea typeface="DejaVu Sans"/>
              </a:rPr>
              <a:t>prop????: ~105rps</a:t>
            </a:r>
            <a:endParaRPr b="0" lang="en-US" sz="4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6343f"/>
              </a:buClr>
              <a:buFont typeface="Liberation Serif"/>
              <a:buAutoNum type="arabicPeriod"/>
            </a:pPr>
            <a:r>
              <a:rPr b="0" lang="en-US" sz="4800" spc="-1" strike="noStrike">
                <a:solidFill>
                  <a:srgbClr val="f6343f"/>
                </a:solidFill>
                <a:latin typeface="Noto Sans"/>
                <a:ea typeface="DejaVu Sans"/>
              </a:rPr>
              <a:t>prop*: ~120rps</a:t>
            </a:r>
            <a:endParaRPr b="0" lang="en-US" sz="4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6343f"/>
              </a:buClr>
              <a:buFont typeface="Liberation Serif"/>
              <a:buAutoNum type="arabicPeriod"/>
            </a:pPr>
            <a:r>
              <a:rPr b="0" lang="en-US" sz="4800" spc="-1" strike="noStrike">
                <a:solidFill>
                  <a:srgbClr val="f6343f"/>
                </a:solidFill>
                <a:latin typeface="Noto Sans"/>
                <a:ea typeface="DejaVu Sans"/>
              </a:rPr>
              <a:t>*hecy: ~45rps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Wildcard-запросы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218880" y="2021040"/>
            <a:ext cx="96429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4560" algn="ctr">
              <a:lnSpc>
                <a:spcPct val="100000"/>
              </a:lnSpc>
              <a:buClr>
                <a:srgbClr val="f6343f"/>
              </a:buClr>
              <a:buFont typeface="Liberation Serif"/>
              <a:buAutoNum type="arabicPeriod"/>
            </a:pPr>
            <a:r>
              <a:rPr b="0" lang="en-US" sz="4800" spc="-1" strike="noStrike">
                <a:solidFill>
                  <a:srgbClr val="f6343f"/>
                </a:solidFill>
                <a:latin typeface="Noto Sans"/>
                <a:ea typeface="DejaVu Sans"/>
              </a:rPr>
              <a:t>...кто-то налажал с тестом, так что давайте лучше заглянем в флеймграфы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" descr=""/>
          <p:cNvPicPr/>
          <p:nvPr/>
        </p:nvPicPr>
        <p:blipFill>
          <a:blip r:embed="rId1"/>
          <a:stretch/>
        </p:blipFill>
        <p:spPr>
          <a:xfrm>
            <a:off x="360" y="335520"/>
            <a:ext cx="10080360" cy="7241040"/>
          </a:xfrm>
          <a:prstGeom prst="rect">
            <a:avLst/>
          </a:prstGeom>
          <a:ln>
            <a:noFill/>
          </a:ln>
        </p:spPr>
      </p:pic>
      <p:sp>
        <p:nvSpPr>
          <p:cNvPr id="311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Baseline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504000" y="2021040"/>
            <a:ext cx="9069840" cy="46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" descr=""/>
          <p:cNvPicPr/>
          <p:nvPr/>
        </p:nvPicPr>
        <p:blipFill>
          <a:blip r:embed="rId1"/>
          <a:stretch/>
        </p:blipFill>
        <p:spPr>
          <a:xfrm>
            <a:off x="-8280" y="323280"/>
            <a:ext cx="10080360" cy="7265160"/>
          </a:xfrm>
          <a:prstGeom prst="rect">
            <a:avLst/>
          </a:prstGeom>
          <a:ln>
            <a:noFill/>
          </a:ln>
        </p:spPr>
      </p:pic>
      <p:sp>
        <p:nvSpPr>
          <p:cNvPr id="314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Wildcard prefix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504000" y="2021040"/>
            <a:ext cx="9069840" cy="46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Что происходит?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504000" y="2021040"/>
            <a:ext cx="9069840" cy="46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  <a:buClr>
                <a:srgbClr val="f6343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Запрос превращается в конечный автомат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6343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По конечному автомату ищутся все подходящие тремы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6343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Конечный автомат может выделить общий префикс для облегчения поиска, чтобы предоставить возможность внешнему коду фильтровать термы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6343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Но только если этот префикс есть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" descr=""/>
          <p:cNvPicPr/>
          <p:nvPr/>
        </p:nvPicPr>
        <p:blipFill>
          <a:blip r:embed="rId1"/>
          <a:srcRect l="8595" t="30492" r="14521" b="29738"/>
          <a:stretch/>
        </p:blipFill>
        <p:spPr>
          <a:xfrm>
            <a:off x="1245960" y="3017520"/>
            <a:ext cx="7589160" cy="155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Оценка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19" name="" descr=""/>
          <p:cNvPicPr/>
          <p:nvPr/>
        </p:nvPicPr>
        <p:blipFill>
          <a:blip r:embed="rId1"/>
          <a:stretch/>
        </p:blipFill>
        <p:spPr>
          <a:xfrm>
            <a:off x="2517840" y="1737360"/>
            <a:ext cx="5045040" cy="5502240"/>
          </a:xfrm>
          <a:prstGeom prst="rect">
            <a:avLst/>
          </a:prstGeom>
          <a:ln>
            <a:noFill/>
          </a:ln>
        </p:spPr>
      </p:pic>
      <p:sp>
        <p:nvSpPr>
          <p:cNvPr id="320" name="CustomShape 2"/>
          <p:cNvSpPr/>
          <p:nvPr/>
        </p:nvSpPr>
        <p:spPr>
          <a:xfrm>
            <a:off x="640080" y="4846320"/>
            <a:ext cx="1371600" cy="1280160"/>
          </a:xfrm>
          <a:prstGeom prst="ellipse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8000" spc="-1" strike="noStrike">
                <a:solidFill>
                  <a:srgbClr val="ffffff"/>
                </a:solidFill>
                <a:latin typeface="Noto Sans"/>
              </a:rPr>
              <a:t>?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8229600" y="2103120"/>
            <a:ext cx="1371600" cy="1280160"/>
          </a:xfrm>
          <a:prstGeom prst="ellipse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8000" spc="-1" strike="noStrike">
                <a:solidFill>
                  <a:srgbClr val="ffffff"/>
                </a:solidFill>
                <a:latin typeface="Noto Sans"/>
              </a:rPr>
              <a:t>?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322" name="CustomShape 4"/>
          <p:cNvSpPr/>
          <p:nvPr/>
        </p:nvSpPr>
        <p:spPr>
          <a:xfrm>
            <a:off x="2103120" y="2468880"/>
            <a:ext cx="1371600" cy="1280160"/>
          </a:xfrm>
          <a:prstGeom prst="ellipse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8000" spc="-1" strike="noStrike">
                <a:solidFill>
                  <a:srgbClr val="ffffff"/>
                </a:solidFill>
                <a:latin typeface="Noto Sans"/>
              </a:rPr>
              <a:t>?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323" name="CustomShape 5"/>
          <p:cNvSpPr/>
          <p:nvPr/>
        </p:nvSpPr>
        <p:spPr>
          <a:xfrm>
            <a:off x="8046720" y="5486400"/>
            <a:ext cx="1371600" cy="1280160"/>
          </a:xfrm>
          <a:prstGeom prst="ellipse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8000" spc="-1" strike="noStrike">
                <a:solidFill>
                  <a:srgbClr val="ffffff"/>
                </a:solidFill>
                <a:latin typeface="Noto Sans"/>
              </a:rPr>
              <a:t>?</a:t>
            </a:r>
            <a:endParaRPr b="0" lang="en-US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0" y="0"/>
            <a:ext cx="10078200" cy="72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Noto Sans"/>
                <a:ea typeface="DejaVu Sans"/>
              </a:rPr>
              <a:t>Scoring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Scoring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504000" y="2201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Разделение query context / filter context: скор считается только в query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Разделение query context / filter context: скор считается только в query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По умолчанию скор не возвращается, если нет сортировки </a:t>
            </a:r>
            <a:r>
              <a:rPr b="0" lang="en-US" sz="3200" spc="-1" strike="noStrike">
                <a:solidFill>
                  <a:srgbClr val="666666"/>
                </a:solidFill>
                <a:latin typeface="Noto Mono"/>
                <a:ea typeface="DejaVu Sans"/>
              </a:rPr>
              <a:t>_score</a:t>
            </a: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 или не включен </a:t>
            </a:r>
            <a:r>
              <a:rPr b="0" lang="en-US" sz="3200" spc="-1" strike="noStrike">
                <a:solidFill>
                  <a:srgbClr val="666666"/>
                </a:solidFill>
                <a:latin typeface="Noto Mono"/>
                <a:ea typeface="DejaVu Sans"/>
              </a:rPr>
              <a:t>track_scores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834120" y="5935320"/>
            <a:ext cx="8411400" cy="11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Если score отключают, значит, это кому-то нужно?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Scoring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504000" y="2201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200">
              <a:lnSpc>
                <a:spcPct val="100000"/>
              </a:lnSpc>
              <a:buClr>
                <a:srgbClr val="f6343f"/>
              </a:buClr>
              <a:buFont typeface="Liberation Serif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filter: term = queen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Font typeface="Liberation Serif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filter: term = queen, sort: _score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Font typeface="Liberation Serif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filter: term = queen, track_scores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Font typeface="Liberation Serif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query: term = queen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Font typeface="Liberation Serif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query: term = queen, sort: _score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Font typeface="Liberation Serif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query: term = queen, track_scores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742680" y="5669280"/>
            <a:ext cx="8594280" cy="11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Ожидание: запросы (1, 4) и (2, 3, 5, 6) должны иметь одинаковый результат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Scoring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504000" y="2201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200">
              <a:lnSpc>
                <a:spcPct val="100000"/>
              </a:lnSpc>
              <a:buClr>
                <a:srgbClr val="f6343f"/>
              </a:buClr>
              <a:buFont typeface="Liberation Serif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Filter/baseline: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Font typeface="Liberation Serif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Filter/sort: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Font typeface="Liberation Serif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Filter/track_scores: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Font typeface="Liberation Serif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Query/baseline: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Font typeface="Liberation Serif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Query/sort: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Font typeface="Liberation Serif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Query/track_scores :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Оценка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0" y="0"/>
            <a:ext cx="10078200" cy="72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Noto Sans"/>
                <a:ea typeface="DejaVu Sans"/>
              </a:rPr>
              <a:t>Or-запросы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OR-запросы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504000" y="2021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Умный запрос: берем самый мелкий подзапрос и все остальные подзапросы считаем внутри него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Or-запрос: либо </a:t>
            </a:r>
            <a:r>
              <a:rPr b="0" lang="en-US" sz="3200" spc="-1" strike="noStrike">
                <a:solidFill>
                  <a:srgbClr val="666666"/>
                </a:solidFill>
                <a:latin typeface="Noto Sans"/>
                <a:ea typeface="DejaVu Sans"/>
              </a:rPr>
              <a:t>A</a:t>
            </a: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, либо </a:t>
            </a:r>
            <a:r>
              <a:rPr b="0" lang="en-US" sz="3200" spc="-1" strike="noStrike">
                <a:solidFill>
                  <a:srgbClr val="666666"/>
                </a:solidFill>
                <a:latin typeface="Noto Sans"/>
                <a:ea typeface="DejaVu Sans"/>
              </a:rPr>
              <a:t>B</a:t>
            </a: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 ))))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Просто A или просто B легко посчитать, потому что каждый из них - это отдельный индекс, </a:t>
            </a:r>
            <a:r>
              <a:rPr b="0" lang="en-US" sz="3200" spc="-290" strike="noStrike">
                <a:solidFill>
                  <a:srgbClr val="666666"/>
                </a:solidFill>
                <a:latin typeface="Noto Mono"/>
                <a:ea typeface="DejaVu Sans"/>
              </a:rPr>
              <a:t>А ∪ B</a:t>
            </a: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 – уже больно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OR vs UNION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504000" y="2021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SQL: SELECT … WHERE x = A OR x = B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=&gt;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  … </a:t>
            </a: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WHERE x = A UNION … WHERE X = B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- ElasticSearch: юниона как такового нет, есть   multi request ¯\_(</a:t>
            </a: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ツ</a:t>
            </a: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)_/¯</a:t>
            </a:r>
            <a:endParaRPr b="0" lang="en-US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buClr>
                <a:srgbClr val="f6343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term: { keyword: alpha }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buClr>
                <a:srgbClr val="f6343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term: { keyword: beta }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OR vs UNION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504000" y="2021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Multi request к одному шарду выполняется последовательно или параллельно?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Знаем ли мы это?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Знаем ли мы хоть что-нибудь?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Давайте это выясним!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О чем это я?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504000" y="2021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Давайте приоткроем капот и посмотрим на несколько фич, чтобы хотя бы издалека представлять, как оно работает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OR vs UNION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504000" y="2021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...EsRally не умеет в мультиреквест (((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OR vs UNION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355040" y="2021040"/>
            <a:ext cx="736920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buClr>
                <a:srgbClr val="f6343f"/>
              </a:buClr>
              <a:buFont typeface="StarSymbol"/>
              <a:buAutoNum type="arabicPeriod"/>
            </a:pPr>
            <a:r>
              <a:rPr b="0" lang="en-US" sz="3600" spc="-1" strike="noStrike">
                <a:solidFill>
                  <a:srgbClr val="f6343f"/>
                </a:solidFill>
                <a:latin typeface="Noto Sans"/>
                <a:ea typeface="DejaVu Sans"/>
              </a:rPr>
              <a:t>text: movie OR text: film</a:t>
            </a:r>
            <a:endParaRPr b="0" lang="en-US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6343f"/>
              </a:buClr>
              <a:buFont typeface="StarSymbol"/>
              <a:buAutoNum type="arabicPeriod"/>
            </a:pPr>
            <a:r>
              <a:rPr b="0" lang="en-US" sz="3600" spc="-1" strike="noStrike">
                <a:solidFill>
                  <a:srgbClr val="f6343f"/>
                </a:solidFill>
                <a:latin typeface="Noto Sans"/>
                <a:ea typeface="DejaVu Sans"/>
              </a:rPr>
              <a:t>text: movie AND text: film</a:t>
            </a:r>
            <a:endParaRPr b="0" lang="en-US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6343f"/>
              </a:buClr>
              <a:buFont typeface="StarSymbol"/>
              <a:buAutoNum type="arabicPeriod"/>
            </a:pPr>
            <a:r>
              <a:rPr b="0" lang="en-US" sz="3600" spc="-1" strike="noStrike">
                <a:solidFill>
                  <a:srgbClr val="f6343f"/>
                </a:solidFill>
                <a:latin typeface="Noto Sans"/>
                <a:ea typeface="DejaVu Sans"/>
              </a:rPr>
              <a:t>Mixed - text: movie, text = film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OR vs UNION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1355040" y="2021040"/>
            <a:ext cx="736920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buClr>
                <a:srgbClr val="f6343f"/>
              </a:buClr>
              <a:buFont typeface="StarSymbol"/>
              <a:buAutoNum type="arabicPeriod"/>
            </a:pPr>
            <a:r>
              <a:rPr b="0" lang="en-US" sz="3600" spc="-1" strike="noStrike">
                <a:solidFill>
                  <a:srgbClr val="f6343f"/>
                </a:solidFill>
                <a:latin typeface="Noto Sans"/>
                <a:ea typeface="DejaVu Sans"/>
              </a:rPr>
              <a:t>Or:</a:t>
            </a:r>
            <a:endParaRPr b="0" lang="en-US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6343f"/>
              </a:buClr>
              <a:buFont typeface="StarSymbol"/>
              <a:buAutoNum type="arabicPeriod"/>
            </a:pPr>
            <a:r>
              <a:rPr b="0" lang="en-US" sz="3600" spc="-1" strike="noStrike">
                <a:solidFill>
                  <a:srgbClr val="f6343f"/>
                </a:solidFill>
                <a:latin typeface="Noto Sans"/>
                <a:ea typeface="DejaVu Sans"/>
              </a:rPr>
              <a:t>And:</a:t>
            </a:r>
            <a:endParaRPr b="0" lang="en-US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6343f"/>
              </a:buClr>
              <a:buFont typeface="StarSymbol"/>
              <a:buAutoNum type="arabicPeriod"/>
            </a:pPr>
            <a:r>
              <a:rPr b="0" lang="en-US" sz="3600" spc="-1" strike="noStrike">
                <a:solidFill>
                  <a:srgbClr val="f6343f"/>
                </a:solidFill>
                <a:latin typeface="Noto Sans"/>
                <a:ea typeface="DejaVu Sans"/>
              </a:rPr>
              <a:t>Parallel: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Оценка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0" y="0"/>
            <a:ext cx="10078200" cy="72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Noto Sans"/>
                <a:ea typeface="DejaVu Sans"/>
              </a:rPr>
              <a:t>Scripting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Scripting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504000" y="4396680"/>
            <a:ext cx="9070560" cy="97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Но сколько стоит эта нагрузка?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51" name="TextShape 3"/>
          <p:cNvSpPr txBox="1"/>
          <p:nvPr/>
        </p:nvSpPr>
        <p:spPr>
          <a:xfrm>
            <a:off x="1097280" y="2626560"/>
            <a:ext cx="8321040" cy="119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3200" spc="-1" strike="noStrike">
                <a:solidFill>
                  <a:srgbClr val="f6343f"/>
                </a:solidFill>
                <a:latin typeface="Noto Sans"/>
              </a:rPr>
              <a:t>Скрипты привносят дополнительную нагрузку, и это - норма.</a:t>
            </a:r>
            <a:endParaRPr b="0" lang="en-US" sz="3200" spc="-1" strike="noStrike">
              <a:solidFill>
                <a:srgbClr val="f6343f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Scripting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504000" y="2201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200">
              <a:lnSpc>
                <a:spcPct val="100000"/>
              </a:lnSpc>
              <a:buClr>
                <a:srgbClr val="f6343f"/>
              </a:buClr>
              <a:buFont typeface="Liberation Serif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baseline, script = _score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Font typeface="Liberation Serif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baseline, script = 1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Font typeface="Liberation Serif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script = Math.pow(1003.14, 1003.14)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Font typeface="Liberation Serif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script = for (i = 1 … 1000) j *= i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Font typeface="Liberation Serif"/>
              <a:buAutoNum type="arabicPeriod"/>
            </a:pPr>
            <a:r>
              <a:rPr b="0" lang="en-US" sz="3200" spc="-1" strike="sngStrike">
                <a:solidFill>
                  <a:srgbClr val="f6343f"/>
                </a:solidFill>
                <a:latin typeface="Noto Sans"/>
                <a:ea typeface="DejaVu Sans"/>
              </a:rPr>
              <a:t>script = source.unindexedField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Scripting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504000" y="2201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200">
              <a:lnSpc>
                <a:spcPct val="100000"/>
              </a:lnSpc>
              <a:buClr>
                <a:srgbClr val="f6343f"/>
              </a:buClr>
              <a:buFont typeface="Liberation Serif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_score: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Font typeface="Liberation Serif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const: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Font typeface="Liberation Serif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power: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Font typeface="Liberation Serif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iterate: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Оценка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0" y="0"/>
            <a:ext cx="10078200" cy="72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Noto Sans"/>
                <a:ea typeface="DejaVu Sans"/>
              </a:rPr>
              <a:t>Collapsing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7" dur="indefinite" restart="never" nodeType="tmRoot">
          <p:childTnLst>
            <p:seq>
              <p:cTn id="1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Оглавление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504000" y="2021040"/>
            <a:ext cx="9069840" cy="49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Постановка проблемы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Инструментарий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Wildcard-запросы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Scoring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OR-запросы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sngStrike">
                <a:solidFill>
                  <a:srgbClr val="f6343f"/>
                </a:solidFill>
                <a:latin typeface="Noto Sans"/>
                <a:ea typeface="DejaVu Sans"/>
              </a:rPr>
              <a:t>Range-запросы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Scripting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Collapsing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sngStrike">
                <a:solidFill>
                  <a:srgbClr val="f6343f"/>
                </a:solidFill>
                <a:latin typeface="Noto Sans"/>
                <a:ea typeface="DejaVu Sans"/>
              </a:rPr>
              <a:t>Max clause count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DFS Query-Then-Fetch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Collapsing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504000" y="2201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200">
              <a:lnSpc>
                <a:spcPct val="100000"/>
              </a:lnSpc>
              <a:buClr>
                <a:srgbClr val="f6343f"/>
              </a:buClr>
              <a:buFont typeface="Liberation Serif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Wikipedia index, no collapsing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Font typeface="Liberation Serif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Wikipedia index, text_bytes collapsing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Font typeface="Liberation Serif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2 x Wikipedia indexes, text_bytes collapsing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Font typeface="Liberation Serif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5 x Wikipedia indexes, text_bytes collapsing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9" dur="indefinite" restart="never" nodeType="tmRoot">
          <p:childTnLst>
            <p:seq>
              <p:cTn id="1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Collapsing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504000" y="2201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200">
              <a:lnSpc>
                <a:spcPct val="100000"/>
              </a:lnSpc>
              <a:buClr>
                <a:srgbClr val="f6343f"/>
              </a:buClr>
              <a:buFont typeface="Liberation Serif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Noop: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Font typeface="Liberation Serif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1x: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Font typeface="Liberation Serif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2x: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Font typeface="Liberation Serif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5x: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1" dur="indefinite" restart="never" nodeType="tmRoot">
          <p:childTnLst>
            <p:seq>
              <p:cTn id="1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Оценка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3" dur="indefinite" restart="never" nodeType="tmRoot">
          <p:childTnLst>
            <p:seq>
              <p:cTn id="1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0" y="0"/>
            <a:ext cx="10078200" cy="72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Noto Sans"/>
                <a:ea typeface="DejaVu Sans"/>
              </a:rPr>
              <a:t>dfs_query_then_fetch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5" dur="indefinite" restart="never" nodeType="tmRoot">
          <p:childTnLst>
            <p:seq>
              <p:cTn id="1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dfs_query_then_fetch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65" name="TextShape 2"/>
          <p:cNvSpPr txBox="1"/>
          <p:nvPr/>
        </p:nvSpPr>
        <p:spPr>
          <a:xfrm>
            <a:off x="365760" y="2103120"/>
            <a:ext cx="9418320" cy="524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2600" spc="-1" strike="noStrike">
                <a:solidFill>
                  <a:srgbClr val="f6343f"/>
                </a:solidFill>
                <a:latin typeface="Noto Sans"/>
              </a:rPr>
              <a:t>По умолчанию, ElasticSearch использует TF/IDF каждого шарда в изоляции от других шардов, т.е. каждый шард определяет релевантность документа относительно своего содержимого.</a:t>
            </a:r>
            <a:endParaRPr b="0" lang="en-US" sz="2600" spc="-1" strike="noStrike">
              <a:solidFill>
                <a:srgbClr val="f6343f"/>
              </a:solidFill>
              <a:latin typeface="Noto Sans"/>
            </a:endParaRPr>
          </a:p>
          <a:p>
            <a:pPr algn="ctr"/>
            <a:endParaRPr b="0" lang="en-US" sz="2600" spc="-1" strike="noStrike">
              <a:solidFill>
                <a:srgbClr val="f6343f"/>
              </a:solidFill>
              <a:latin typeface="Noto Sans"/>
            </a:endParaRPr>
          </a:p>
          <a:p>
            <a:pPr algn="ctr"/>
            <a:r>
              <a:rPr b="0" lang="en-US" sz="2600" spc="-1" strike="noStrike">
                <a:solidFill>
                  <a:srgbClr val="f6343f"/>
                </a:solidFill>
                <a:latin typeface="Noto Sans"/>
              </a:rPr>
              <a:t>dfs_query_then_fetch исправляет ситуацию за счет лишнего RTT.</a:t>
            </a:r>
            <a:endParaRPr b="0" lang="en-US" sz="2600" spc="-1" strike="noStrike">
              <a:solidFill>
                <a:srgbClr val="f6343f"/>
              </a:solidFill>
              <a:latin typeface="Noto Sans"/>
            </a:endParaRPr>
          </a:p>
          <a:p>
            <a:pPr algn="ctr"/>
            <a:endParaRPr b="0" lang="en-US" sz="2600" spc="-1" strike="noStrike">
              <a:solidFill>
                <a:srgbClr val="f6343f"/>
              </a:solidFill>
              <a:latin typeface="Noto Sans"/>
            </a:endParaRPr>
          </a:p>
          <a:p>
            <a:pPr algn="ctr"/>
            <a:r>
              <a:rPr b="0" lang="en-US" sz="2600" spc="-1" strike="noStrike">
                <a:solidFill>
                  <a:srgbClr val="f6343f"/>
                </a:solidFill>
                <a:latin typeface="Noto Sans"/>
              </a:rPr>
              <a:t>Сколько это стоит?</a:t>
            </a:r>
            <a:endParaRPr b="0" lang="en-US" sz="2600" spc="-1" strike="noStrike">
              <a:solidFill>
                <a:srgbClr val="f6343f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7" dur="indefinite" restart="never" nodeType="tmRoot">
          <p:childTnLst>
            <p:seq>
              <p:cTn id="1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Оценка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9" dur="indefinite" restart="never" nodeType="tmRoot">
          <p:childTnLst>
            <p:seq>
              <p:cTn id="1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0" y="0"/>
            <a:ext cx="10078200" cy="72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Noto Sans"/>
                <a:ea typeface="DejaVu Sans"/>
              </a:rPr>
              <a:t>Благодарности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1" dur="indefinite" restart="never" nodeType="tmRoot">
          <p:childTnLst>
            <p:seq>
              <p:cTn id="1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Благодарности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504000" y="2021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Андрей Паньгин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Алексей Шипилев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Брендан Грегг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Ярослав Щекин – за ссылку на OR-проблему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Анно Хидеаки - за лучшую в мире драму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Старый Хрыч - за то, что он есть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latin typeface="Noto Sans"/>
                <a:ea typeface="DejaVu Sans"/>
              </a:rPr>
              <a:t>Red bull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3" dur="indefinite" restart="never" nodeType="tmRoot">
          <p:childTnLst>
            <p:seq>
              <p:cTn id="1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0" y="0"/>
            <a:ext cx="10078200" cy="731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Noto Sans"/>
                <a:ea typeface="DejaVu Sans"/>
              </a:rPr>
              <a:t>БНОПНЯШ &amp; Answers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879480" y="5428080"/>
            <a:ext cx="831924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Noto Sans"/>
                <a:ea typeface="DejaVu Sans"/>
              </a:rPr>
              <a:t>https://github.com/ayte-io/slides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5" dur="indefinite" restart="never" nodeType="tmRoot">
          <p:childTnLst>
            <p:seq>
              <p:cTn id="1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0" y="0"/>
            <a:ext cx="10078200" cy="72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Noto Sans"/>
                <a:ea typeface="DejaVu Sans"/>
              </a:rPr>
              <a:t>Проблема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0" y="889920"/>
            <a:ext cx="10080360" cy="6713280"/>
          </a:xfrm>
          <a:prstGeom prst="rect">
            <a:avLst/>
          </a:prstGeom>
          <a:ln>
            <a:noFill/>
          </a:ln>
        </p:spPr>
      </p:pic>
      <p:sp>
        <p:nvSpPr>
          <p:cNvPr id="243" name="CustomShape 1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Проблема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504000" y="2021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097280" y="2651760"/>
            <a:ext cx="7906680" cy="347292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2"/>
          <p:cNvSpPr/>
          <p:nvPr/>
        </p:nvSpPr>
        <p:spPr>
          <a:xfrm>
            <a:off x="0" y="0"/>
            <a:ext cx="10078200" cy="156168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 UI"/>
                <a:ea typeface="DejaVu Sans"/>
              </a:rPr>
              <a:t>Проблема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1371600" y="2651760"/>
            <a:ext cx="7314840" cy="347292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i="1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- Маслята, я тут выбираю из MySQL пару миллионов записей с семью джойнами, стал агрегировать по количеству комментариев, и что-то он тормозить стал.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800" spc="-1" strike="noStrike">
                <a:solidFill>
                  <a:srgbClr val="f6343f"/>
                </a:solidFill>
                <a:latin typeface="Noto Sans"/>
                <a:ea typeface="DejaVu Sans"/>
              </a:rPr>
              <a:t>Я думаю поставить Redis, что скажете?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457200" y="2158560"/>
            <a:ext cx="2101320" cy="13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6343f"/>
                </a:solidFill>
                <a:latin typeface="Noto Sans"/>
                <a:ea typeface="DejaVu Sans"/>
              </a:rPr>
              <a:t>“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249" name="CustomShape 5"/>
          <p:cNvSpPr/>
          <p:nvPr/>
        </p:nvSpPr>
        <p:spPr>
          <a:xfrm>
            <a:off x="9144000" y="5156640"/>
            <a:ext cx="638280" cy="13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6343f"/>
                </a:solidFill>
                <a:latin typeface="Noto Sans"/>
                <a:ea typeface="DejaVu Sans"/>
              </a:rPr>
              <a:t>„</a:t>
            </a:r>
            <a:endParaRPr b="0" lang="en-US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</TotalTime>
  <Application>LibreOffice/6.1.4.2$Windows_X86_64 LibreOffice_project/9d0f32d1f0b509096fd65e0d4bec26ddd1938fd3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2018-12-11T01:30:46Z</dcterms:created>
  <dc:creator/>
  <dc:description/>
  <dc:language>en-US</dc:language>
  <cp:lastModifiedBy/>
  <dcterms:modified xsi:type="dcterms:W3CDTF">2018-12-20T05:44:34Z</dcterms:modified>
  <cp:revision>44</cp:revision>
  <dc:subject/>
  <dc:title>ElasticSearch Inside Out</dc:title>
</cp:coreProperties>
</file>