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36D86C3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2CEBD4-A362-605C-2C51-7FD99B2399FB}" name="Смирнова Анастасия Павловна" initials="СП" userId="S::smirnova2.ap@edu.spbstu.ru::fdd2dafd-cc17-4dd1-90bf-3d092961d9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4F230-8EB3-8AFD-63B2-A8791C679B84}" v="505" dt="2024-11-16T10:07:12.867"/>
    <p1510:client id="{2D2D276D-23E8-7DDC-6E2D-C78EC45A8645}" v="2266" dt="2024-11-16T11:03:53.649"/>
    <p1510:client id="{C5C4AB01-37B3-AEAA-5415-C306A4D493E6}" v="1397" dt="2024-11-18T05:42:5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0D_36D86C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713F14-6633-4EA7-B351-3A41CF2E37E9}" authorId="{A32CEBD4-A362-605C-2C51-7FD99B2399FB}" created="2024-11-16T10:57:47.44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20153149" sldId="269"/>
      <ac:spMk id="3" creationId="{2283B609-CA98-BB87-F26B-51F3511FF4BF}"/>
      <ac:txMk cp="106" len="35">
        <ac:context len="142" hash="478697322"/>
      </ac:txMk>
    </ac:txMkLst>
    <p188:pos x="15283132" y="9560943"/>
    <p188:txBody>
      <a:bodyPr/>
      <a:lstStyle/>
      <a:p>
        <a:r>
          <a:rPr lang="ru-RU"/>
          <a:t>При создании экземпляров класса CustomAnnotatedEmployee все экземпляры будут содержать одно и то же название компании и города. Поэтому эту информацию больше не нужно добавлять в конструктор.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36D86C3D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" TargetMode="External"/><Relationship Id="rId2" Type="http://schemas.openxmlformats.org/officeDocument/2006/relationships/hyperlink" Target="https://habr.com/ru/companies/otus/articles/65523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Аннотации в Java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2000" dirty="0"/>
              <a:t>Выполнили студенты гр. 5030102/20201</a:t>
            </a:r>
            <a:endParaRPr lang="ru-RU" dirty="0"/>
          </a:p>
          <a:p>
            <a:pPr algn="r"/>
            <a:r>
              <a:rPr lang="ru-RU" sz="2000" dirty="0"/>
              <a:t>Грушин А.Д.</a:t>
            </a:r>
            <a:br>
              <a:rPr lang="ru-RU" sz="2000" dirty="0"/>
            </a:br>
            <a:r>
              <a:rPr lang="ru-RU" sz="2000" dirty="0"/>
              <a:t>Смирнова А.П.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015A09-787E-C1BB-66EE-DD81F846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@SuppressWarnings</a:t>
            </a:r>
            <a:br>
              <a:rPr lang="ru-RU" dirty="0"/>
            </a:br>
            <a:r>
              <a:rPr lang="ru-RU" sz="2400" dirty="0"/>
              <a:t> - сообщает компилятору о необходимости подавить определенные предупреждения. Например, при использовании устаревшего метода :)</a:t>
            </a:r>
          </a:p>
          <a:p>
            <a:r>
              <a:rPr lang="ru-RU" dirty="0"/>
              <a:t>@SafeVarargs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утверждает, что код не выполняет потенциально опасных операций со своим параметром. При использовании этого типа аннотаций непроверенные предупреждения подавляются.</a:t>
            </a:r>
          </a:p>
        </p:txBody>
      </p:sp>
    </p:spTree>
    <p:extLst>
      <p:ext uri="{BB962C8B-B14F-4D97-AF65-F5344CB8AC3E}">
        <p14:creationId xmlns:p14="http://schemas.microsoft.com/office/powerpoint/2010/main" val="238918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4629D-3774-3D79-14FE-BE34193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Аннотации, применимые к другим аннотациям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5E0CB-04DA-FDF0-D4A9-67EFD955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 Такие аннотации называются </a:t>
            </a:r>
            <a:r>
              <a:rPr lang="ru-RU" b="1" dirty="0"/>
              <a:t>мета-аннотациями</a:t>
            </a:r>
            <a:r>
              <a:rPr lang="ru-RU" dirty="0"/>
              <a:t>. Они определяют где и как может быть использована аннотация.</a:t>
            </a:r>
          </a:p>
          <a:p>
            <a:endParaRPr lang="ru-RU" dirty="0"/>
          </a:p>
          <a:p>
            <a:r>
              <a:rPr lang="ru-RU" dirty="0"/>
              <a:t>@Retention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указывает, как будет храниться помеченная аннотация.</a:t>
            </a:r>
          </a:p>
          <a:p>
            <a:r>
              <a:rPr lang="ru-RU"/>
              <a:t>@Documented</a:t>
            </a:r>
            <a:br>
              <a:rPr lang="ru-RU" dirty="0"/>
            </a:br>
            <a:r>
              <a:rPr lang="ru-RU"/>
              <a:t> </a:t>
            </a:r>
            <a:r>
              <a:rPr lang="ru-RU" sz="2400"/>
              <a:t>- указывает на то, что при ее использовании, </a:t>
            </a:r>
            <a:r>
              <a:rPr lang="ru-RU" sz="2400" dirty="0"/>
              <a:t>элементы </a:t>
            </a:r>
            <a:r>
              <a:rPr lang="ru-RU" sz="2400"/>
              <a:t>должны быть задокументированы с помощью </a:t>
            </a:r>
            <a:r>
              <a:rPr lang="ru-RU" sz="2400" err="1"/>
              <a:t>Javadoc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08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18E9A0-F408-D035-69F5-2BC1C1BC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7"/>
            <a:ext cx="10515600" cy="501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@Target</a:t>
            </a:r>
            <a:br>
              <a:rPr lang="ru-RU" dirty="0"/>
            </a:br>
            <a:r>
              <a:rPr lang="ru-RU"/>
              <a:t> </a:t>
            </a:r>
            <a:r>
              <a:rPr lang="ru-RU" sz="2400"/>
              <a:t>- ограничивает типы элементов, к которым может быть </a:t>
            </a:r>
            <a:r>
              <a:rPr lang="ru-RU" sz="2400" dirty="0"/>
              <a:t>применена аннотация.</a:t>
            </a:r>
          </a:p>
          <a:p>
            <a:r>
              <a:rPr lang="ru-RU" dirty="0"/>
              <a:t>@Inherited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указывает, что тип аннотации может быть унаследован от суперкласса. </a:t>
            </a:r>
          </a:p>
          <a:p>
            <a:r>
              <a:rPr lang="ru-RU"/>
              <a:t>@Repeatable</a:t>
            </a:r>
            <a:br>
              <a:rPr lang="ru-RU" dirty="0"/>
            </a:br>
            <a:r>
              <a:rPr lang="ru-RU"/>
              <a:t> </a:t>
            </a:r>
            <a:r>
              <a:rPr lang="ru-RU" sz="2400"/>
              <a:t>- позволяет использовать аннотацию несколько </a:t>
            </a:r>
            <a:r>
              <a:rPr lang="ru-RU" sz="2400" dirty="0"/>
              <a:t>раз для одного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267985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E71F2-7239-EBFF-B580-C5C5AA0E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аннотации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3B609-CA98-BB87-F26B-51F3511F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Можно создавать свои аннотации.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аннотацию @Company:</a:t>
            </a:r>
          </a:p>
          <a:p>
            <a:pPr marL="0" indent="0">
              <a:buNone/>
            </a:pPr>
            <a:r>
              <a:rPr lang="ru-RU">
                <a:latin typeface="Consolas"/>
              </a:rPr>
              <a:t> @Company ( </a:t>
            </a:r>
            <a:r>
              <a:rPr lang="ru-RU" err="1">
                <a:latin typeface="Consolas"/>
              </a:rPr>
              <a:t>name</a:t>
            </a:r>
            <a:r>
              <a:rPr lang="ru-RU">
                <a:latin typeface="Consolas"/>
              </a:rPr>
              <a:t> = "ABC", </a:t>
            </a:r>
            <a:r>
              <a:rPr lang="ru-RU" err="1">
                <a:latin typeface="Consolas"/>
              </a:rPr>
              <a:t>city</a:t>
            </a:r>
            <a:r>
              <a:rPr lang="ru-RU" dirty="0">
                <a:latin typeface="Consolas"/>
              </a:rPr>
              <a:t> = "XYZ" )</a:t>
            </a:r>
          </a:p>
          <a:p>
            <a:pPr marL="0" indent="0">
              <a:buNone/>
            </a:pPr>
            <a:r>
              <a:rPr lang="ru-RU">
                <a:latin typeface="Consolas"/>
              </a:rPr>
              <a:t> class </a:t>
            </a:r>
            <a:r>
              <a:rPr lang="ru-RU" err="1">
                <a:latin typeface="Consolas"/>
              </a:rPr>
              <a:t>CustomAnnotatedEmployee</a:t>
            </a:r>
            <a:r>
              <a:rPr lang="ru-RU" dirty="0">
                <a:latin typeface="Consolas"/>
              </a:rPr>
              <a:t> { … }</a:t>
            </a:r>
            <a:endParaRPr lang="ru-RU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01531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AF2F95-448F-5061-4265-8772A8EA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833"/>
            <a:ext cx="10515600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 Создать пользовательскую аннотацию можно с помощью ключевого слова </a:t>
            </a:r>
            <a:r>
              <a:rPr lang="ru-RU" b="1" dirty="0"/>
              <a:t>@interface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 </a:t>
            </a:r>
            <a:r>
              <a:rPr lang="ru-RU" sz="2400" dirty="0" err="1">
                <a:latin typeface="Consolas"/>
              </a:rPr>
              <a:t>public</a:t>
            </a:r>
            <a:r>
              <a:rPr lang="ru-RU" sz="2400" dirty="0">
                <a:latin typeface="Consolas"/>
              </a:rPr>
              <a:t> @interface Company { …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 Добавим мета-аннотации для указания информации об области действия и о типах элементов, к которым аннотация может быть применена: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600" dirty="0">
                <a:latin typeface="Consolas"/>
              </a:rPr>
              <a:t> </a:t>
            </a:r>
            <a:r>
              <a:rPr lang="ru-RU" sz="2400" dirty="0">
                <a:latin typeface="Consolas"/>
              </a:rPr>
              <a:t>@Target(ElementType.TYPE)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</a:rPr>
              <a:t>//может быть применена к любому элементу класса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 @Retention(RetentionPolicy.RUNTIME)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</a:rPr>
              <a:t>//доступна в </a:t>
            </a:r>
            <a:r>
              <a:rPr lang="ru-RU" sz="2000" dirty="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</a:rPr>
              <a:t>рантайме</a:t>
            </a:r>
            <a:endParaRPr lang="ru-RU" sz="2000" dirty="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public</a:t>
            </a:r>
            <a:r>
              <a:rPr lang="ru-RU" sz="2400" dirty="0">
                <a:latin typeface="Consolas"/>
              </a:rPr>
              <a:t> @interface Company { … }</a:t>
            </a:r>
          </a:p>
        </p:txBody>
      </p:sp>
    </p:spTree>
    <p:extLst>
      <p:ext uri="{BB962C8B-B14F-4D97-AF65-F5344CB8AC3E}">
        <p14:creationId xmlns:p14="http://schemas.microsoft.com/office/powerpoint/2010/main" val="280331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1F9849-4F2B-7C94-916A-7498F77B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768"/>
            <a:ext cx="10515600" cy="5222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Осталось добавить атрибуты/параметры в аннотацию: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 @Target(ElementType.TYPE)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 @Retention(RetentionPolicy.RUNTIME)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public</a:t>
            </a:r>
            <a:r>
              <a:rPr lang="ru-RU" sz="2400" dirty="0">
                <a:latin typeface="Consolas"/>
              </a:rPr>
              <a:t> @interface Company { </a:t>
            </a:r>
          </a:p>
          <a:p>
            <a:pPr marL="0" indent="0">
              <a:buNone/>
            </a:pPr>
            <a:r>
              <a:rPr lang="ru-RU" sz="2400">
                <a:latin typeface="Consolas"/>
              </a:rPr>
              <a:t>  String </a:t>
            </a:r>
            <a:r>
              <a:rPr lang="ru-RU" sz="2400" err="1">
                <a:latin typeface="Consolas"/>
              </a:rPr>
              <a:t>name</a:t>
            </a:r>
            <a:r>
              <a:rPr lang="ru-RU" sz="24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>
                <a:latin typeface="Consolas"/>
              </a:rPr>
              <a:t>  String </a:t>
            </a:r>
            <a:r>
              <a:rPr lang="ru-RU" sz="2400" err="1">
                <a:latin typeface="Consolas"/>
              </a:rPr>
              <a:t>city</a:t>
            </a:r>
            <a:r>
              <a:rPr lang="ru-RU" sz="24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 }</a:t>
            </a:r>
          </a:p>
        </p:txBody>
      </p:sp>
    </p:spTree>
    <p:extLst>
      <p:ext uri="{BB962C8B-B14F-4D97-AF65-F5344CB8AC3E}">
        <p14:creationId xmlns:p14="http://schemas.microsoft.com/office/powerpoint/2010/main" val="217251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57E80-972D-4DAB-1AE0-7182219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Применение пользовательских аннотаций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30477-EC8D-9B76-9579-26FED59C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 Пользовательские аннотации можно применять в различных сценариях программирования. Чтобы упростить задачи, повысить читаемость кода или автоматизировать рутинные процессы. </a:t>
            </a:r>
          </a:p>
          <a:p>
            <a:pPr marL="0" indent="0">
              <a:buNone/>
            </a:pPr>
            <a:r>
              <a:rPr lang="ru-RU" dirty="0"/>
              <a:t>Рассмотрим примеры, как можно использовать пользовательские аннотации.</a:t>
            </a:r>
          </a:p>
        </p:txBody>
      </p:sp>
    </p:spTree>
    <p:extLst>
      <p:ext uri="{BB962C8B-B14F-4D97-AF65-F5344CB8AC3E}">
        <p14:creationId xmlns:p14="http://schemas.microsoft.com/office/powerpoint/2010/main" val="25611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6B4DC-7E29-A582-D466-61DB18E2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7" y="250106"/>
            <a:ext cx="10990052" cy="1325563"/>
          </a:xfrm>
        </p:spPr>
        <p:txBody>
          <a:bodyPr/>
          <a:lstStyle/>
          <a:p>
            <a:r>
              <a:rPr lang="ru-RU" sz="2800" dirty="0">
                <a:latin typeface="Aptos"/>
              </a:rPr>
              <a:t>1. Используем аннотацию для маркировки методов, вызовы которых следует </a:t>
            </a:r>
            <a:r>
              <a:rPr lang="ru-RU" sz="2800" b="1" err="1">
                <a:latin typeface="Aptos"/>
              </a:rPr>
              <a:t>логировать</a:t>
            </a:r>
            <a:r>
              <a:rPr lang="ru-RU" sz="2800" dirty="0">
                <a:latin typeface="Aptos"/>
              </a:rPr>
              <a:t>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75679-817F-4F75-C5E8-DE54334C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1710606"/>
            <a:ext cx="10990054" cy="1820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 @Target(ElementType.METHOD)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//применяется только к методам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 @Retention(RetentionPolicy.RUNTIME)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//доступна в </a:t>
            </a:r>
            <a:r>
              <a:rPr lang="ru-RU" sz="2000" dirty="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рантайме</a:t>
            </a:r>
            <a:endParaRPr lang="ru-RU" sz="2000" dirty="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@interface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Loggable</a:t>
            </a:r>
            <a:endParaRPr lang="ru-RU" sz="2400" dirty="0">
              <a:latin typeface="Consolas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14F7FB-E0E0-B7B6-BAD6-2E9D3995C867}"/>
              </a:ext>
            </a:extLst>
          </p:cNvPr>
          <p:cNvSpPr>
            <a:spLocks noGrp="1"/>
          </p:cNvSpPr>
          <p:nvPr/>
        </p:nvSpPr>
        <p:spPr>
          <a:xfrm>
            <a:off x="363747" y="3536531"/>
            <a:ext cx="10990053" cy="3172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2400" dirty="0">
                <a:latin typeface="Consolas"/>
                <a:ea typeface="+mn-lt"/>
                <a:cs typeface="+mn-lt"/>
              </a:rPr>
              <a:t> Service {</a:t>
            </a:r>
            <a:endParaRPr lang="ru-RU" sz="2400"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 @Loggable</a:t>
            </a:r>
            <a:endParaRPr lang="ru-RU" sz="2400" dirty="0"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void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process</a:t>
            </a:r>
            <a:r>
              <a:rPr lang="ru-RU" sz="2400" dirty="0">
                <a:latin typeface="Consolas"/>
                <a:ea typeface="+mn-lt"/>
                <a:cs typeface="+mn-lt"/>
              </a:rPr>
              <a:t>() { … }</a:t>
            </a:r>
            <a:endParaRPr lang="ru-RU" sz="2400">
              <a:latin typeface="Consolas"/>
            </a:endParaRPr>
          </a:p>
          <a:p>
            <a:pPr>
              <a:buNone/>
            </a:pPr>
            <a:endParaRPr lang="ru-RU" sz="24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 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void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nonAnnotatedMethod</a:t>
            </a:r>
            <a:r>
              <a:rPr lang="ru-RU" sz="2400" dirty="0">
                <a:latin typeface="Consolas"/>
                <a:ea typeface="+mn-lt"/>
                <a:cs typeface="+mn-lt"/>
              </a:rPr>
              <a:t>() { … }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 }</a:t>
            </a:r>
            <a:endParaRPr lang="ru-RU" sz="2400">
              <a:latin typeface="Consolas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4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761B01-4014-A600-28E6-6B88C6C6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538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Важно заметить!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dirty="0"/>
              <a:t> </a:t>
            </a:r>
            <a:r>
              <a:rPr lang="ru-RU" dirty="0" err="1"/>
              <a:t>Анотация</a:t>
            </a:r>
            <a:r>
              <a:rPr lang="ru-RU" dirty="0"/>
              <a:t> </a:t>
            </a:r>
            <a:r>
              <a:rPr lang="ru-RU" sz="2400" dirty="0">
                <a:latin typeface="Consolas"/>
              </a:rPr>
              <a:t>@Loggable</a:t>
            </a:r>
            <a:r>
              <a:rPr lang="ru-RU" dirty="0"/>
              <a:t> говорит о том, что помеченный метод необходимо </a:t>
            </a:r>
            <a:r>
              <a:rPr lang="ru-RU" dirty="0" err="1"/>
              <a:t>логировать</a:t>
            </a:r>
            <a:r>
              <a:rPr lang="ru-RU" dirty="0"/>
              <a:t>. Но это просто метка - Java не знает, что с ней делать.</a:t>
            </a:r>
          </a:p>
          <a:p>
            <a:pPr marL="0" indent="0">
              <a:buNone/>
            </a:pPr>
            <a:r>
              <a:rPr lang="ru-RU" dirty="0"/>
              <a:t> Чтобы логирование сработало нужно написать код, который будет узнавать об аннотации и выполнит соответствующие действия. Такой код называется </a:t>
            </a:r>
            <a:r>
              <a:rPr lang="ru-RU" b="1" dirty="0"/>
              <a:t>обработчиком аннотации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u="sng" dirty="0"/>
          </a:p>
          <a:p>
            <a:pPr marL="0" indent="0">
              <a:buNone/>
            </a:pPr>
            <a:r>
              <a:rPr lang="ru-RU" dirty="0"/>
              <a:t>Пометить метод пользовательской аннотацией недостаточно!</a:t>
            </a:r>
          </a:p>
        </p:txBody>
      </p:sp>
    </p:spTree>
    <p:extLst>
      <p:ext uri="{BB962C8B-B14F-4D97-AF65-F5344CB8AC3E}">
        <p14:creationId xmlns:p14="http://schemas.microsoft.com/office/powerpoint/2010/main" val="189130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953FBB21-0297-6B55-ECC7-6386CD41E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2946"/>
            <a:ext cx="10515600" cy="5444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>
                <a:ea typeface="+mn-lt"/>
                <a:cs typeface="+mn-lt"/>
              </a:rPr>
              <a:t>Рассмотрим базовый обработчик:</a:t>
            </a:r>
          </a:p>
          <a:p>
            <a:pPr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Method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method</a:t>
            </a:r>
            <a:r>
              <a:rPr lang="ru-RU" sz="2400" dirty="0">
                <a:latin typeface="Consolas"/>
                <a:ea typeface="+mn-lt"/>
                <a:cs typeface="+mn-lt"/>
              </a:rPr>
              <a:t> =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service.getClass</a:t>
            </a:r>
            <a:r>
              <a:rPr lang="ru-RU" sz="2400" dirty="0">
                <a:latin typeface="Consolas"/>
                <a:ea typeface="+mn-lt"/>
                <a:cs typeface="+mn-lt"/>
              </a:rPr>
              <a:t>().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getMethod</a:t>
            </a:r>
            <a:r>
              <a:rPr lang="ru-RU" sz="2400" dirty="0">
                <a:latin typeface="Consolas"/>
                <a:ea typeface="+mn-lt"/>
                <a:cs typeface="+mn-lt"/>
              </a:rPr>
              <a:t>("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process</a:t>
            </a:r>
            <a:r>
              <a:rPr lang="ru-RU" sz="2400" dirty="0">
                <a:latin typeface="Consolas"/>
                <a:ea typeface="+mn-lt"/>
                <a:cs typeface="+mn-lt"/>
              </a:rPr>
              <a:t>");</a:t>
            </a:r>
          </a:p>
          <a:p>
            <a:pPr>
              <a:buNone/>
            </a:pP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//получим необходимый метод</a:t>
            </a:r>
            <a:endParaRPr lang="ru-RU" dirty="0">
              <a:solidFill>
                <a:schemeClr val="tx1">
                  <a:lumMod val="49000"/>
                  <a:lumOff val="51000"/>
                </a:schemeClr>
              </a:solidFill>
            </a:endParaRPr>
          </a:p>
          <a:p>
            <a:pPr>
              <a:buNone/>
            </a:pP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//проверим метод на наличие аннотации</a:t>
            </a:r>
          </a:p>
          <a:p>
            <a:pPr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if</a:t>
            </a:r>
            <a:r>
              <a:rPr lang="ru-RU" sz="2400" dirty="0">
                <a:latin typeface="Consolas"/>
                <a:ea typeface="+mn-lt"/>
                <a:cs typeface="+mn-lt"/>
              </a:rPr>
              <a:t> (</a:t>
            </a:r>
            <a:r>
              <a:rPr lang="ru-RU" sz="2400" err="1">
                <a:latin typeface="Consolas"/>
                <a:ea typeface="+mn-lt"/>
                <a:cs typeface="+mn-lt"/>
              </a:rPr>
              <a:t>method.isAnnotationPresent</a:t>
            </a:r>
            <a:r>
              <a:rPr lang="ru-RU" sz="2400" dirty="0">
                <a:latin typeface="Consolas"/>
                <a:ea typeface="+mn-lt"/>
                <a:cs typeface="+mn-lt"/>
              </a:rPr>
              <a:t>(</a:t>
            </a:r>
            <a:r>
              <a:rPr lang="ru-RU" sz="2400" err="1">
                <a:latin typeface="Consolas"/>
                <a:ea typeface="+mn-lt"/>
                <a:cs typeface="+mn-lt"/>
              </a:rPr>
              <a:t>Loggable.class</a:t>
            </a:r>
            <a:r>
              <a:rPr lang="ru-RU" sz="2400" dirty="0">
                <a:latin typeface="Consolas"/>
                <a:ea typeface="+mn-lt"/>
                <a:cs typeface="+mn-lt"/>
              </a:rPr>
              <a:t>)) {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2400" dirty="0">
                <a:latin typeface="Consolas"/>
                <a:ea typeface="+mn-lt"/>
                <a:cs typeface="+mn-lt"/>
              </a:rPr>
              <a:t>("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Loggable</a:t>
            </a:r>
            <a:r>
              <a:rPr lang="ru-RU" sz="2400" dirty="0">
                <a:latin typeface="Consolas"/>
                <a:ea typeface="+mn-lt"/>
                <a:cs typeface="+mn-lt"/>
              </a:rPr>
              <a:t>: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Calling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process</a:t>
            </a:r>
            <a:r>
              <a:rPr lang="ru-RU" sz="2400" dirty="0">
                <a:latin typeface="Consolas"/>
                <a:ea typeface="+mn-lt"/>
                <a:cs typeface="+mn-lt"/>
              </a:rPr>
              <a:t>()");</a:t>
            </a: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 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//выполняется дополнительная логика</a:t>
            </a:r>
            <a:endParaRPr lang="ru-RU" dirty="0">
              <a:solidFill>
                <a:schemeClr val="tx1">
                  <a:lumMod val="49000"/>
                  <a:lumOff val="51000"/>
                </a:schemeClr>
              </a:solidFill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method.invoke</a:t>
            </a:r>
            <a:r>
              <a:rPr lang="ru-RU" sz="2400" dirty="0">
                <a:latin typeface="Consolas"/>
                <a:ea typeface="+mn-lt"/>
                <a:cs typeface="+mn-lt"/>
              </a:rPr>
              <a:t>(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service</a:t>
            </a:r>
            <a:r>
              <a:rPr lang="ru-RU" sz="2400" dirty="0">
                <a:latin typeface="Consolas"/>
                <a:ea typeface="+mn-lt"/>
                <a:cs typeface="+mn-lt"/>
              </a:rPr>
              <a:t>);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//вызывается метод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}</a:t>
            </a:r>
          </a:p>
          <a:p>
            <a:pPr>
              <a:buNone/>
            </a:pPr>
            <a:endParaRPr lang="ru-RU" sz="2400" dirty="0">
              <a:ea typeface="+mn-lt"/>
              <a:cs typeface="+mn-lt"/>
            </a:endParaRPr>
          </a:p>
          <a:p>
            <a:pPr>
              <a:buNone/>
            </a:pPr>
            <a:endParaRPr lang="ru-RU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00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B2A3E-5D29-18DE-B105-E1E65AB1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201C0-708A-BD9B-6DBD-5E9F42C4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Основы аннотации</a:t>
            </a:r>
          </a:p>
          <a:p>
            <a:pPr marL="514350" indent="-514350">
              <a:buAutoNum type="arabicPeriod"/>
            </a:pPr>
            <a:r>
              <a:rPr lang="ru-RU" dirty="0"/>
              <a:t>Типы аннотаций, используемые в языке Java</a:t>
            </a:r>
          </a:p>
          <a:p>
            <a:pPr marL="514350" indent="-514350">
              <a:buAutoNum type="arabicPeriod"/>
            </a:pPr>
            <a:r>
              <a:rPr lang="ru-RU" dirty="0"/>
              <a:t>Аннотации, применимые к другим аннотациям</a:t>
            </a:r>
          </a:p>
          <a:p>
            <a:pPr marL="514350" indent="-514350">
              <a:buAutoNum type="arabicPeriod"/>
            </a:pPr>
            <a:r>
              <a:rPr lang="ru-RU" dirty="0"/>
              <a:t>Пользовательские аннотации</a:t>
            </a:r>
            <a:endParaRPr lang="ru-RU"/>
          </a:p>
          <a:p>
            <a:pPr marL="514350" indent="-514350">
              <a:buAutoNum type="arabicPeriod"/>
            </a:pPr>
            <a:r>
              <a:rPr lang="ru-RU" dirty="0"/>
              <a:t>Применение пользовательских аннотаций</a:t>
            </a:r>
          </a:p>
          <a:p>
            <a:pPr marL="514350" indent="-514350">
              <a:buAutoNum type="arabicPeriod"/>
            </a:pPr>
            <a:r>
              <a:rPr lang="ru-RU" dirty="0"/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1258587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5FDCC-60B0-3101-EAAE-9484C124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Aptos"/>
              </a:rPr>
              <a:t>2. Используем аннотацию для </a:t>
            </a:r>
            <a:r>
              <a:rPr lang="ru-RU" sz="2800" b="1" dirty="0">
                <a:latin typeface="Aptos"/>
              </a:rPr>
              <a:t>проверки значения поля на соответствие заданным значениям</a:t>
            </a:r>
            <a:r>
              <a:rPr lang="ru-RU" sz="2800" dirty="0">
                <a:latin typeface="Aptos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58FF4-12EC-EAF1-0DB9-AFC08208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554"/>
            <a:ext cx="10515600" cy="48275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@Target(ElementType.FIELD)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//применяется только к полям</a:t>
            </a:r>
            <a:r>
              <a:rPr lang="ru-RU" sz="2400" dirty="0">
                <a:latin typeface="Consolas"/>
                <a:ea typeface="+mn-lt"/>
                <a:cs typeface="+mn-lt"/>
              </a:rPr>
              <a:t> @Retention(RetentionPolicy.RUNTIME)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//доступна в </a:t>
            </a:r>
            <a:r>
              <a:rPr lang="ru-RU" sz="200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рантайме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 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@interface </a:t>
            </a:r>
            <a:r>
              <a:rPr lang="ru-RU" sz="2400" err="1">
                <a:latin typeface="Consolas"/>
                <a:ea typeface="+mn-lt"/>
                <a:cs typeface="+mn-lt"/>
              </a:rPr>
              <a:t>MinAge</a:t>
            </a:r>
            <a:r>
              <a:rPr lang="ru-RU" sz="2400" dirty="0">
                <a:latin typeface="Consolas"/>
                <a:ea typeface="+mn-lt"/>
                <a:cs typeface="+mn-lt"/>
              </a:rPr>
              <a:t> { </a:t>
            </a:r>
            <a:r>
              <a:rPr lang="ru-RU" sz="240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err="1">
                <a:latin typeface="Consolas"/>
                <a:ea typeface="+mn-lt"/>
                <a:cs typeface="+mn-lt"/>
              </a:rPr>
              <a:t>value</a:t>
            </a:r>
            <a:r>
              <a:rPr lang="ru-RU" sz="2400" dirty="0">
                <a:latin typeface="Consolas"/>
                <a:ea typeface="+mn-lt"/>
                <a:cs typeface="+mn-lt"/>
              </a:rPr>
              <a:t>(); } 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//имеет параметр для хранения минимального возраста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latin typeface="Consolas"/>
            </a:endParaRPr>
          </a:p>
          <a:p>
            <a:pPr>
              <a:buNone/>
            </a:pPr>
            <a:r>
              <a:rPr lang="ru-RU" sz="240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err="1">
                <a:latin typeface="Consolas"/>
                <a:ea typeface="+mn-lt"/>
                <a:cs typeface="+mn-lt"/>
              </a:rPr>
              <a:t>class</a:t>
            </a:r>
            <a:r>
              <a:rPr lang="ru-RU" sz="2400" dirty="0">
                <a:latin typeface="Consolas"/>
                <a:ea typeface="+mn-lt"/>
                <a:cs typeface="+mn-lt"/>
              </a:rPr>
              <a:t> User {</a:t>
            </a:r>
            <a:endParaRPr lang="ru-RU" sz="2400"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 @MinAge(18)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 Минимальный возраст - 18</a:t>
            </a:r>
            <a:endParaRPr lang="ru-RU" sz="2000" dirty="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age</a:t>
            </a:r>
            <a:r>
              <a:rPr lang="ru-RU" sz="2400" dirty="0">
                <a:latin typeface="Consolas"/>
                <a:ea typeface="+mn-lt"/>
                <a:cs typeface="+mn-lt"/>
              </a:rPr>
              <a:t>;</a:t>
            </a:r>
            <a:endParaRPr lang="ru-RU" sz="2400" dirty="0">
              <a:latin typeface="Consolas"/>
            </a:endParaRPr>
          </a:p>
          <a:p>
            <a:pPr>
              <a:buNone/>
            </a:pPr>
            <a:endParaRPr lang="ru-RU" sz="24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400" dirty="0">
                <a:latin typeface="Consolas"/>
                <a:ea typeface="+mn-lt"/>
                <a:cs typeface="+mn-lt"/>
              </a:rPr>
              <a:t> User(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int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age</a:t>
            </a:r>
            <a:r>
              <a:rPr lang="ru-RU" sz="2400" dirty="0">
                <a:latin typeface="Consolas"/>
                <a:ea typeface="+mn-lt"/>
                <a:cs typeface="+mn-lt"/>
              </a:rPr>
              <a:t>) {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this.age</a:t>
            </a:r>
            <a:r>
              <a:rPr lang="ru-RU" sz="2400" dirty="0">
                <a:latin typeface="Consolas"/>
                <a:ea typeface="+mn-lt"/>
                <a:cs typeface="+mn-lt"/>
              </a:rPr>
              <a:t> =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age</a:t>
            </a:r>
            <a:r>
              <a:rPr lang="ru-RU" sz="2400" dirty="0">
                <a:latin typeface="Consolas"/>
                <a:ea typeface="+mn-lt"/>
                <a:cs typeface="+mn-lt"/>
              </a:rPr>
              <a:t>; }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}</a:t>
            </a:r>
            <a:endParaRPr lang="ru-RU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071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B7EB95-D227-C174-2BD8-1AE76B9E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513"/>
            <a:ext cx="10515600" cy="611975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User </a:t>
            </a:r>
            <a:r>
              <a:rPr lang="ru-RU" sz="1800" err="1">
                <a:latin typeface="Consolas"/>
                <a:ea typeface="+mn-lt"/>
                <a:cs typeface="+mn-lt"/>
              </a:rPr>
              <a:t>user</a:t>
            </a:r>
            <a:r>
              <a:rPr lang="ru-RU" sz="1800" dirty="0">
                <a:latin typeface="Consolas"/>
                <a:ea typeface="+mn-lt"/>
                <a:cs typeface="+mn-lt"/>
              </a:rPr>
              <a:t> = </a:t>
            </a:r>
            <a:r>
              <a:rPr lang="ru-RU" sz="1800" err="1">
                <a:latin typeface="Consolas"/>
                <a:ea typeface="+mn-lt"/>
                <a:cs typeface="+mn-lt"/>
              </a:rPr>
              <a:t>new</a:t>
            </a:r>
            <a:r>
              <a:rPr lang="ru-RU" sz="1800" dirty="0">
                <a:latin typeface="Consolas"/>
                <a:ea typeface="+mn-lt"/>
                <a:cs typeface="+mn-lt"/>
              </a:rPr>
              <a:t> User(16); </a:t>
            </a:r>
            <a:r>
              <a:rPr lang="ru-RU" sz="18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//укажем возраст, который не соответствует минимальному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Field </a:t>
            </a:r>
            <a:r>
              <a:rPr lang="ru-RU" sz="1800" err="1">
                <a:latin typeface="Consolas"/>
                <a:ea typeface="+mn-lt"/>
                <a:cs typeface="+mn-lt"/>
              </a:rPr>
              <a:t>ageField</a:t>
            </a:r>
            <a:r>
              <a:rPr lang="ru-RU" sz="1800" dirty="0">
                <a:latin typeface="Consolas"/>
                <a:ea typeface="+mn-lt"/>
                <a:cs typeface="+mn-lt"/>
              </a:rPr>
              <a:t> = </a:t>
            </a:r>
            <a:r>
              <a:rPr lang="ru-RU" sz="1800" err="1">
                <a:latin typeface="Consolas"/>
                <a:ea typeface="+mn-lt"/>
                <a:cs typeface="+mn-lt"/>
              </a:rPr>
              <a:t>user.getClass</a:t>
            </a:r>
            <a:r>
              <a:rPr lang="ru-RU" sz="1800" dirty="0">
                <a:latin typeface="Consolas"/>
                <a:ea typeface="+mn-lt"/>
                <a:cs typeface="+mn-lt"/>
              </a:rPr>
              <a:t>().</a:t>
            </a:r>
            <a:r>
              <a:rPr lang="ru-RU" sz="1800" err="1">
                <a:latin typeface="Consolas"/>
                <a:ea typeface="+mn-lt"/>
                <a:cs typeface="+mn-lt"/>
              </a:rPr>
              <a:t>getField</a:t>
            </a:r>
            <a:r>
              <a:rPr lang="ru-RU" sz="1800" dirty="0">
                <a:latin typeface="Consolas"/>
                <a:ea typeface="+mn-lt"/>
                <a:cs typeface="+mn-lt"/>
              </a:rPr>
              <a:t>("</a:t>
            </a:r>
            <a:r>
              <a:rPr lang="ru-RU" sz="1800" err="1">
                <a:latin typeface="Consolas"/>
                <a:ea typeface="+mn-lt"/>
                <a:cs typeface="+mn-lt"/>
              </a:rPr>
              <a:t>age</a:t>
            </a:r>
            <a:r>
              <a:rPr lang="ru-RU" sz="1800" dirty="0">
                <a:latin typeface="Consolas"/>
                <a:ea typeface="+mn-lt"/>
                <a:cs typeface="+mn-lt"/>
              </a:rPr>
              <a:t>"); </a:t>
            </a:r>
            <a:r>
              <a:rPr lang="ru-RU" sz="18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//получим значение поля </a:t>
            </a:r>
            <a:r>
              <a:rPr lang="ru-RU" sz="180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age</a:t>
            </a:r>
            <a:endParaRPr lang="ru-RU" sz="1800">
              <a:solidFill>
                <a:schemeClr val="tx1">
                  <a:lumMod val="49000"/>
                  <a:lumOff val="51000"/>
                </a:schemeClr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endParaRPr lang="ru-RU" sz="18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18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//проверяем, есть ли на поле аннотация @MinAge</a:t>
            </a:r>
            <a:endParaRPr lang="ru-RU" sz="18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1800" err="1">
                <a:latin typeface="Consolas"/>
                <a:ea typeface="+mn-lt"/>
                <a:cs typeface="+mn-lt"/>
              </a:rPr>
              <a:t>if</a:t>
            </a:r>
            <a:r>
              <a:rPr lang="ru-RU" sz="1800" dirty="0">
                <a:latin typeface="Consolas"/>
                <a:ea typeface="+mn-lt"/>
                <a:cs typeface="+mn-lt"/>
              </a:rPr>
              <a:t> (</a:t>
            </a:r>
            <a:r>
              <a:rPr lang="ru-RU" sz="1800" err="1">
                <a:latin typeface="Consolas"/>
                <a:ea typeface="+mn-lt"/>
                <a:cs typeface="+mn-lt"/>
              </a:rPr>
              <a:t>ageField.isAnnotationPresent</a:t>
            </a:r>
            <a:r>
              <a:rPr lang="ru-RU" sz="1800" dirty="0">
                <a:latin typeface="Consolas"/>
                <a:ea typeface="+mn-lt"/>
                <a:cs typeface="+mn-lt"/>
              </a:rPr>
              <a:t>(</a:t>
            </a:r>
            <a:r>
              <a:rPr lang="ru-RU" sz="1800" err="1">
                <a:latin typeface="Consolas"/>
                <a:ea typeface="+mn-lt"/>
                <a:cs typeface="+mn-lt"/>
              </a:rPr>
              <a:t>MinAge.class</a:t>
            </a:r>
            <a:r>
              <a:rPr lang="ru-RU" sz="1800" dirty="0">
                <a:latin typeface="Consolas"/>
                <a:ea typeface="+mn-lt"/>
                <a:cs typeface="+mn-lt"/>
              </a:rPr>
              <a:t>)) {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ru-RU" sz="1800" err="1">
                <a:latin typeface="Consolas"/>
                <a:ea typeface="+mn-lt"/>
                <a:cs typeface="+mn-lt"/>
              </a:rPr>
              <a:t>MinAge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err="1">
                <a:latin typeface="Consolas"/>
                <a:ea typeface="+mn-lt"/>
                <a:cs typeface="+mn-lt"/>
              </a:rPr>
              <a:t>minAge</a:t>
            </a:r>
            <a:r>
              <a:rPr lang="ru-RU" sz="1800" dirty="0">
                <a:latin typeface="Consolas"/>
                <a:ea typeface="+mn-lt"/>
                <a:cs typeface="+mn-lt"/>
              </a:rPr>
              <a:t> = </a:t>
            </a:r>
            <a:r>
              <a:rPr lang="ru-RU" sz="1800" err="1">
                <a:latin typeface="Consolas"/>
                <a:ea typeface="+mn-lt"/>
                <a:cs typeface="+mn-lt"/>
              </a:rPr>
              <a:t>ageField.getAnnotation</a:t>
            </a:r>
            <a:r>
              <a:rPr lang="ru-RU" sz="1800" dirty="0">
                <a:latin typeface="Consolas"/>
                <a:ea typeface="+mn-lt"/>
                <a:cs typeface="+mn-lt"/>
              </a:rPr>
              <a:t>(</a:t>
            </a:r>
            <a:r>
              <a:rPr lang="ru-RU" sz="1800" err="1">
                <a:latin typeface="Consolas"/>
                <a:ea typeface="+mn-lt"/>
                <a:cs typeface="+mn-lt"/>
              </a:rPr>
              <a:t>MinAge.class</a:t>
            </a:r>
            <a:r>
              <a:rPr lang="ru-RU" sz="1800" dirty="0">
                <a:latin typeface="Consolas"/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ru-RU" sz="1800" err="1">
                <a:latin typeface="Consolas"/>
                <a:ea typeface="+mn-lt"/>
                <a:cs typeface="+mn-lt"/>
              </a:rPr>
              <a:t>int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err="1">
                <a:latin typeface="Consolas"/>
                <a:ea typeface="+mn-lt"/>
                <a:cs typeface="+mn-lt"/>
              </a:rPr>
              <a:t>minAgeValue</a:t>
            </a:r>
            <a:r>
              <a:rPr lang="ru-RU" sz="1800" dirty="0">
                <a:latin typeface="Consolas"/>
                <a:ea typeface="+mn-lt"/>
                <a:cs typeface="+mn-lt"/>
              </a:rPr>
              <a:t> = </a:t>
            </a:r>
            <a:r>
              <a:rPr lang="ru-RU" sz="1800" err="1">
                <a:latin typeface="Consolas"/>
                <a:ea typeface="+mn-lt"/>
                <a:cs typeface="+mn-lt"/>
              </a:rPr>
              <a:t>minAge.value</a:t>
            </a:r>
            <a:r>
              <a:rPr lang="ru-RU" sz="1800" dirty="0">
                <a:latin typeface="Consolas"/>
                <a:ea typeface="+mn-lt"/>
                <a:cs typeface="+mn-lt"/>
              </a:rPr>
              <a:t>(); </a:t>
            </a:r>
            <a:r>
              <a:rPr lang="ru-RU" sz="18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//получаем значение параметра аннотации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ru-RU" sz="1800" err="1">
                <a:latin typeface="Consolas"/>
                <a:ea typeface="+mn-lt"/>
                <a:cs typeface="+mn-lt"/>
              </a:rPr>
              <a:t>int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err="1">
                <a:latin typeface="Consolas"/>
                <a:ea typeface="+mn-lt"/>
                <a:cs typeface="+mn-lt"/>
              </a:rPr>
              <a:t>userAge</a:t>
            </a:r>
            <a:r>
              <a:rPr lang="ru-RU" sz="1800" dirty="0">
                <a:latin typeface="Consolas"/>
                <a:ea typeface="+mn-lt"/>
                <a:cs typeface="+mn-lt"/>
              </a:rPr>
              <a:t> = (</a:t>
            </a:r>
            <a:r>
              <a:rPr lang="ru-RU" sz="1800" err="1">
                <a:latin typeface="Consolas"/>
                <a:ea typeface="+mn-lt"/>
                <a:cs typeface="+mn-lt"/>
              </a:rPr>
              <a:t>int</a:t>
            </a:r>
            <a:r>
              <a:rPr lang="ru-RU" sz="1800" dirty="0">
                <a:latin typeface="Consolas"/>
                <a:ea typeface="+mn-lt"/>
                <a:cs typeface="+mn-lt"/>
              </a:rPr>
              <a:t>) </a:t>
            </a:r>
            <a:r>
              <a:rPr lang="ru-RU" sz="1800" err="1">
                <a:latin typeface="Consolas"/>
                <a:ea typeface="+mn-lt"/>
                <a:cs typeface="+mn-lt"/>
              </a:rPr>
              <a:t>ageField.get</a:t>
            </a:r>
            <a:r>
              <a:rPr lang="ru-RU" sz="1800" dirty="0">
                <a:latin typeface="Consolas"/>
                <a:ea typeface="+mn-lt"/>
                <a:cs typeface="+mn-lt"/>
              </a:rPr>
              <a:t>(</a:t>
            </a:r>
            <a:r>
              <a:rPr lang="ru-RU" sz="1800" err="1">
                <a:latin typeface="Consolas"/>
                <a:ea typeface="+mn-lt"/>
                <a:cs typeface="+mn-lt"/>
              </a:rPr>
              <a:t>user</a:t>
            </a:r>
            <a:r>
              <a:rPr lang="ru-RU" sz="1800" dirty="0">
                <a:latin typeface="Consolas"/>
                <a:ea typeface="+mn-lt"/>
                <a:cs typeface="+mn-lt"/>
              </a:rPr>
              <a:t>); </a:t>
            </a:r>
            <a:r>
              <a:rPr lang="ru-RU" sz="18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//получаем текущее значение поля </a:t>
            </a:r>
            <a:r>
              <a:rPr lang="ru-RU" sz="180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age</a:t>
            </a:r>
            <a:endParaRPr lang="ru-RU" sz="1800">
              <a:solidFill>
                <a:schemeClr val="tx1">
                  <a:lumMod val="49000"/>
                  <a:lumOff val="51000"/>
                </a:schemeClr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endParaRPr lang="ru-RU" sz="18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ru-RU" sz="1800" err="1">
                <a:latin typeface="Consolas"/>
                <a:ea typeface="+mn-lt"/>
                <a:cs typeface="+mn-lt"/>
              </a:rPr>
              <a:t>if</a:t>
            </a:r>
            <a:r>
              <a:rPr lang="ru-RU" sz="1800" dirty="0">
                <a:latin typeface="Consolas"/>
                <a:ea typeface="+mn-lt"/>
                <a:cs typeface="+mn-lt"/>
              </a:rPr>
              <a:t> (</a:t>
            </a:r>
            <a:r>
              <a:rPr lang="ru-RU" sz="1800" err="1">
                <a:latin typeface="Consolas"/>
                <a:ea typeface="+mn-lt"/>
                <a:cs typeface="+mn-lt"/>
              </a:rPr>
              <a:t>userAge</a:t>
            </a:r>
            <a:r>
              <a:rPr lang="ru-RU" sz="1800" dirty="0">
                <a:latin typeface="Consolas"/>
                <a:ea typeface="+mn-lt"/>
                <a:cs typeface="+mn-lt"/>
              </a:rPr>
              <a:t> &lt; </a:t>
            </a:r>
            <a:r>
              <a:rPr lang="ru-RU" sz="1800" err="1">
                <a:latin typeface="Consolas"/>
                <a:ea typeface="+mn-lt"/>
                <a:cs typeface="+mn-lt"/>
              </a:rPr>
              <a:t>minAgeValue</a:t>
            </a:r>
            <a:r>
              <a:rPr lang="ru-RU" sz="1800" dirty="0">
                <a:latin typeface="Consolas"/>
                <a:ea typeface="+mn-lt"/>
                <a:cs typeface="+mn-lt"/>
              </a:rPr>
              <a:t>) {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1800" dirty="0">
                <a:latin typeface="Consolas"/>
                <a:ea typeface="+mn-lt"/>
                <a:cs typeface="+mn-lt"/>
              </a:rPr>
              <a:t>("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Validation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failed</a:t>
            </a:r>
            <a:r>
              <a:rPr lang="ru-RU" sz="1800" dirty="0">
                <a:latin typeface="Consolas"/>
                <a:ea typeface="+mn-lt"/>
                <a:cs typeface="+mn-lt"/>
              </a:rPr>
              <a:t>: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Age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must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be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dirty="0" err="1">
                <a:latin typeface="Consolas"/>
                <a:ea typeface="+mn-lt"/>
                <a:cs typeface="+mn-lt"/>
              </a:rPr>
              <a:t>at</a:t>
            </a:r>
            <a:r>
              <a:rPr lang="ru-RU" sz="1800" dirty="0">
                <a:latin typeface="Consolas"/>
                <a:ea typeface="+mn-lt"/>
                <a:cs typeface="+mn-lt"/>
              </a:rPr>
              <a:t> least " + minAgeValue);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} </a:t>
            </a:r>
            <a:r>
              <a:rPr lang="ru-RU" sz="1800" err="1">
                <a:latin typeface="Consolas"/>
                <a:ea typeface="+mn-lt"/>
                <a:cs typeface="+mn-lt"/>
              </a:rPr>
              <a:t>else</a:t>
            </a:r>
            <a:r>
              <a:rPr lang="ru-RU" sz="1800" dirty="0">
                <a:latin typeface="Consolas"/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ru-RU" sz="180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1800" dirty="0">
                <a:latin typeface="Consolas"/>
                <a:ea typeface="+mn-lt"/>
                <a:cs typeface="+mn-lt"/>
              </a:rPr>
              <a:t>("</a:t>
            </a:r>
            <a:r>
              <a:rPr lang="ru-RU" sz="1800" err="1">
                <a:latin typeface="Consolas"/>
                <a:ea typeface="+mn-lt"/>
                <a:cs typeface="+mn-lt"/>
              </a:rPr>
              <a:t>Validation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err="1">
                <a:latin typeface="Consolas"/>
                <a:ea typeface="+mn-lt"/>
                <a:cs typeface="+mn-lt"/>
              </a:rPr>
              <a:t>passed</a:t>
            </a:r>
            <a:r>
              <a:rPr lang="ru-RU" sz="1800" dirty="0">
                <a:latin typeface="Consolas"/>
                <a:ea typeface="+mn-lt"/>
                <a:cs typeface="+mn-lt"/>
              </a:rPr>
              <a:t>: </a:t>
            </a:r>
            <a:r>
              <a:rPr lang="ru-RU" sz="1800" err="1">
                <a:latin typeface="Consolas"/>
                <a:ea typeface="+mn-lt"/>
                <a:cs typeface="+mn-lt"/>
              </a:rPr>
              <a:t>Age</a:t>
            </a:r>
            <a:r>
              <a:rPr lang="ru-RU" sz="1800" dirty="0">
                <a:latin typeface="Consolas"/>
                <a:ea typeface="+mn-lt"/>
                <a:cs typeface="+mn-lt"/>
              </a:rPr>
              <a:t> </a:t>
            </a:r>
            <a:r>
              <a:rPr lang="ru-RU" sz="1800" err="1">
                <a:latin typeface="Consolas"/>
                <a:ea typeface="+mn-lt"/>
                <a:cs typeface="+mn-lt"/>
              </a:rPr>
              <a:t>is</a:t>
            </a:r>
            <a:r>
              <a:rPr lang="ru-RU" sz="1800" dirty="0">
                <a:latin typeface="Consolas"/>
                <a:ea typeface="+mn-lt"/>
                <a:cs typeface="+mn-lt"/>
              </a:rPr>
              <a:t> " + userAge);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            }</a:t>
            </a:r>
          </a:p>
          <a:p>
            <a:pPr>
              <a:buNone/>
            </a:pPr>
            <a:r>
              <a:rPr lang="ru-RU" sz="1800" dirty="0">
                <a:latin typeface="Consolas"/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6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540F8-DDA6-1E4F-1014-A949785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Aptos"/>
              </a:rPr>
              <a:t>3. Используем аннотацию для </a:t>
            </a:r>
            <a:r>
              <a:rPr lang="ru-RU" sz="2800" b="1" dirty="0">
                <a:latin typeface="Aptos"/>
              </a:rPr>
              <a:t>хранения конфигурационных данных</a:t>
            </a:r>
            <a:r>
              <a:rPr lang="ru-RU" sz="2800" dirty="0">
                <a:latin typeface="Aptos"/>
              </a:rPr>
              <a:t>, например, параметров подключения к БД: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31F27-7801-2C95-05B1-DEF57574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4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@Target(ElementType.TYPE)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//применяется к классам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@Retention(RetentionPolicy.RUNTIME) </a:t>
            </a: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//доступна в </a:t>
            </a:r>
            <a:r>
              <a:rPr lang="ru-RU" sz="2000" dirty="0" err="1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рантайме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0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000" dirty="0">
                <a:latin typeface="Consolas"/>
                <a:ea typeface="+mn-lt"/>
                <a:cs typeface="+mn-lt"/>
              </a:rPr>
              <a:t> @interface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DatabaseConfig</a:t>
            </a:r>
            <a:r>
              <a:rPr lang="ru-RU" sz="2000" dirty="0">
                <a:latin typeface="Consolas"/>
                <a:ea typeface="+mn-lt"/>
                <a:cs typeface="+mn-lt"/>
              </a:rPr>
              <a:t> {</a:t>
            </a:r>
            <a:endParaRPr lang="ru-RU" sz="2000">
              <a:latin typeface="Consolas"/>
            </a:endParaRP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 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String</a:t>
            </a:r>
            <a:r>
              <a:rPr lang="ru-RU" sz="2000" dirty="0">
                <a:latin typeface="Consolas"/>
                <a:ea typeface="+mn-lt"/>
                <a:cs typeface="+mn-lt"/>
              </a:rPr>
              <a:t>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url</a:t>
            </a:r>
            <a:r>
              <a:rPr lang="ru-RU" sz="2000" dirty="0">
                <a:latin typeface="Consolas"/>
                <a:ea typeface="+mn-lt"/>
                <a:cs typeface="+mn-lt"/>
              </a:rPr>
              <a:t>();</a:t>
            </a:r>
            <a:endParaRPr lang="ru-RU" sz="2000">
              <a:latin typeface="Consolas"/>
            </a:endParaRP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 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String</a:t>
            </a:r>
            <a:r>
              <a:rPr lang="ru-RU" sz="2000" dirty="0">
                <a:latin typeface="Consolas"/>
                <a:ea typeface="+mn-lt"/>
                <a:cs typeface="+mn-lt"/>
              </a:rPr>
              <a:t>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username</a:t>
            </a:r>
            <a:r>
              <a:rPr lang="ru-RU" sz="2000" dirty="0">
                <a:latin typeface="Consolas"/>
                <a:ea typeface="+mn-lt"/>
                <a:cs typeface="+mn-lt"/>
              </a:rPr>
              <a:t>();</a:t>
            </a:r>
            <a:endParaRPr lang="ru-RU" sz="2000">
              <a:latin typeface="Consolas"/>
            </a:endParaRP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 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String</a:t>
            </a:r>
            <a:r>
              <a:rPr lang="ru-RU" sz="2000" dirty="0">
                <a:latin typeface="Consolas"/>
                <a:ea typeface="+mn-lt"/>
                <a:cs typeface="+mn-lt"/>
              </a:rPr>
              <a:t>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password</a:t>
            </a:r>
            <a:r>
              <a:rPr lang="ru-RU" sz="2000" dirty="0">
                <a:latin typeface="Consolas"/>
                <a:ea typeface="+mn-lt"/>
                <a:cs typeface="+mn-lt"/>
              </a:rPr>
              <a:t>();</a:t>
            </a:r>
            <a:endParaRPr lang="ru-RU" sz="2000">
              <a:latin typeface="Consolas"/>
            </a:endParaRPr>
          </a:p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}</a:t>
            </a:r>
            <a:endParaRPr lang="ru-RU" sz="2000">
              <a:latin typeface="Consolas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4622E6F-F9D2-4161-45DD-36793A1A7D78}"/>
              </a:ext>
            </a:extLst>
          </p:cNvPr>
          <p:cNvSpPr>
            <a:spLocks noGrp="1"/>
          </p:cNvSpPr>
          <p:nvPr/>
        </p:nvSpPr>
        <p:spPr>
          <a:xfrm>
            <a:off x="838200" y="4707772"/>
            <a:ext cx="9345386" cy="1634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000" dirty="0">
                <a:latin typeface="Consolas"/>
                <a:ea typeface="+mn-lt"/>
                <a:cs typeface="+mn-lt"/>
              </a:rPr>
              <a:t>@DatabaseConfig( </a:t>
            </a:r>
            <a:r>
              <a:rPr lang="ru-RU" sz="2000" err="1">
                <a:latin typeface="Consolas"/>
                <a:ea typeface="+mn-lt"/>
                <a:cs typeface="+mn-lt"/>
              </a:rPr>
              <a:t>url</a:t>
            </a:r>
            <a:r>
              <a:rPr lang="ru-RU" sz="2000" dirty="0">
                <a:latin typeface="Consolas"/>
                <a:ea typeface="+mn-lt"/>
                <a:cs typeface="+mn-lt"/>
              </a:rPr>
              <a:t> = "</a:t>
            </a:r>
            <a:r>
              <a:rPr lang="ru-RU" sz="2000" err="1">
                <a:latin typeface="Consolas"/>
                <a:ea typeface="+mn-lt"/>
                <a:cs typeface="+mn-lt"/>
              </a:rPr>
              <a:t>jdbc:mysql</a:t>
            </a:r>
            <a:r>
              <a:rPr lang="ru-RU" sz="2000" dirty="0">
                <a:latin typeface="Consolas"/>
                <a:ea typeface="+mn-lt"/>
                <a:cs typeface="+mn-lt"/>
              </a:rPr>
              <a:t>://localhost:3306/</a:t>
            </a:r>
            <a:r>
              <a:rPr lang="ru-RU" sz="2000" err="1">
                <a:latin typeface="Consolas"/>
                <a:ea typeface="+mn-lt"/>
                <a:cs typeface="+mn-lt"/>
              </a:rPr>
              <a:t>mydb</a:t>
            </a:r>
            <a:r>
              <a:rPr lang="ru-RU" sz="2000" dirty="0">
                <a:latin typeface="Consolas"/>
                <a:ea typeface="+mn-lt"/>
                <a:cs typeface="+mn-lt"/>
              </a:rPr>
              <a:t>", </a:t>
            </a:r>
            <a:r>
              <a:rPr lang="ru-RU" sz="2000" err="1">
                <a:latin typeface="Consolas"/>
                <a:ea typeface="+mn-lt"/>
                <a:cs typeface="+mn-lt"/>
              </a:rPr>
              <a:t>username</a:t>
            </a:r>
            <a:r>
              <a:rPr lang="ru-RU" sz="2000" dirty="0">
                <a:latin typeface="Consolas"/>
                <a:ea typeface="+mn-lt"/>
                <a:cs typeface="+mn-lt"/>
              </a:rPr>
              <a:t> = "</a:t>
            </a:r>
            <a:r>
              <a:rPr lang="ru-RU" sz="2000" err="1">
                <a:latin typeface="Consolas"/>
                <a:ea typeface="+mn-lt"/>
                <a:cs typeface="+mn-lt"/>
              </a:rPr>
              <a:t>root</a:t>
            </a:r>
            <a:r>
              <a:rPr lang="ru-RU" sz="2000" dirty="0">
                <a:latin typeface="Consolas"/>
                <a:ea typeface="+mn-lt"/>
                <a:cs typeface="+mn-lt"/>
              </a:rPr>
              <a:t>", </a:t>
            </a:r>
            <a:r>
              <a:rPr lang="ru-RU" sz="2000" err="1">
                <a:latin typeface="Consolas"/>
                <a:ea typeface="+mn-lt"/>
                <a:cs typeface="+mn-lt"/>
              </a:rPr>
              <a:t>password</a:t>
            </a:r>
            <a:r>
              <a:rPr lang="ru-RU" sz="2000" dirty="0">
                <a:latin typeface="Consolas"/>
                <a:ea typeface="+mn-lt"/>
                <a:cs typeface="+mn-lt"/>
              </a:rPr>
              <a:t> = "</a:t>
            </a:r>
            <a:r>
              <a:rPr lang="ru-RU" sz="2000" err="1">
                <a:latin typeface="Consolas"/>
                <a:ea typeface="+mn-lt"/>
                <a:cs typeface="+mn-lt"/>
              </a:rPr>
              <a:t>password</a:t>
            </a:r>
            <a:r>
              <a:rPr lang="ru-RU" sz="2000" dirty="0">
                <a:latin typeface="Consolas"/>
                <a:ea typeface="+mn-lt"/>
                <a:cs typeface="+mn-lt"/>
              </a:rPr>
              <a:t>" )</a:t>
            </a:r>
            <a:endParaRPr lang="ru-RU" sz="2000">
              <a:latin typeface="Consolas"/>
            </a:endParaRPr>
          </a:p>
          <a:p>
            <a:pPr>
              <a:buNone/>
            </a:pPr>
            <a:r>
              <a:rPr lang="ru-RU" sz="200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2000" dirty="0">
                <a:latin typeface="Consolas"/>
                <a:ea typeface="+mn-lt"/>
                <a:cs typeface="+mn-lt"/>
              </a:rPr>
              <a:t>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2000" dirty="0">
                <a:latin typeface="Consolas"/>
                <a:ea typeface="+mn-lt"/>
                <a:cs typeface="+mn-lt"/>
              </a:rPr>
              <a:t> </a:t>
            </a:r>
            <a:r>
              <a:rPr lang="ru-RU" sz="2000" dirty="0" err="1">
                <a:latin typeface="Consolas"/>
                <a:ea typeface="+mn-lt"/>
                <a:cs typeface="+mn-lt"/>
              </a:rPr>
              <a:t>DatabaseService</a:t>
            </a:r>
            <a:r>
              <a:rPr lang="ru-RU" sz="2000" dirty="0">
                <a:latin typeface="Consolas"/>
                <a:ea typeface="+mn-lt"/>
                <a:cs typeface="+mn-lt"/>
              </a:rPr>
              <a:t> { … }</a:t>
            </a:r>
            <a:endParaRPr lang="ru-RU" sz="2000"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46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34245513-E088-2FF8-CC9D-D36BE1E2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2" y="718569"/>
            <a:ext cx="11464504" cy="5429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Class&lt;</a:t>
            </a:r>
            <a:r>
              <a:rPr lang="ru-RU" sz="2400" err="1">
                <a:latin typeface="Consolas"/>
                <a:ea typeface="+mn-lt"/>
                <a:cs typeface="+mn-lt"/>
              </a:rPr>
              <a:t>DatabaseService</a:t>
            </a:r>
            <a:r>
              <a:rPr lang="ru-RU" sz="2400" dirty="0">
                <a:latin typeface="Consolas"/>
                <a:ea typeface="+mn-lt"/>
                <a:cs typeface="+mn-lt"/>
              </a:rPr>
              <a:t>&gt; </a:t>
            </a:r>
            <a:r>
              <a:rPr lang="ru-RU" sz="2400" err="1">
                <a:latin typeface="Consolas"/>
                <a:ea typeface="+mn-lt"/>
                <a:cs typeface="+mn-lt"/>
              </a:rPr>
              <a:t>clazz</a:t>
            </a:r>
            <a:r>
              <a:rPr lang="ru-RU" sz="2400" dirty="0">
                <a:latin typeface="Consolas"/>
                <a:ea typeface="+mn-lt"/>
                <a:cs typeface="+mn-lt"/>
              </a:rPr>
              <a:t> = </a:t>
            </a:r>
            <a:r>
              <a:rPr lang="ru-RU" sz="2400" err="1">
                <a:latin typeface="Consolas"/>
                <a:ea typeface="+mn-lt"/>
                <a:cs typeface="+mn-lt"/>
              </a:rPr>
              <a:t>DatabaseService.class</a:t>
            </a:r>
            <a:r>
              <a:rPr lang="ru-RU" sz="2400" dirty="0">
                <a:latin typeface="Consolas"/>
                <a:ea typeface="+mn-lt"/>
                <a:cs typeface="+mn-lt"/>
              </a:rPr>
              <a:t>;</a:t>
            </a:r>
          </a:p>
          <a:p>
            <a:pPr>
              <a:buNone/>
            </a:pPr>
            <a:endParaRPr lang="ru-RU" sz="240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2400" dirty="0" err="1">
                <a:latin typeface="Consolas"/>
                <a:ea typeface="+mn-lt"/>
                <a:cs typeface="+mn-lt"/>
              </a:rPr>
              <a:t>if</a:t>
            </a:r>
            <a:r>
              <a:rPr lang="ru-RU" sz="2400" dirty="0">
                <a:latin typeface="Consolas"/>
                <a:ea typeface="+mn-lt"/>
                <a:cs typeface="+mn-lt"/>
              </a:rPr>
              <a:t> (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clazz.isAnnotationPresent</a:t>
            </a:r>
            <a:r>
              <a:rPr lang="ru-RU" sz="2400" dirty="0">
                <a:latin typeface="Consolas"/>
                <a:ea typeface="+mn-lt"/>
                <a:cs typeface="+mn-lt"/>
              </a:rPr>
              <a:t>(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DatabaseConfig.class</a:t>
            </a:r>
            <a:r>
              <a:rPr lang="ru-RU" sz="2400" dirty="0">
                <a:latin typeface="Consolas"/>
                <a:ea typeface="+mn-lt"/>
                <a:cs typeface="+mn-lt"/>
              </a:rPr>
              <a:t>)) {</a:t>
            </a:r>
          </a:p>
          <a:p>
            <a:pPr>
              <a:buNone/>
            </a:pP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//проверяем наличие аннотации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 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DatabaseConfig</a:t>
            </a:r>
            <a:r>
              <a:rPr lang="ru-RU" sz="2400" dirty="0">
                <a:latin typeface="Consolas"/>
                <a:ea typeface="+mn-lt"/>
                <a:cs typeface="+mn-lt"/>
              </a:rPr>
              <a:t>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config</a:t>
            </a:r>
            <a:r>
              <a:rPr lang="ru-RU" sz="2400" dirty="0">
                <a:latin typeface="Consolas"/>
                <a:ea typeface="+mn-lt"/>
                <a:cs typeface="+mn-lt"/>
              </a:rPr>
              <a:t> =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clazz.getAnnotation</a:t>
            </a:r>
            <a:r>
              <a:rPr lang="ru-RU" sz="2400" dirty="0">
                <a:latin typeface="Consolas"/>
                <a:ea typeface="+mn-lt"/>
                <a:cs typeface="+mn-lt"/>
              </a:rPr>
              <a:t>(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DatabaseConfig.class</a:t>
            </a:r>
            <a:r>
              <a:rPr lang="ru-RU" sz="2400" dirty="0">
                <a:latin typeface="Consolas"/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ru-RU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Consolas"/>
                <a:ea typeface="+mn-lt"/>
                <a:cs typeface="+mn-lt"/>
              </a:rPr>
              <a:t>//получаем параметры</a:t>
            </a:r>
            <a:endParaRPr lang="ru-RU" sz="2000">
              <a:solidFill>
                <a:schemeClr val="tx1">
                  <a:lumMod val="49000"/>
                  <a:lumOff val="51000"/>
                </a:schemeClr>
              </a:solidFill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2400" dirty="0">
                <a:latin typeface="Consolas"/>
                <a:ea typeface="+mn-lt"/>
                <a:cs typeface="+mn-lt"/>
              </a:rPr>
              <a:t>("URL: " + config.url());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2400" dirty="0">
                <a:latin typeface="Consolas"/>
                <a:ea typeface="+mn-lt"/>
                <a:cs typeface="+mn-lt"/>
              </a:rPr>
              <a:t>("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Username</a:t>
            </a:r>
            <a:r>
              <a:rPr lang="ru-RU" sz="2400" dirty="0">
                <a:latin typeface="Consolas"/>
                <a:ea typeface="+mn-lt"/>
                <a:cs typeface="+mn-lt"/>
              </a:rPr>
              <a:t>: " +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config.username</a:t>
            </a:r>
            <a:r>
              <a:rPr lang="ru-RU" sz="2400" dirty="0">
                <a:latin typeface="Consolas"/>
                <a:ea typeface="+mn-lt"/>
                <a:cs typeface="+mn-lt"/>
              </a:rPr>
              <a:t>());</a:t>
            </a: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System.out.println</a:t>
            </a:r>
            <a:r>
              <a:rPr lang="ru-RU" sz="2400" dirty="0">
                <a:latin typeface="Consolas"/>
                <a:ea typeface="+mn-lt"/>
                <a:cs typeface="+mn-lt"/>
              </a:rPr>
              <a:t>("Password: " + 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config.password</a:t>
            </a:r>
            <a:r>
              <a:rPr lang="ru-RU" sz="2400" dirty="0">
                <a:latin typeface="Consolas"/>
                <a:ea typeface="+mn-lt"/>
                <a:cs typeface="+mn-lt"/>
              </a:rPr>
              <a:t>());</a:t>
            </a:r>
            <a:endParaRPr lang="ru-RU" sz="2400">
              <a:latin typeface="Consolas"/>
            </a:endParaRPr>
          </a:p>
          <a:p>
            <a:pPr>
              <a:buNone/>
            </a:pPr>
            <a:r>
              <a:rPr lang="ru-RU" sz="2400" dirty="0">
                <a:latin typeface="Consolas"/>
                <a:ea typeface="+mn-lt"/>
                <a:cs typeface="+mn-lt"/>
              </a:rPr>
              <a:t>}</a:t>
            </a:r>
            <a:endParaRPr lang="ru-RU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3090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4303C-F63F-E01B-6B25-05BCBF5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0C2A9-1C24-0D5F-48E3-F3679CD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  <a:hlinkClick r:id="rId2"/>
              </a:rPr>
              <a:t>Аннотации в Java и их обработка / Хабр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  <a:hlinkClick r:id="rId3"/>
              </a:rPr>
              <a:t>Урок: Аннотации (Уроки по Java™ &gt; изучению языка Java)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93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F2CF0-419A-F4C1-2C77-96D4400E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аннотации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898A9-592A-C1E4-5E72-A7C0860A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 Аннотации</a:t>
            </a:r>
            <a:r>
              <a:rPr lang="ru-RU" dirty="0"/>
              <a:t>, форма метаданных, предоставляют данные о программе, которые не являются частью самой программы.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/>
              <a:t>Аннотации </a:t>
            </a:r>
            <a:r>
              <a:rPr lang="ru-RU" u="sng" dirty="0"/>
              <a:t>не влияют</a:t>
            </a:r>
            <a:r>
              <a:rPr lang="ru-RU" dirty="0"/>
              <a:t> на работу кода, который они аннотируют.</a:t>
            </a:r>
            <a:endParaRPr lang="en-US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BFE489-868D-FC40-BA1F-44ED470E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875"/>
            <a:ext cx="10515600" cy="5399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Возможное применение аннотаций:</a:t>
            </a:r>
          </a:p>
          <a:p>
            <a:pPr marL="457200" indent="-457200"/>
            <a:endParaRPr lang="ru-RU" dirty="0"/>
          </a:p>
          <a:p>
            <a:pPr marL="457200" indent="-457200"/>
            <a:r>
              <a:rPr lang="ru-RU" dirty="0"/>
              <a:t>Информация для компилятора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аннотации могут использоваться компилятором для обнаружения ошибок или подавления предупреждений.</a:t>
            </a:r>
            <a:endParaRPr lang="ru-RU"/>
          </a:p>
          <a:p>
            <a:pPr marL="457200" indent="-457200"/>
            <a:r>
              <a:rPr lang="ru-RU" dirty="0"/>
              <a:t>Обработка во время компиляции и развертывания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программные инструменты могут обрабатывать информацию аннотаций для генерации кода, XML файлов и т.д.</a:t>
            </a:r>
          </a:p>
          <a:p>
            <a:pPr marL="457200" indent="-457200"/>
            <a:r>
              <a:rPr lang="ru-RU" dirty="0"/>
              <a:t>Обработка во время выполнения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некоторые аннотации доступны для обработки во время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0081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E5BEF2-108A-BD86-D499-47F2D8CE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24"/>
            <a:ext cx="10515600" cy="5429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 В простейшем виде аннотация выглядит следующим образом: </a:t>
            </a:r>
            <a:r>
              <a:rPr lang="ru-RU" sz="2400" dirty="0">
                <a:latin typeface="Consolas"/>
              </a:rPr>
              <a:t>@Entity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 Символ </a:t>
            </a:r>
            <a:r>
              <a:rPr lang="ru-RU" b="1" dirty="0"/>
              <a:t>@</a:t>
            </a:r>
            <a:r>
              <a:rPr lang="ru-RU" dirty="0"/>
              <a:t> указывает компилятору, что то, что следует за ним, является аннотацией.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Пример: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 @Override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void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mySuperMethod</a:t>
            </a:r>
            <a:r>
              <a:rPr lang="ru-RU" sz="2400" dirty="0">
                <a:latin typeface="Consolas"/>
              </a:rPr>
              <a:t> { …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1C157485-DA60-6C22-BEAD-61530566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538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 Аннотации могут содержать </a:t>
            </a:r>
            <a:r>
              <a:rPr lang="ru-RU" b="1" dirty="0"/>
              <a:t>параметры</a:t>
            </a:r>
            <a:r>
              <a:rPr lang="ru-RU" dirty="0"/>
              <a:t>, которые передают дополнительную информацию, которая помогает аннотации выполнить свою задачу.</a:t>
            </a:r>
          </a:p>
          <a:p>
            <a:pPr marL="0" indent="0">
              <a:buNone/>
            </a:pPr>
            <a:r>
              <a:rPr lang="ru-RU" dirty="0"/>
              <a:t>Параметры указываются внутри круглых скобок ( 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Пример: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 @Author (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  </a:t>
            </a:r>
            <a:r>
              <a:rPr lang="ru-RU" sz="2400" dirty="0" err="1">
                <a:latin typeface="Consolas"/>
              </a:rPr>
              <a:t>name</a:t>
            </a:r>
            <a:r>
              <a:rPr lang="ru-RU" sz="2400" dirty="0">
                <a:latin typeface="Consolas"/>
              </a:rPr>
              <a:t> = "</a:t>
            </a:r>
            <a:r>
              <a:rPr lang="ru-RU" sz="2400" dirty="0" err="1">
                <a:latin typeface="Consolas"/>
              </a:rPr>
              <a:t>Benjamin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Franklin</a:t>
            </a:r>
            <a:r>
              <a:rPr lang="ru-RU" sz="2400" dirty="0">
                <a:latin typeface="Consolas"/>
              </a:rPr>
              <a:t>",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  </a:t>
            </a:r>
            <a:r>
              <a:rPr lang="ru-RU" sz="2400" dirty="0" err="1">
                <a:latin typeface="Consolas"/>
              </a:rPr>
              <a:t>date</a:t>
            </a:r>
            <a:r>
              <a:rPr lang="ru-RU" sz="2400" dirty="0">
                <a:latin typeface="Consolas"/>
              </a:rPr>
              <a:t> = "3/27/2003"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class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MyClass</a:t>
            </a:r>
            <a:r>
              <a:rPr lang="ru-RU" sz="2400" dirty="0">
                <a:latin typeface="Consolas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260107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AFBE6FA-9287-F1ED-0316-883A42F8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983"/>
            <a:ext cx="10515600" cy="5194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Также верна следующая запись: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 @Author ( </a:t>
            </a:r>
            <a:r>
              <a:rPr lang="ru-RU" sz="2400" dirty="0" err="1">
                <a:latin typeface="Consolas"/>
              </a:rPr>
              <a:t>name</a:t>
            </a:r>
            <a:r>
              <a:rPr lang="ru-RU" sz="2400" dirty="0">
                <a:latin typeface="Consolas"/>
              </a:rPr>
              <a:t> = "</a:t>
            </a:r>
            <a:r>
              <a:rPr lang="ru-RU" sz="2400" dirty="0" err="1">
                <a:latin typeface="Consolas"/>
              </a:rPr>
              <a:t>Benjamin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Franklin</a:t>
            </a:r>
            <a:r>
              <a:rPr lang="ru-RU" sz="2400" dirty="0">
                <a:latin typeface="Consolas"/>
              </a:rPr>
              <a:t>" 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class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MyClass</a:t>
            </a:r>
            <a:r>
              <a:rPr lang="ru-RU" sz="2400" dirty="0">
                <a:latin typeface="Consolas"/>
              </a:rPr>
              <a:t> { …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аннотация содержит один параметр, то имя параметра можно опустить: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 @Author ( "</a:t>
            </a:r>
            <a:r>
              <a:rPr lang="ru-RU" sz="2400" dirty="0" err="1">
                <a:latin typeface="Consolas"/>
              </a:rPr>
              <a:t>Benjamin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Franklin</a:t>
            </a:r>
            <a:r>
              <a:rPr lang="ru-RU" sz="2400" dirty="0">
                <a:latin typeface="Consolas"/>
              </a:rPr>
              <a:t>" 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class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MyClass</a:t>
            </a:r>
            <a:r>
              <a:rPr lang="ru-RU" sz="2400" dirty="0">
                <a:latin typeface="Consolas"/>
              </a:rPr>
              <a:t> { …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параметры не содержатся вовсе, то скобки можно опустить.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4AFF17-2429-8EF5-B35A-CDC419E9F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538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Можно использовать несколько аннотаций к одному объявлению: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 @Author ( </a:t>
            </a:r>
            <a:r>
              <a:rPr lang="ru-RU" sz="2400" dirty="0" err="1">
                <a:latin typeface="Consolas"/>
              </a:rPr>
              <a:t>name</a:t>
            </a:r>
            <a:r>
              <a:rPr lang="ru-RU" sz="2400" dirty="0">
                <a:latin typeface="Consolas"/>
              </a:rPr>
              <a:t> = "</a:t>
            </a:r>
            <a:r>
              <a:rPr lang="ru-RU" sz="2400" dirty="0" err="1">
                <a:latin typeface="Consolas"/>
              </a:rPr>
              <a:t>Jane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Doe</a:t>
            </a:r>
            <a:r>
              <a:rPr lang="ru-RU" sz="2400" dirty="0">
                <a:latin typeface="Consolas"/>
              </a:rPr>
              <a:t>" )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 @EBook</a:t>
            </a:r>
          </a:p>
          <a:p>
            <a:pPr marL="0" indent="0">
              <a:buNone/>
            </a:pPr>
            <a:r>
              <a:rPr lang="ru-RU" sz="2400" dirty="0">
                <a:latin typeface="Consolas"/>
              </a:rPr>
              <a:t> </a:t>
            </a:r>
            <a:r>
              <a:rPr lang="ru-RU" sz="2400" dirty="0" err="1">
                <a:latin typeface="Consolas"/>
              </a:rPr>
              <a:t>class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err="1">
                <a:latin typeface="Consolas"/>
              </a:rPr>
              <a:t>MyClass</a:t>
            </a:r>
            <a:r>
              <a:rPr lang="ru-RU" sz="2400" dirty="0">
                <a:latin typeface="Consolas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405127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BC15A-3B7A-B0D8-3C7F-B97C71EF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аннотаций, используемые в Java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28F90-C463-3135-6956-CC48EBC7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@Deprecated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указывает на то, что помеченный элемент устарел и больше не должен использоваться. Компилятор выдает предупреждение каждый раз, когда программа использует элемент с аннотацией.</a:t>
            </a:r>
          </a:p>
          <a:p>
            <a:r>
              <a:rPr lang="ru-RU" dirty="0"/>
              <a:t>@Override</a:t>
            </a:r>
            <a:br>
              <a:rPr lang="ru-RU" dirty="0"/>
            </a:br>
            <a:r>
              <a:rPr lang="ru-RU" dirty="0"/>
              <a:t> </a:t>
            </a:r>
            <a:r>
              <a:rPr lang="ru-RU" sz="2400" dirty="0"/>
              <a:t>- информирует компилятор о том, что элемент предназначен для переопределения элемента, объявленного в суперклассе.</a:t>
            </a:r>
          </a:p>
        </p:txBody>
      </p:sp>
    </p:spTree>
    <p:extLst>
      <p:ext uri="{BB962C8B-B14F-4D97-AF65-F5344CB8AC3E}">
        <p14:creationId xmlns:p14="http://schemas.microsoft.com/office/powerpoint/2010/main" val="3995604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Аннотации в Java</vt:lpstr>
      <vt:lpstr>Содержание</vt:lpstr>
      <vt:lpstr>Основы аннотации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аннотаций, используемые в Java</vt:lpstr>
      <vt:lpstr>Презентация PowerPoint</vt:lpstr>
      <vt:lpstr>Аннотации, применимые к другим аннотациям</vt:lpstr>
      <vt:lpstr>Презентация PowerPoint</vt:lpstr>
      <vt:lpstr>Пользовательские аннотации</vt:lpstr>
      <vt:lpstr>Презентация PowerPoint</vt:lpstr>
      <vt:lpstr>Презентация PowerPoint</vt:lpstr>
      <vt:lpstr>Применение пользовательских аннотаций</vt:lpstr>
      <vt:lpstr>1. Используем аннотацию для маркировки методов, вызовы которых следует логировать:</vt:lpstr>
      <vt:lpstr>Презентация PowerPoint</vt:lpstr>
      <vt:lpstr>Презентация PowerPoint</vt:lpstr>
      <vt:lpstr>2. Используем аннотацию для проверки значения поля на соответствие заданным значениям:</vt:lpstr>
      <vt:lpstr>Презентация PowerPoint</vt:lpstr>
      <vt:lpstr>3. Используем аннотацию для хранения конфигурационных данных, например, параметров подключения к БД: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946</cp:revision>
  <dcterms:created xsi:type="dcterms:W3CDTF">2024-11-15T17:08:25Z</dcterms:created>
  <dcterms:modified xsi:type="dcterms:W3CDTF">2024-11-18T06:02:40Z</dcterms:modified>
</cp:coreProperties>
</file>