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1_4D455E3.xml" ContentType="application/vnd.ms-powerpoint.comments+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
  </p:notesMasterIdLst>
  <p:sldIdLst>
    <p:sldId id="257" r:id="rId2"/>
    <p:sldId id="258" r:id="rId3"/>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D280BD2-742C-7B53-0A49-8CABBC583A25}" name="藤本 光(奈良高専)" initials="光藤" userId="S::I10576@nara.kosen-ac.jp::482251d2-0e96-48fe-9ae4-0be9ce111ee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17"/>
    <p:restoredTop sz="96197"/>
  </p:normalViewPr>
  <p:slideViewPr>
    <p:cSldViewPr snapToGrid="0">
      <p:cViewPr varScale="1">
        <p:scale>
          <a:sx n="27" d="100"/>
          <a:sy n="27" d="100"/>
        </p:scale>
        <p:origin x="155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8/10/relationships/authors" Target="authors.xml"/></Relationships>
</file>

<file path=ppt/comments/modernComment_101_4D455E3.xml><?xml version="1.0" encoding="utf-8"?>
<p188:cmLst xmlns:a="http://schemas.openxmlformats.org/drawingml/2006/main" xmlns:r="http://schemas.openxmlformats.org/officeDocument/2006/relationships" xmlns:p188="http://schemas.microsoft.com/office/powerpoint/2018/8/main">
  <p188:cm id="{074C8EF5-5141-4249-AA93-ABFB1A6BF0F3}" authorId="{7D280BD2-742C-7B53-0A49-8CABBC583A25}" created="2023-10-02T06:51:11.576">
    <ac:deMkLst xmlns:ac="http://schemas.microsoft.com/office/drawing/2013/main/command">
      <pc:docMk xmlns:pc="http://schemas.microsoft.com/office/powerpoint/2013/main/command"/>
      <pc:sldMk xmlns:pc="http://schemas.microsoft.com/office/powerpoint/2013/main/command" cId="81024483" sldId="257"/>
      <ac:grpSpMk id="21" creationId="{5B9B1878-C2D8-D1FA-25F6-676599F4E073}"/>
    </ac:deMkLst>
    <p188:txBody>
      <a:bodyPr/>
      <a:lstStyle/>
      <a:p>
        <a:r>
          <a:rPr lang="ja-JP" altLang="en-US"/>
          <a:t>農家さんとかの背景をいい感じに図を用いて関係を示しながら書きたい</a:t>
        </a:r>
      </a:p>
    </p188:txBody>
  </p188:cm>
  <p188:cm id="{563CEB68-7EE4-1544-B76D-CA483C94D46F}" authorId="{7D280BD2-742C-7B53-0A49-8CABBC583A25}" created="2023-10-02T06:52:51.370">
    <ac:deMkLst xmlns:ac="http://schemas.microsoft.com/office/drawing/2013/main/command">
      <pc:docMk xmlns:pc="http://schemas.microsoft.com/office/powerpoint/2013/main/command"/>
      <pc:sldMk xmlns:pc="http://schemas.microsoft.com/office/powerpoint/2013/main/command" cId="81024483" sldId="257"/>
      <ac:grpSpMk id="20" creationId="{8C7500F3-B036-A5C3-B952-017FB57C4AAF}"/>
    </ac:deMkLst>
    <p188:txBody>
      <a:bodyPr/>
      <a:lstStyle/>
      <a:p>
        <a:r>
          <a:rPr lang="ja-JP" altLang="en-US"/>
          <a:t>システム全体の図をもっと抽象化した簡略図をつけて文字で少し補足したい</a:t>
        </a:r>
      </a:p>
    </p188:txBody>
  </p188:cm>
  <p188:cm id="{4EA1977E-8EEC-5846-BDE4-7E42156B9574}" authorId="{7D280BD2-742C-7B53-0A49-8CABBC583A25}" created="2023-10-02T06:53:28.670">
    <ac:deMkLst xmlns:ac="http://schemas.microsoft.com/office/drawing/2013/main/command">
      <pc:docMk xmlns:pc="http://schemas.microsoft.com/office/powerpoint/2013/main/command"/>
      <pc:sldMk xmlns:pc="http://schemas.microsoft.com/office/powerpoint/2013/main/command" cId="81024483" sldId="257"/>
      <ac:grpSpMk id="18" creationId="{AEFE3F1E-56AB-4B69-9E3D-2AD466CF879F}"/>
    </ac:deMkLst>
    <p188:txBody>
      <a:bodyPr/>
      <a:lstStyle/>
      <a:p>
        <a:r>
          <a:rPr lang="ja-JP" altLang="en-US"/>
          <a:t>最悪消し飛ばしてもよくて，重要度は低い</a:t>
        </a:r>
      </a:p>
    </p188:txBody>
  </p188:cm>
  <p188:cm id="{C38AE83B-A7C8-4842-B720-6A3AD1CE996D}" authorId="{7D280BD2-742C-7B53-0A49-8CABBC583A25}" created="2023-10-02T06:56:04.675">
    <ac:deMkLst xmlns:ac="http://schemas.microsoft.com/office/drawing/2013/main/command">
      <pc:docMk xmlns:pc="http://schemas.microsoft.com/office/powerpoint/2013/main/command"/>
      <pc:sldMk xmlns:pc="http://schemas.microsoft.com/office/powerpoint/2013/main/command" cId="81024483" sldId="257"/>
      <ac:grpSpMk id="19" creationId="{ABDB4546-C03E-AC78-7B75-250B5E6D6FD2}"/>
    </ac:deMkLst>
    <p188:replyLst>
      <p188:reply id="{21177E04-7F75-444D-BDB3-F1C4A817DC68}" authorId="{7D280BD2-742C-7B53-0A49-8CABBC583A25}" created="2023-10-02T06:56:38.963">
        <p188:txBody>
          <a:bodyPr/>
          <a:lstStyle/>
          <a:p>
            <a:r>
              <a:rPr lang="ja-JP" altLang="en-US"/>
              <a:t>模式図と関係図の両方あってもいいかも?</a:t>
            </a:r>
          </a:p>
        </p188:txBody>
      </p188:reply>
    </p188:replyLst>
    <p188:txBody>
      <a:bodyPr/>
      <a:lstStyle/>
      <a:p>
        <a:r>
          <a:rPr lang="ja-JP" altLang="en-US"/>
          <a:t>研究室のホワイトボードに書いたような模式図を清書して(docker-k8sみたいな関係図だとよさげ)</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97AF5-E496-4644-A3F4-573202057606}" type="datetimeFigureOut">
              <a:rPr kumimoji="1" lang="ja-JP" altLang="en-US" smtClean="0"/>
              <a:t>2023/10/5</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B3366-9F53-474C-9866-06269A522EAB}" type="slidenum">
              <a:rPr kumimoji="1" lang="ja-JP" altLang="en-US" smtClean="0"/>
              <a:t>‹#›</a:t>
            </a:fld>
            <a:endParaRPr kumimoji="1" lang="ja-JP" altLang="en-US"/>
          </a:p>
        </p:txBody>
      </p:sp>
    </p:spTree>
    <p:extLst>
      <p:ext uri="{BB962C8B-B14F-4D97-AF65-F5344CB8AC3E}">
        <p14:creationId xmlns:p14="http://schemas.microsoft.com/office/powerpoint/2010/main" val="1096779998"/>
      </p:ext>
    </p:extLst>
  </p:cSld>
  <p:clrMap bg1="lt1" tx1="dk1" bg2="lt2" tx2="dk2" accent1="accent1" accent2="accent2" accent3="accent3" accent4="accent4" accent5="accent5" accent6="accent6" hlink="hlink" folHlink="folHlink"/>
  <p:notesStyle>
    <a:lvl1pPr marL="0" algn="l" defTabSz="2479613" rtl="0" eaLnBrk="1" latinLnBrk="0" hangingPunct="1">
      <a:defRPr kumimoji="1" sz="3254" kern="1200">
        <a:solidFill>
          <a:schemeClr val="tx1"/>
        </a:solidFill>
        <a:latin typeface="+mn-lt"/>
        <a:ea typeface="+mn-ea"/>
        <a:cs typeface="+mn-cs"/>
      </a:defRPr>
    </a:lvl1pPr>
    <a:lvl2pPr marL="1239806" algn="l" defTabSz="2479613" rtl="0" eaLnBrk="1" latinLnBrk="0" hangingPunct="1">
      <a:defRPr kumimoji="1" sz="3254" kern="1200">
        <a:solidFill>
          <a:schemeClr val="tx1"/>
        </a:solidFill>
        <a:latin typeface="+mn-lt"/>
        <a:ea typeface="+mn-ea"/>
        <a:cs typeface="+mn-cs"/>
      </a:defRPr>
    </a:lvl2pPr>
    <a:lvl3pPr marL="2479613" algn="l" defTabSz="2479613" rtl="0" eaLnBrk="1" latinLnBrk="0" hangingPunct="1">
      <a:defRPr kumimoji="1" sz="3254" kern="1200">
        <a:solidFill>
          <a:schemeClr val="tx1"/>
        </a:solidFill>
        <a:latin typeface="+mn-lt"/>
        <a:ea typeface="+mn-ea"/>
        <a:cs typeface="+mn-cs"/>
      </a:defRPr>
    </a:lvl3pPr>
    <a:lvl4pPr marL="3719421" algn="l" defTabSz="2479613" rtl="0" eaLnBrk="1" latinLnBrk="0" hangingPunct="1">
      <a:defRPr kumimoji="1" sz="3254" kern="1200">
        <a:solidFill>
          <a:schemeClr val="tx1"/>
        </a:solidFill>
        <a:latin typeface="+mn-lt"/>
        <a:ea typeface="+mn-ea"/>
        <a:cs typeface="+mn-cs"/>
      </a:defRPr>
    </a:lvl4pPr>
    <a:lvl5pPr marL="4959228" algn="l" defTabSz="2479613" rtl="0" eaLnBrk="1" latinLnBrk="0" hangingPunct="1">
      <a:defRPr kumimoji="1" sz="3254" kern="1200">
        <a:solidFill>
          <a:schemeClr val="tx1"/>
        </a:solidFill>
        <a:latin typeface="+mn-lt"/>
        <a:ea typeface="+mn-ea"/>
        <a:cs typeface="+mn-cs"/>
      </a:defRPr>
    </a:lvl5pPr>
    <a:lvl6pPr marL="6199034" algn="l" defTabSz="2479613" rtl="0" eaLnBrk="1" latinLnBrk="0" hangingPunct="1">
      <a:defRPr kumimoji="1" sz="3254" kern="1200">
        <a:solidFill>
          <a:schemeClr val="tx1"/>
        </a:solidFill>
        <a:latin typeface="+mn-lt"/>
        <a:ea typeface="+mn-ea"/>
        <a:cs typeface="+mn-cs"/>
      </a:defRPr>
    </a:lvl6pPr>
    <a:lvl7pPr marL="7438840" algn="l" defTabSz="2479613" rtl="0" eaLnBrk="1" latinLnBrk="0" hangingPunct="1">
      <a:defRPr kumimoji="1" sz="3254" kern="1200">
        <a:solidFill>
          <a:schemeClr val="tx1"/>
        </a:solidFill>
        <a:latin typeface="+mn-lt"/>
        <a:ea typeface="+mn-ea"/>
        <a:cs typeface="+mn-cs"/>
      </a:defRPr>
    </a:lvl7pPr>
    <a:lvl8pPr marL="8678647" algn="l" defTabSz="2479613" rtl="0" eaLnBrk="1" latinLnBrk="0" hangingPunct="1">
      <a:defRPr kumimoji="1" sz="3254" kern="1200">
        <a:solidFill>
          <a:schemeClr val="tx1"/>
        </a:solidFill>
        <a:latin typeface="+mn-lt"/>
        <a:ea typeface="+mn-ea"/>
        <a:cs typeface="+mn-cs"/>
      </a:defRPr>
    </a:lvl8pPr>
    <a:lvl9pPr marL="9918455" algn="l" defTabSz="2479613" rtl="0" eaLnBrk="1" latinLnBrk="0" hangingPunct="1">
      <a:defRPr kumimoji="1"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62B3366-9F53-474C-9866-06269A522EAB}" type="slidenum">
              <a:rPr kumimoji="1" lang="ja-JP" altLang="en-US" smtClean="0"/>
              <a:t>1</a:t>
            </a:fld>
            <a:endParaRPr kumimoji="1" lang="ja-JP" altLang="en-US"/>
          </a:p>
        </p:txBody>
      </p:sp>
    </p:spTree>
    <p:extLst>
      <p:ext uri="{BB962C8B-B14F-4D97-AF65-F5344CB8AC3E}">
        <p14:creationId xmlns:p14="http://schemas.microsoft.com/office/powerpoint/2010/main" val="1212282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62B3366-9F53-474C-9866-06269A522EAB}" type="slidenum">
              <a:rPr kumimoji="1" lang="ja-JP" altLang="en-US" smtClean="0"/>
              <a:t>2</a:t>
            </a:fld>
            <a:endParaRPr kumimoji="1" lang="ja-JP" altLang="en-US"/>
          </a:p>
        </p:txBody>
      </p:sp>
    </p:spTree>
    <p:extLst>
      <p:ext uri="{BB962C8B-B14F-4D97-AF65-F5344CB8AC3E}">
        <p14:creationId xmlns:p14="http://schemas.microsoft.com/office/powerpoint/2010/main" val="3536368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ja-JP" altLang="en-US"/>
              <a:t>マスター タイトルの書式設定</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CDC5D6F-B01C-9643-889E-6FB13FCA0ED2}" type="datetimeFigureOut">
              <a:rPr kumimoji="1" lang="ja-JP" altLang="en-US" smtClean="0"/>
              <a:t>2023/10/5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23106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CDC5D6F-B01C-9643-889E-6FB13FCA0ED2}" type="datetimeFigureOut">
              <a:rPr kumimoji="1" lang="ja-JP" altLang="en-US" smtClean="0"/>
              <a:t>2023/10/5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860322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CDC5D6F-B01C-9643-889E-6FB13FCA0ED2}" type="datetimeFigureOut">
              <a:rPr kumimoji="1" lang="ja-JP" altLang="en-US" smtClean="0"/>
              <a:t>2023/10/5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1465722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CDC5D6F-B01C-9643-889E-6FB13FCA0ED2}" type="datetimeFigureOut">
              <a:rPr kumimoji="1" lang="ja-JP" altLang="en-US" smtClean="0"/>
              <a:t>2023/10/5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192968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CDC5D6F-B01C-9643-889E-6FB13FCA0ED2}" type="datetimeFigureOut">
              <a:rPr kumimoji="1" lang="ja-JP" altLang="en-US" smtClean="0"/>
              <a:t>2023/10/5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88759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CDC5D6F-B01C-9643-889E-6FB13FCA0ED2}" type="datetimeFigureOut">
              <a:rPr kumimoji="1" lang="ja-JP" altLang="en-US" smtClean="0"/>
              <a:t>2023/10/5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829324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a:t>マスター テキストの書式設定</a:t>
            </a:r>
          </a:p>
        </p:txBody>
      </p:sp>
      <p:sp>
        <p:nvSpPr>
          <p:cNvPr id="4" name="Content Placeholder 3"/>
          <p:cNvSpPr>
            <a:spLocks noGrp="1"/>
          </p:cNvSpPr>
          <p:nvPr>
            <p:ph sz="half" idx="2"/>
          </p:nvPr>
        </p:nvSpPr>
        <p:spPr>
          <a:xfrm>
            <a:off x="1472912" y="11058863"/>
            <a:ext cx="9046274" cy="1626592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a:t>マスター テキストの書式設定</a:t>
            </a:r>
          </a:p>
        </p:txBody>
      </p:sp>
      <p:sp>
        <p:nvSpPr>
          <p:cNvPr id="6" name="Content Placeholder 5"/>
          <p:cNvSpPr>
            <a:spLocks noGrp="1"/>
          </p:cNvSpPr>
          <p:nvPr>
            <p:ph sz="quarter" idx="4"/>
          </p:nvPr>
        </p:nvSpPr>
        <p:spPr>
          <a:xfrm>
            <a:off x="10825461" y="11058863"/>
            <a:ext cx="9090826" cy="1626592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CDC5D6F-B01C-9643-889E-6FB13FCA0ED2}" type="datetimeFigureOut">
              <a:rPr kumimoji="1" lang="ja-JP" altLang="en-US" smtClean="0"/>
              <a:t>2023/10/5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1097082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CDC5D6F-B01C-9643-889E-6FB13FCA0ED2}" type="datetimeFigureOut">
              <a:rPr kumimoji="1" lang="ja-JP" altLang="en-US" smtClean="0"/>
              <a:t>2023/10/5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415917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C5D6F-B01C-9643-889E-6FB13FCA0ED2}" type="datetimeFigureOut">
              <a:rPr kumimoji="1" lang="ja-JP" altLang="en-US" smtClean="0"/>
              <a:t>2023/10/5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254430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ja-JP" altLang="en-US"/>
              <a:t>マスター タイトルの書式設定</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CDC5D6F-B01C-9643-889E-6FB13FCA0ED2}" type="datetimeFigureOut">
              <a:rPr kumimoji="1" lang="ja-JP" altLang="en-US" smtClean="0"/>
              <a:t>2023/10/5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97701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CDC5D6F-B01C-9643-889E-6FB13FCA0ED2}" type="datetimeFigureOut">
              <a:rPr kumimoji="1" lang="ja-JP" altLang="en-US" smtClean="0"/>
              <a:t>2023/10/5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110383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CDC5D6F-B01C-9643-889E-6FB13FCA0ED2}" type="datetimeFigureOut">
              <a:rPr kumimoji="1" lang="ja-JP" altLang="en-US" smtClean="0"/>
              <a:t>2023/10/5</a:t>
            </a:fld>
            <a:endParaRPr kumimoji="1" lang="ja-JP"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36309146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kumimoji="1"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kumimoji="1"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kumimoji="1"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kumimoji="1"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9pPr>
    </p:bodyStyle>
    <p:otherStyle>
      <a:defPPr>
        <a:defRPr lang="en-US"/>
      </a:defPPr>
      <a:lvl1pPr marL="0" algn="l" defTabSz="2138324" rtl="0" eaLnBrk="1" latinLnBrk="0" hangingPunct="1">
        <a:defRPr kumimoji="1" sz="4209" kern="1200">
          <a:solidFill>
            <a:schemeClr val="tx1"/>
          </a:solidFill>
          <a:latin typeface="+mn-lt"/>
          <a:ea typeface="+mn-ea"/>
          <a:cs typeface="+mn-cs"/>
        </a:defRPr>
      </a:lvl1pPr>
      <a:lvl2pPr marL="1069162" algn="l" defTabSz="2138324" rtl="0" eaLnBrk="1" latinLnBrk="0" hangingPunct="1">
        <a:defRPr kumimoji="1" sz="4209" kern="1200">
          <a:solidFill>
            <a:schemeClr val="tx1"/>
          </a:solidFill>
          <a:latin typeface="+mn-lt"/>
          <a:ea typeface="+mn-ea"/>
          <a:cs typeface="+mn-cs"/>
        </a:defRPr>
      </a:lvl2pPr>
      <a:lvl3pPr marL="2138324" algn="l" defTabSz="2138324" rtl="0" eaLnBrk="1" latinLnBrk="0" hangingPunct="1">
        <a:defRPr kumimoji="1" sz="4209" kern="1200">
          <a:solidFill>
            <a:schemeClr val="tx1"/>
          </a:solidFill>
          <a:latin typeface="+mn-lt"/>
          <a:ea typeface="+mn-ea"/>
          <a:cs typeface="+mn-cs"/>
        </a:defRPr>
      </a:lvl3pPr>
      <a:lvl4pPr marL="3207487" algn="l" defTabSz="2138324" rtl="0" eaLnBrk="1" latinLnBrk="0" hangingPunct="1">
        <a:defRPr kumimoji="1" sz="4209" kern="1200">
          <a:solidFill>
            <a:schemeClr val="tx1"/>
          </a:solidFill>
          <a:latin typeface="+mn-lt"/>
          <a:ea typeface="+mn-ea"/>
          <a:cs typeface="+mn-cs"/>
        </a:defRPr>
      </a:lvl4pPr>
      <a:lvl5pPr marL="4276649" algn="l" defTabSz="2138324" rtl="0" eaLnBrk="1" latinLnBrk="0" hangingPunct="1">
        <a:defRPr kumimoji="1" sz="4209" kern="1200">
          <a:solidFill>
            <a:schemeClr val="tx1"/>
          </a:solidFill>
          <a:latin typeface="+mn-lt"/>
          <a:ea typeface="+mn-ea"/>
          <a:cs typeface="+mn-cs"/>
        </a:defRPr>
      </a:lvl5pPr>
      <a:lvl6pPr marL="5345811" algn="l" defTabSz="2138324" rtl="0" eaLnBrk="1" latinLnBrk="0" hangingPunct="1">
        <a:defRPr kumimoji="1" sz="4209" kern="1200">
          <a:solidFill>
            <a:schemeClr val="tx1"/>
          </a:solidFill>
          <a:latin typeface="+mn-lt"/>
          <a:ea typeface="+mn-ea"/>
          <a:cs typeface="+mn-cs"/>
        </a:defRPr>
      </a:lvl6pPr>
      <a:lvl7pPr marL="6414973" algn="l" defTabSz="2138324" rtl="0" eaLnBrk="1" latinLnBrk="0" hangingPunct="1">
        <a:defRPr kumimoji="1" sz="4209" kern="1200">
          <a:solidFill>
            <a:schemeClr val="tx1"/>
          </a:solidFill>
          <a:latin typeface="+mn-lt"/>
          <a:ea typeface="+mn-ea"/>
          <a:cs typeface="+mn-cs"/>
        </a:defRPr>
      </a:lvl7pPr>
      <a:lvl8pPr marL="7484135" algn="l" defTabSz="2138324" rtl="0" eaLnBrk="1" latinLnBrk="0" hangingPunct="1">
        <a:defRPr kumimoji="1" sz="4209" kern="1200">
          <a:solidFill>
            <a:schemeClr val="tx1"/>
          </a:solidFill>
          <a:latin typeface="+mn-lt"/>
          <a:ea typeface="+mn-ea"/>
          <a:cs typeface="+mn-cs"/>
        </a:defRPr>
      </a:lvl8pPr>
      <a:lvl9pPr marL="8553298" algn="l" defTabSz="2138324" rtl="0" eaLnBrk="1" latinLnBrk="0" hangingPunct="1">
        <a:defRPr kumimoji="1"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eg"/><Relationship Id="rId18" Type="http://schemas.openxmlformats.org/officeDocument/2006/relationships/image" Target="../media/image15.png"/><Relationship Id="rId26" Type="http://schemas.openxmlformats.org/officeDocument/2006/relationships/image" Target="../media/image23.png"/><Relationship Id="rId3" Type="http://schemas.microsoft.com/office/2018/10/relationships/comments" Target="../comments/modernComment_101_4D455E3.xml"/><Relationship Id="rId21" Type="http://schemas.openxmlformats.org/officeDocument/2006/relationships/image" Target="../media/image18.svg"/><Relationship Id="rId7" Type="http://schemas.openxmlformats.org/officeDocument/2006/relationships/image" Target="../media/image4.svg"/><Relationship Id="rId12" Type="http://schemas.openxmlformats.org/officeDocument/2006/relationships/image" Target="../media/image9.svg"/><Relationship Id="rId17" Type="http://schemas.openxmlformats.org/officeDocument/2006/relationships/image" Target="../media/image14.png"/><Relationship Id="rId25" Type="http://schemas.openxmlformats.org/officeDocument/2006/relationships/image" Target="../media/image22.svg"/><Relationship Id="rId2" Type="http://schemas.openxmlformats.org/officeDocument/2006/relationships/notesSlide" Target="../notesSlides/notesSlide1.xml"/><Relationship Id="rId16" Type="http://schemas.openxmlformats.org/officeDocument/2006/relationships/image" Target="../media/image13.svg"/><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1.png"/><Relationship Id="rId5" Type="http://schemas.openxmlformats.org/officeDocument/2006/relationships/image" Target="../media/image2.svg"/><Relationship Id="rId15" Type="http://schemas.openxmlformats.org/officeDocument/2006/relationships/image" Target="../media/image12.png"/><Relationship Id="rId23" Type="http://schemas.openxmlformats.org/officeDocument/2006/relationships/image" Target="../media/image20.svg"/><Relationship Id="rId10" Type="http://schemas.openxmlformats.org/officeDocument/2006/relationships/image" Target="../media/image7.png"/><Relationship Id="rId19" Type="http://schemas.openxmlformats.org/officeDocument/2006/relationships/image" Target="../media/image16.sv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FFB6FAD2-CB99-EAC6-A659-984A0C8F8800}"/>
              </a:ext>
            </a:extLst>
          </p:cNvPr>
          <p:cNvSpPr txBox="1"/>
          <p:nvPr/>
        </p:nvSpPr>
        <p:spPr>
          <a:xfrm>
            <a:off x="235019" y="542960"/>
            <a:ext cx="20927494" cy="923330"/>
          </a:xfrm>
          <a:prstGeom prst="rect">
            <a:avLst/>
          </a:prstGeom>
          <a:noFill/>
        </p:spPr>
        <p:txBody>
          <a:bodyPr wrap="square" rtlCol="0">
            <a:spAutoFit/>
          </a:bodyPr>
          <a:lstStyle/>
          <a:p>
            <a:pPr algn="ctr"/>
            <a:r>
              <a:rPr kumimoji="1" lang="ja-JP" altLang="en-US" sz="5400" b="1">
                <a:latin typeface="ＭＳ ゴシック" panose="020B0609070205080204" pitchFamily="49" charset="-128"/>
                <a:ea typeface="ＭＳ ゴシック" panose="020B0609070205080204" pitchFamily="49" charset="-128"/>
              </a:rPr>
              <a:t>センサを用いた害獣検出システムの通知機構</a:t>
            </a:r>
            <a:endParaRPr kumimoji="1" lang="ja-JP" altLang="en-US" sz="5400" b="1" dirty="0">
              <a:latin typeface="ＭＳ ゴシック" panose="020B0609070205080204" pitchFamily="49" charset="-128"/>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68B27D4-E4B0-4E6B-9986-E704ACBD243F}"/>
              </a:ext>
            </a:extLst>
          </p:cNvPr>
          <p:cNvSpPr txBox="1"/>
          <p:nvPr/>
        </p:nvSpPr>
        <p:spPr>
          <a:xfrm>
            <a:off x="14852849" y="1893347"/>
            <a:ext cx="5367175" cy="646331"/>
          </a:xfrm>
          <a:prstGeom prst="rect">
            <a:avLst/>
          </a:prstGeom>
          <a:noFill/>
        </p:spPr>
        <p:txBody>
          <a:bodyPr wrap="none" rtlCol="0">
            <a:spAutoFit/>
          </a:bodyPr>
          <a:lstStyle/>
          <a:p>
            <a:pPr algn="ctr"/>
            <a:r>
              <a:rPr kumimoji="1" lang="ja-JP" altLang="en-US" sz="3600"/>
              <a:t>山口賢一研究室　藤本 光</a:t>
            </a:r>
            <a:endParaRPr kumimoji="1" lang="ja-JP" altLang="en-US" sz="3600" dirty="0"/>
          </a:p>
        </p:txBody>
      </p:sp>
      <p:grpSp>
        <p:nvGrpSpPr>
          <p:cNvPr id="21" name="グループ化 20">
            <a:extLst>
              <a:ext uri="{FF2B5EF4-FFF2-40B4-BE49-F238E27FC236}">
                <a16:creationId xmlns:a16="http://schemas.microsoft.com/office/drawing/2014/main" id="{5B9B1878-C2D8-D1FA-25F6-676599F4E073}"/>
              </a:ext>
            </a:extLst>
          </p:cNvPr>
          <p:cNvGrpSpPr/>
          <p:nvPr/>
        </p:nvGrpSpPr>
        <p:grpSpPr>
          <a:xfrm>
            <a:off x="276956" y="2156548"/>
            <a:ext cx="20829712" cy="6431207"/>
            <a:chOff x="276956" y="2156548"/>
            <a:chExt cx="20829712" cy="6431207"/>
          </a:xfrm>
        </p:grpSpPr>
        <p:sp>
          <p:nvSpPr>
            <p:cNvPr id="8" name="正方形/長方形 7">
              <a:extLst>
                <a:ext uri="{FF2B5EF4-FFF2-40B4-BE49-F238E27FC236}">
                  <a16:creationId xmlns:a16="http://schemas.microsoft.com/office/drawing/2014/main" id="{ABBB287D-18D9-028F-36A6-AFE90B1BBBB6}"/>
                </a:ext>
              </a:extLst>
            </p:cNvPr>
            <p:cNvSpPr/>
            <p:nvPr/>
          </p:nvSpPr>
          <p:spPr>
            <a:xfrm>
              <a:off x="303212" y="2716306"/>
              <a:ext cx="20803456" cy="5871449"/>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D220587-39F9-86CA-11CE-602293EEF0C9}"/>
                </a:ext>
              </a:extLst>
            </p:cNvPr>
            <p:cNvSpPr/>
            <p:nvPr/>
          </p:nvSpPr>
          <p:spPr>
            <a:xfrm>
              <a:off x="276956" y="2156548"/>
              <a:ext cx="5367175" cy="11195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ＭＳ ゴシック" panose="020B0609070205080204" pitchFamily="49" charset="-128"/>
                  <a:ea typeface="ＭＳ ゴシック" panose="020B0609070205080204" pitchFamily="49" charset="-128"/>
                </a:rPr>
                <a:t>研究背景・目的</a:t>
              </a:r>
              <a:endParaRPr kumimoji="1" lang="ja-JP" altLang="en-US" sz="4800" dirty="0">
                <a:latin typeface="ＭＳ ゴシック" panose="020B0609070205080204" pitchFamily="49" charset="-128"/>
                <a:ea typeface="ＭＳ ゴシック" panose="020B0609070205080204" pitchFamily="49" charset="-128"/>
              </a:endParaRPr>
            </a:p>
          </p:txBody>
        </p:sp>
      </p:grpSp>
      <p:grpSp>
        <p:nvGrpSpPr>
          <p:cNvPr id="20" name="グループ化 19">
            <a:extLst>
              <a:ext uri="{FF2B5EF4-FFF2-40B4-BE49-F238E27FC236}">
                <a16:creationId xmlns:a16="http://schemas.microsoft.com/office/drawing/2014/main" id="{8C7500F3-B036-A5C3-B952-017FB57C4AAF}"/>
              </a:ext>
            </a:extLst>
          </p:cNvPr>
          <p:cNvGrpSpPr/>
          <p:nvPr/>
        </p:nvGrpSpPr>
        <p:grpSpPr>
          <a:xfrm>
            <a:off x="329466" y="8853193"/>
            <a:ext cx="20777201" cy="6437838"/>
            <a:chOff x="303211" y="10738003"/>
            <a:chExt cx="20777201" cy="6437838"/>
          </a:xfrm>
        </p:grpSpPr>
        <p:sp>
          <p:nvSpPr>
            <p:cNvPr id="11" name="正方形/長方形 10">
              <a:extLst>
                <a:ext uri="{FF2B5EF4-FFF2-40B4-BE49-F238E27FC236}">
                  <a16:creationId xmlns:a16="http://schemas.microsoft.com/office/drawing/2014/main" id="{BFF1A77B-92DA-7181-A781-079E34C93B6D}"/>
                </a:ext>
              </a:extLst>
            </p:cNvPr>
            <p:cNvSpPr/>
            <p:nvPr/>
          </p:nvSpPr>
          <p:spPr>
            <a:xfrm>
              <a:off x="329465" y="11324653"/>
              <a:ext cx="20750947" cy="5851188"/>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9B445B49-3AEB-7703-D318-96CF3FAE5E4E}"/>
                </a:ext>
              </a:extLst>
            </p:cNvPr>
            <p:cNvSpPr/>
            <p:nvPr/>
          </p:nvSpPr>
          <p:spPr>
            <a:xfrm>
              <a:off x="303211" y="10738003"/>
              <a:ext cx="5344553" cy="11195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ＭＳ ゴシック" panose="020B0609070205080204" pitchFamily="49" charset="-128"/>
                  <a:ea typeface="ＭＳ ゴシック" panose="020B0609070205080204" pitchFamily="49" charset="-128"/>
                </a:rPr>
                <a:t>システム全体図</a:t>
              </a:r>
              <a:endParaRPr kumimoji="1" lang="ja-JP" altLang="en-US" sz="4800" dirty="0">
                <a:latin typeface="ＭＳ ゴシック" panose="020B0609070205080204" pitchFamily="49" charset="-128"/>
                <a:ea typeface="ＭＳ ゴシック" panose="020B0609070205080204" pitchFamily="49" charset="-128"/>
              </a:endParaRPr>
            </a:p>
          </p:txBody>
        </p:sp>
      </p:grpSp>
      <p:grpSp>
        <p:nvGrpSpPr>
          <p:cNvPr id="19" name="グループ化 18">
            <a:extLst>
              <a:ext uri="{FF2B5EF4-FFF2-40B4-BE49-F238E27FC236}">
                <a16:creationId xmlns:a16="http://schemas.microsoft.com/office/drawing/2014/main" id="{ABDB4546-C03E-AC78-7B75-250B5E6D6FD2}"/>
              </a:ext>
            </a:extLst>
          </p:cNvPr>
          <p:cNvGrpSpPr/>
          <p:nvPr/>
        </p:nvGrpSpPr>
        <p:grpSpPr>
          <a:xfrm>
            <a:off x="329465" y="15582101"/>
            <a:ext cx="20724695" cy="14262062"/>
            <a:chOff x="329465" y="13529167"/>
            <a:chExt cx="20724695" cy="14262062"/>
          </a:xfrm>
        </p:grpSpPr>
        <p:sp>
          <p:nvSpPr>
            <p:cNvPr id="13" name="正方形/長方形 12">
              <a:extLst>
                <a:ext uri="{FF2B5EF4-FFF2-40B4-BE49-F238E27FC236}">
                  <a16:creationId xmlns:a16="http://schemas.microsoft.com/office/drawing/2014/main" id="{CB1722E3-32B0-9555-28C6-4DE6FB8458F6}"/>
                </a:ext>
              </a:extLst>
            </p:cNvPr>
            <p:cNvSpPr/>
            <p:nvPr/>
          </p:nvSpPr>
          <p:spPr>
            <a:xfrm>
              <a:off x="352237" y="14027228"/>
              <a:ext cx="20701923" cy="13764001"/>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A101836-6881-9CCB-F242-898031E5142E}"/>
                </a:ext>
              </a:extLst>
            </p:cNvPr>
            <p:cNvSpPr/>
            <p:nvPr/>
          </p:nvSpPr>
          <p:spPr>
            <a:xfrm>
              <a:off x="329465" y="13529167"/>
              <a:ext cx="5735099" cy="914406"/>
            </a:xfrm>
            <a:prstGeom prst="rect">
              <a:avLst/>
            </a:prstGeom>
            <a:solidFill>
              <a:schemeClr val="accent4"/>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ＭＳ ゴシック" panose="020B0609070205080204" pitchFamily="49" charset="-128"/>
                  <a:ea typeface="ＭＳ ゴシック" panose="020B0609070205080204" pitchFamily="49" charset="-128"/>
                </a:rPr>
                <a:t>研究内容</a:t>
              </a:r>
              <a:endParaRPr kumimoji="1" lang="ja-JP" altLang="en-US" sz="4800" dirty="0">
                <a:latin typeface="ＭＳ ゴシック" panose="020B0609070205080204" pitchFamily="49" charset="-128"/>
                <a:ea typeface="ＭＳ ゴシック" panose="020B0609070205080204" pitchFamily="49" charset="-128"/>
              </a:endParaRPr>
            </a:p>
          </p:txBody>
        </p:sp>
      </p:grpSp>
      <p:sp>
        <p:nvSpPr>
          <p:cNvPr id="15" name="四角形: 角を丸くする 35">
            <a:extLst>
              <a:ext uri="{FF2B5EF4-FFF2-40B4-BE49-F238E27FC236}">
                <a16:creationId xmlns:a16="http://schemas.microsoft.com/office/drawing/2014/main" id="{9A0231A4-05B5-893E-10B8-BA787C2242F4}"/>
              </a:ext>
            </a:extLst>
          </p:cNvPr>
          <p:cNvSpPr/>
          <p:nvPr/>
        </p:nvSpPr>
        <p:spPr>
          <a:xfrm>
            <a:off x="689159" y="16944396"/>
            <a:ext cx="5679791" cy="91440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chemeClr val="bg1"/>
                </a:solidFill>
                <a:latin typeface="ＭＳ ゴシック" panose="020B0609070205080204" pitchFamily="49" charset="-128"/>
                <a:ea typeface="ＭＳ ゴシック" panose="020B0609070205080204" pitchFamily="49" charset="-128"/>
              </a:rPr>
              <a:t>実装</a:t>
            </a:r>
            <a:endParaRPr kumimoji="1" lang="ja-JP" altLang="en-US" dirty="0">
              <a:solidFill>
                <a:schemeClr val="bg1"/>
              </a:solidFill>
              <a:latin typeface="ＭＳ ゴシック" panose="020B0609070205080204" pitchFamily="49" charset="-128"/>
              <a:ea typeface="ＭＳ ゴシック" panose="020B0609070205080204" pitchFamily="49" charset="-128"/>
            </a:endParaRPr>
          </a:p>
        </p:txBody>
      </p:sp>
      <p:grpSp>
        <p:nvGrpSpPr>
          <p:cNvPr id="24" name="グループ化 23">
            <a:extLst>
              <a:ext uri="{FF2B5EF4-FFF2-40B4-BE49-F238E27FC236}">
                <a16:creationId xmlns:a16="http://schemas.microsoft.com/office/drawing/2014/main" id="{CAA0B094-4568-7D85-2EEA-BD70DF56D0FF}"/>
              </a:ext>
            </a:extLst>
          </p:cNvPr>
          <p:cNvGrpSpPr/>
          <p:nvPr/>
        </p:nvGrpSpPr>
        <p:grpSpPr>
          <a:xfrm>
            <a:off x="8304762" y="9727716"/>
            <a:ext cx="11912484" cy="5302135"/>
            <a:chOff x="1487758" y="1329799"/>
            <a:chExt cx="9421232" cy="4193302"/>
          </a:xfrm>
        </p:grpSpPr>
        <p:sp>
          <p:nvSpPr>
            <p:cNvPr id="25" name="正方形/長方形 24">
              <a:extLst>
                <a:ext uri="{FF2B5EF4-FFF2-40B4-BE49-F238E27FC236}">
                  <a16:creationId xmlns:a16="http://schemas.microsoft.com/office/drawing/2014/main" id="{641A4E33-8B33-32D2-B20A-47ABD691766C}"/>
                </a:ext>
              </a:extLst>
            </p:cNvPr>
            <p:cNvSpPr/>
            <p:nvPr/>
          </p:nvSpPr>
          <p:spPr>
            <a:xfrm>
              <a:off x="1487758" y="1615479"/>
              <a:ext cx="3870896" cy="3907622"/>
            </a:xfrm>
            <a:prstGeom prst="rect">
              <a:avLst/>
            </a:prstGeom>
            <a:noFill/>
            <a:ln w="19050">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5FC45627-62E5-66DA-31A6-2AD887B65CD2}"/>
                </a:ext>
              </a:extLst>
            </p:cNvPr>
            <p:cNvSpPr/>
            <p:nvPr/>
          </p:nvSpPr>
          <p:spPr>
            <a:xfrm>
              <a:off x="4932423" y="4385883"/>
              <a:ext cx="919887" cy="74149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0A4A2C31-011B-4E12-A8E3-B6687F216889}"/>
                </a:ext>
              </a:extLst>
            </p:cNvPr>
            <p:cNvSpPr/>
            <p:nvPr/>
          </p:nvSpPr>
          <p:spPr bwMode="auto">
            <a:xfrm>
              <a:off x="1814203" y="2227499"/>
              <a:ext cx="2988000" cy="2988000"/>
            </a:xfrm>
            <a:prstGeom prst="rect">
              <a:avLst/>
            </a:prstGeom>
            <a:solidFill>
              <a:srgbClr val="95C674">
                <a:alpha val="50196"/>
              </a:srgbClr>
            </a:solidFill>
            <a:ln>
              <a:solidFill>
                <a:schemeClr val="accent6">
                  <a:lumMod val="50000"/>
                </a:schemeClr>
              </a:solidFill>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l"/>
              <a:endParaRPr kumimoji="0" lang="ja-JP" altLang="en-US"/>
            </a:p>
          </p:txBody>
        </p:sp>
        <p:sp>
          <p:nvSpPr>
            <p:cNvPr id="28" name="テキスト ボックス 27">
              <a:extLst>
                <a:ext uri="{FF2B5EF4-FFF2-40B4-BE49-F238E27FC236}">
                  <a16:creationId xmlns:a16="http://schemas.microsoft.com/office/drawing/2014/main" id="{CF25C631-A154-6567-F297-C197C55E3796}"/>
                </a:ext>
              </a:extLst>
            </p:cNvPr>
            <p:cNvSpPr txBox="1"/>
            <p:nvPr/>
          </p:nvSpPr>
          <p:spPr>
            <a:xfrm>
              <a:off x="7564193" y="1329799"/>
              <a:ext cx="1137224" cy="369332"/>
            </a:xfrm>
            <a:prstGeom prst="rect">
              <a:avLst/>
            </a:prstGeom>
            <a:noFill/>
          </p:spPr>
          <p:txBody>
            <a:bodyPr wrap="square" rtlCol="0">
              <a:spAutoFit/>
            </a:bodyPr>
            <a:lstStyle/>
            <a:p>
              <a:pPr algn="ctr"/>
              <a:r>
                <a:rPr lang="ja-JP" altLang="en-US">
                  <a:latin typeface="Meiryo UI" panose="020B0604030504040204" pitchFamily="50" charset="-128"/>
                  <a:ea typeface="Meiryo UI" panose="020B0604030504040204" pitchFamily="50" charset="-128"/>
                  <a:cs typeface="Meiryo UI" panose="020B0604030504040204" pitchFamily="50" charset="-128"/>
                </a:rPr>
                <a:t>クラウド</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29" name="グラフィックス 28" descr="スマート フォン 単色塗りつぶし">
              <a:extLst>
                <a:ext uri="{FF2B5EF4-FFF2-40B4-BE49-F238E27FC236}">
                  <a16:creationId xmlns:a16="http://schemas.microsoft.com/office/drawing/2014/main" id="{5CA78E7B-A9A9-D151-C3DE-0D6B3EEFFF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9716618" y="4294162"/>
              <a:ext cx="649532" cy="642886"/>
            </a:xfrm>
            <a:prstGeom prst="rect">
              <a:avLst/>
            </a:prstGeom>
          </p:spPr>
        </p:pic>
        <p:sp>
          <p:nvSpPr>
            <p:cNvPr id="30" name="吹き出し: 円形 23">
              <a:extLst>
                <a:ext uri="{FF2B5EF4-FFF2-40B4-BE49-F238E27FC236}">
                  <a16:creationId xmlns:a16="http://schemas.microsoft.com/office/drawing/2014/main" id="{54BF97DD-0343-DDA8-2F57-5C88F17EBBCD}"/>
                </a:ext>
              </a:extLst>
            </p:cNvPr>
            <p:cNvSpPr/>
            <p:nvPr/>
          </p:nvSpPr>
          <p:spPr bwMode="auto">
            <a:xfrm>
              <a:off x="9705727" y="2370594"/>
              <a:ext cx="824785" cy="342464"/>
            </a:xfrm>
            <a:prstGeom prst="wedgeEllipseCallout">
              <a:avLst>
                <a:gd name="adj1" fmla="val -41589"/>
                <a:gd name="adj2" fmla="val 55841"/>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r>
                <a:rPr kumimoji="0" lang="ja-JP" altLang="en-US">
                  <a:latin typeface="Meiryo UI" panose="020B0604030504040204" pitchFamily="50" charset="-128"/>
                  <a:ea typeface="Meiryo UI" panose="020B0604030504040204" pitchFamily="50" charset="-128"/>
                </a:rPr>
                <a:t>通知</a:t>
              </a:r>
            </a:p>
          </p:txBody>
        </p:sp>
        <p:pic>
          <p:nvPicPr>
            <p:cNvPr id="31" name="グラフィックス 30" descr="ピン止めした地図 単色塗りつぶし">
              <a:extLst>
                <a:ext uri="{FF2B5EF4-FFF2-40B4-BE49-F238E27FC236}">
                  <a16:creationId xmlns:a16="http://schemas.microsoft.com/office/drawing/2014/main" id="{34533756-EBF2-6B95-AF86-E0A1AADC08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76075" y="4006452"/>
              <a:ext cx="458604" cy="453911"/>
            </a:xfrm>
            <a:prstGeom prst="rect">
              <a:avLst/>
            </a:prstGeom>
          </p:spPr>
        </p:pic>
        <p:sp>
          <p:nvSpPr>
            <p:cNvPr id="32" name="吹き出し: 円形 25">
              <a:extLst>
                <a:ext uri="{FF2B5EF4-FFF2-40B4-BE49-F238E27FC236}">
                  <a16:creationId xmlns:a16="http://schemas.microsoft.com/office/drawing/2014/main" id="{D4942493-9A12-3F7F-0E49-9AE6F03B650D}"/>
                </a:ext>
              </a:extLst>
            </p:cNvPr>
            <p:cNvSpPr/>
            <p:nvPr/>
          </p:nvSpPr>
          <p:spPr bwMode="auto">
            <a:xfrm flipH="1">
              <a:off x="8377366" y="3276594"/>
              <a:ext cx="1173857" cy="354824"/>
            </a:xfrm>
            <a:prstGeom prst="wedgeEllipseCallout">
              <a:avLst>
                <a:gd name="adj1" fmla="val 41251"/>
                <a:gd name="adj2" fmla="val 49736"/>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endParaRPr kumimoji="0" lang="ja-JP" altLang="en-US"/>
            </a:p>
          </p:txBody>
        </p:sp>
        <p:sp>
          <p:nvSpPr>
            <p:cNvPr id="33" name="テキスト ボックス 32">
              <a:extLst>
                <a:ext uri="{FF2B5EF4-FFF2-40B4-BE49-F238E27FC236}">
                  <a16:creationId xmlns:a16="http://schemas.microsoft.com/office/drawing/2014/main" id="{573B34D2-9B7F-12C1-77DC-D078E2AFE604}"/>
                </a:ext>
              </a:extLst>
            </p:cNvPr>
            <p:cNvSpPr txBox="1"/>
            <p:nvPr/>
          </p:nvSpPr>
          <p:spPr>
            <a:xfrm>
              <a:off x="8425679" y="3267142"/>
              <a:ext cx="1160712" cy="369332"/>
            </a:xfrm>
            <a:prstGeom prst="rect">
              <a:avLst/>
            </a:prstGeom>
            <a:noFill/>
          </p:spPr>
          <p:txBody>
            <a:bodyPr wrap="square" rtlCol="0">
              <a:spAutoFit/>
            </a:bodyPr>
            <a:lstStyle/>
            <a:p>
              <a:r>
                <a:rPr kumimoji="1" lang="ja-JP" altLang="en-US">
                  <a:latin typeface="Meiryo UI" panose="020B0604030504040204" pitchFamily="50" charset="-128"/>
                  <a:ea typeface="Meiryo UI" panose="020B0604030504040204" pitchFamily="50" charset="-128"/>
                  <a:cs typeface="Meiryo UI" panose="020B0604030504040204" pitchFamily="50" charset="-128"/>
                </a:rPr>
                <a:t>地図表示</a:t>
              </a:r>
            </a:p>
          </p:txBody>
        </p:sp>
        <p:cxnSp>
          <p:nvCxnSpPr>
            <p:cNvPr id="34" name="直線コネクタ 33">
              <a:extLst>
                <a:ext uri="{FF2B5EF4-FFF2-40B4-BE49-F238E27FC236}">
                  <a16:creationId xmlns:a16="http://schemas.microsoft.com/office/drawing/2014/main" id="{4655BE23-7657-06A3-4735-1871D3BED8C2}"/>
                </a:ext>
              </a:extLst>
            </p:cNvPr>
            <p:cNvCxnSpPr/>
            <p:nvPr/>
          </p:nvCxnSpPr>
          <p:spPr>
            <a:xfrm flipH="1">
              <a:off x="7627685" y="2799076"/>
              <a:ext cx="1512588" cy="1091489"/>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EBFD712D-6589-1C88-D0F0-ED4DF45562EF}"/>
                </a:ext>
              </a:extLst>
            </p:cNvPr>
            <p:cNvCxnSpPr>
              <a:cxnSpLocks/>
            </p:cNvCxnSpPr>
            <p:nvPr/>
          </p:nvCxnSpPr>
          <p:spPr>
            <a:xfrm>
              <a:off x="9140272" y="2799076"/>
              <a:ext cx="1768718" cy="1091489"/>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5606A948-707D-4E3D-DF05-B44440AC0CF7}"/>
                </a:ext>
              </a:extLst>
            </p:cNvPr>
            <p:cNvCxnSpPr>
              <a:cxnSpLocks/>
            </p:cNvCxnSpPr>
            <p:nvPr/>
          </p:nvCxnSpPr>
          <p:spPr>
            <a:xfrm flipV="1">
              <a:off x="7829155" y="3817146"/>
              <a:ext cx="0" cy="1358030"/>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直線コネクタ 36">
              <a:extLst>
                <a:ext uri="{FF2B5EF4-FFF2-40B4-BE49-F238E27FC236}">
                  <a16:creationId xmlns:a16="http://schemas.microsoft.com/office/drawing/2014/main" id="{8EA8B18A-8AAA-3401-C6ED-3F57104CA78E}"/>
                </a:ext>
              </a:extLst>
            </p:cNvPr>
            <p:cNvCxnSpPr>
              <a:cxnSpLocks/>
            </p:cNvCxnSpPr>
            <p:nvPr/>
          </p:nvCxnSpPr>
          <p:spPr>
            <a:xfrm flipV="1">
              <a:off x="10742570" y="3840992"/>
              <a:ext cx="0" cy="1358030"/>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直線矢印コネクタ 37">
              <a:extLst>
                <a:ext uri="{FF2B5EF4-FFF2-40B4-BE49-F238E27FC236}">
                  <a16:creationId xmlns:a16="http://schemas.microsoft.com/office/drawing/2014/main" id="{31F54F13-456E-D582-E303-739171B2CDAD}"/>
                </a:ext>
              </a:extLst>
            </p:cNvPr>
            <p:cNvCxnSpPr>
              <a:cxnSpLocks/>
              <a:stCxn id="53" idx="3"/>
              <a:endCxn id="52" idx="1"/>
            </p:cNvCxnSpPr>
            <p:nvPr/>
          </p:nvCxnSpPr>
          <p:spPr>
            <a:xfrm flipV="1">
              <a:off x="2424903" y="2658302"/>
              <a:ext cx="1624943" cy="0"/>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4A5EB08A-E880-6E97-D5A5-F5AE933A6EE2}"/>
                </a:ext>
              </a:extLst>
            </p:cNvPr>
            <p:cNvCxnSpPr>
              <a:cxnSpLocks/>
              <a:stCxn id="50" idx="3"/>
              <a:endCxn id="51" idx="1"/>
            </p:cNvCxnSpPr>
            <p:nvPr/>
          </p:nvCxnSpPr>
          <p:spPr>
            <a:xfrm flipV="1">
              <a:off x="2432395" y="4746591"/>
              <a:ext cx="1614853" cy="766"/>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325A212D-2A81-6157-2658-29480954092F}"/>
                </a:ext>
              </a:extLst>
            </p:cNvPr>
            <p:cNvCxnSpPr>
              <a:cxnSpLocks/>
              <a:stCxn id="53" idx="2"/>
              <a:endCxn id="50" idx="0"/>
            </p:cNvCxnSpPr>
            <p:nvPr/>
          </p:nvCxnSpPr>
          <p:spPr>
            <a:xfrm>
              <a:off x="2172405" y="2919150"/>
              <a:ext cx="0" cy="1576592"/>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41" name="直線矢印コネクタ 40">
              <a:extLst>
                <a:ext uri="{FF2B5EF4-FFF2-40B4-BE49-F238E27FC236}">
                  <a16:creationId xmlns:a16="http://schemas.microsoft.com/office/drawing/2014/main" id="{1E43A1FB-FEED-AF86-72F9-5B7FDB18366A}"/>
                </a:ext>
              </a:extLst>
            </p:cNvPr>
            <p:cNvCxnSpPr>
              <a:cxnSpLocks/>
              <a:stCxn id="52" idx="2"/>
              <a:endCxn id="51" idx="0"/>
            </p:cNvCxnSpPr>
            <p:nvPr/>
          </p:nvCxnSpPr>
          <p:spPr>
            <a:xfrm flipH="1">
              <a:off x="4299747" y="2910800"/>
              <a:ext cx="0" cy="1583292"/>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AE6AA284-CE27-0004-36B0-A7F50F3FA2ED}"/>
                </a:ext>
              </a:extLst>
            </p:cNvPr>
            <p:cNvSpPr txBox="1"/>
            <p:nvPr/>
          </p:nvSpPr>
          <p:spPr>
            <a:xfrm>
              <a:off x="1691882" y="1775981"/>
              <a:ext cx="880121" cy="400110"/>
            </a:xfrm>
            <a:prstGeom prst="rect">
              <a:avLst/>
            </a:prstGeom>
            <a:noFill/>
          </p:spPr>
          <p:txBody>
            <a:bodyPr wrap="square" rtlCol="0">
              <a:spAutoFit/>
            </a:bodyPr>
            <a:lstStyle/>
            <a:p>
              <a:r>
                <a:rPr kumimoji="1" lang="ja-JP" altLang="en-US" sz="2000">
                  <a:latin typeface="Meiryo UI" panose="020B0604030504040204" pitchFamily="50" charset="-128"/>
                  <a:ea typeface="Meiryo UI" panose="020B0604030504040204" pitchFamily="50" charset="-128"/>
                  <a:cs typeface="Meiryo UI" panose="020B0604030504040204" pitchFamily="50" charset="-128"/>
                </a:rPr>
                <a:t>畑</a:t>
              </a:r>
            </a:p>
          </p:txBody>
        </p:sp>
        <p:sp>
          <p:nvSpPr>
            <p:cNvPr id="43" name="フリーフォーム: 図形 1051">
              <a:extLst>
                <a:ext uri="{FF2B5EF4-FFF2-40B4-BE49-F238E27FC236}">
                  <a16:creationId xmlns:a16="http://schemas.microsoft.com/office/drawing/2014/main" id="{CCDD9E20-96F0-F3BB-D5C7-EAF7CC034808}"/>
                </a:ext>
              </a:extLst>
            </p:cNvPr>
            <p:cNvSpPr/>
            <p:nvPr/>
          </p:nvSpPr>
          <p:spPr>
            <a:xfrm>
              <a:off x="7918644" y="1799540"/>
              <a:ext cx="389296" cy="207758"/>
            </a:xfrm>
            <a:custGeom>
              <a:avLst/>
              <a:gdLst>
                <a:gd name="connsiteX0" fmla="*/ 338933 w 389296"/>
                <a:gd name="connsiteY0" fmla="*/ 158756 h 207758"/>
                <a:gd name="connsiteX1" fmla="*/ 338933 w 389296"/>
                <a:gd name="connsiteY1" fmla="*/ 158756 h 207758"/>
                <a:gd name="connsiteX2" fmla="*/ 338933 w 389296"/>
                <a:gd name="connsiteY2" fmla="*/ 158756 h 207758"/>
                <a:gd name="connsiteX3" fmla="*/ 144285 w 389296"/>
                <a:gd name="connsiteY3" fmla="*/ 860 h 207758"/>
                <a:gd name="connsiteX4" fmla="*/ 0 w 389296"/>
                <a:gd name="connsiteY4" fmla="*/ 105670 h 207758"/>
                <a:gd name="connsiteX5" fmla="*/ 24501 w 389296"/>
                <a:gd name="connsiteY5" fmla="*/ 116559 h 207758"/>
                <a:gd name="connsiteX6" fmla="*/ 221872 w 389296"/>
                <a:gd name="connsiteY6" fmla="*/ 38972 h 207758"/>
                <a:gd name="connsiteX7" fmla="*/ 310348 w 389296"/>
                <a:gd name="connsiteY7" fmla="*/ 154672 h 207758"/>
                <a:gd name="connsiteX8" fmla="*/ 310348 w 389296"/>
                <a:gd name="connsiteY8" fmla="*/ 154672 h 207758"/>
                <a:gd name="connsiteX9" fmla="*/ 310348 w 389296"/>
                <a:gd name="connsiteY9" fmla="*/ 154672 h 207758"/>
                <a:gd name="connsiteX10" fmla="*/ 280402 w 389296"/>
                <a:gd name="connsiteY10" fmla="*/ 124726 h 207758"/>
                <a:gd name="connsiteX11" fmla="*/ 261346 w 389296"/>
                <a:gd name="connsiteY11" fmla="*/ 143783 h 207758"/>
                <a:gd name="connsiteX12" fmla="*/ 325321 w 389296"/>
                <a:gd name="connsiteY12" fmla="*/ 207758 h 207758"/>
                <a:gd name="connsiteX13" fmla="*/ 389296 w 389296"/>
                <a:gd name="connsiteY13" fmla="*/ 143783 h 207758"/>
                <a:gd name="connsiteX14" fmla="*/ 370240 w 389296"/>
                <a:gd name="connsiteY14" fmla="*/ 124726 h 207758"/>
                <a:gd name="connsiteX15" fmla="*/ 338933 w 389296"/>
                <a:gd name="connsiteY15" fmla="*/ 158756 h 20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9296" h="207758">
                  <a:moveTo>
                    <a:pt x="338933" y="158756"/>
                  </a:moveTo>
                  <a:cubicBezTo>
                    <a:pt x="338933" y="158756"/>
                    <a:pt x="338933" y="158756"/>
                    <a:pt x="338933" y="158756"/>
                  </a:cubicBezTo>
                  <a:cubicBezTo>
                    <a:pt x="338933" y="158756"/>
                    <a:pt x="338933" y="158756"/>
                    <a:pt x="338933" y="158756"/>
                  </a:cubicBezTo>
                  <a:cubicBezTo>
                    <a:pt x="328043" y="62112"/>
                    <a:pt x="240928" y="-8669"/>
                    <a:pt x="144285" y="860"/>
                  </a:cubicBezTo>
                  <a:cubicBezTo>
                    <a:pt x="80309" y="7665"/>
                    <a:pt x="25862" y="47140"/>
                    <a:pt x="0" y="105670"/>
                  </a:cubicBezTo>
                  <a:lnTo>
                    <a:pt x="24501" y="116559"/>
                  </a:lnTo>
                  <a:cubicBezTo>
                    <a:pt x="57169" y="40334"/>
                    <a:pt x="145646" y="6304"/>
                    <a:pt x="221872" y="38972"/>
                  </a:cubicBezTo>
                  <a:cubicBezTo>
                    <a:pt x="269513" y="59390"/>
                    <a:pt x="302181" y="102948"/>
                    <a:pt x="310348" y="154672"/>
                  </a:cubicBezTo>
                  <a:cubicBezTo>
                    <a:pt x="310348" y="154672"/>
                    <a:pt x="310348" y="154672"/>
                    <a:pt x="310348" y="154672"/>
                  </a:cubicBezTo>
                  <a:cubicBezTo>
                    <a:pt x="310348" y="154672"/>
                    <a:pt x="310348" y="154672"/>
                    <a:pt x="310348" y="154672"/>
                  </a:cubicBezTo>
                  <a:lnTo>
                    <a:pt x="280402" y="124726"/>
                  </a:lnTo>
                  <a:lnTo>
                    <a:pt x="261346" y="143783"/>
                  </a:lnTo>
                  <a:lnTo>
                    <a:pt x="325321" y="207758"/>
                  </a:lnTo>
                  <a:lnTo>
                    <a:pt x="389296" y="143783"/>
                  </a:lnTo>
                  <a:lnTo>
                    <a:pt x="370240" y="124726"/>
                  </a:lnTo>
                  <a:lnTo>
                    <a:pt x="338933" y="158756"/>
                  </a:lnTo>
                  <a:close/>
                </a:path>
              </a:pathLst>
            </a:custGeom>
            <a:solidFill>
              <a:srgbClr val="000000"/>
            </a:solidFill>
            <a:ln w="13593" cap="flat">
              <a:noFill/>
              <a:prstDash val="solid"/>
              <a:miter/>
            </a:ln>
          </p:spPr>
          <p:txBody>
            <a:bodyPr rtlCol="0" anchor="ctr"/>
            <a:lstStyle/>
            <a:p>
              <a:endParaRPr lang="ja-JP" altLang="en-US"/>
            </a:p>
          </p:txBody>
        </p:sp>
        <p:sp>
          <p:nvSpPr>
            <p:cNvPr id="44" name="フリーフォーム: 図形 1052">
              <a:extLst>
                <a:ext uri="{FF2B5EF4-FFF2-40B4-BE49-F238E27FC236}">
                  <a16:creationId xmlns:a16="http://schemas.microsoft.com/office/drawing/2014/main" id="{6795C0EE-4DA7-5BF8-EF75-8527DC5C3EE8}"/>
                </a:ext>
              </a:extLst>
            </p:cNvPr>
            <p:cNvSpPr/>
            <p:nvPr/>
          </p:nvSpPr>
          <p:spPr>
            <a:xfrm>
              <a:off x="7854669" y="1944684"/>
              <a:ext cx="389296" cy="210480"/>
            </a:xfrm>
            <a:custGeom>
              <a:avLst/>
              <a:gdLst>
                <a:gd name="connsiteX0" fmla="*/ 227316 w 389296"/>
                <a:gd name="connsiteY0" fmla="*/ 182397 h 210480"/>
                <a:gd name="connsiteX1" fmla="*/ 78948 w 389296"/>
                <a:gd name="connsiteY1" fmla="*/ 54447 h 210480"/>
                <a:gd name="connsiteX2" fmla="*/ 78948 w 389296"/>
                <a:gd name="connsiteY2" fmla="*/ 54447 h 210480"/>
                <a:gd name="connsiteX3" fmla="*/ 78948 w 389296"/>
                <a:gd name="connsiteY3" fmla="*/ 54447 h 210480"/>
                <a:gd name="connsiteX4" fmla="*/ 108894 w 389296"/>
                <a:gd name="connsiteY4" fmla="*/ 84393 h 210480"/>
                <a:gd name="connsiteX5" fmla="*/ 127950 w 389296"/>
                <a:gd name="connsiteY5" fmla="*/ 65336 h 210480"/>
                <a:gd name="connsiteX6" fmla="*/ 63975 w 389296"/>
                <a:gd name="connsiteY6" fmla="*/ 0 h 210480"/>
                <a:gd name="connsiteX7" fmla="*/ 0 w 389296"/>
                <a:gd name="connsiteY7" fmla="*/ 63975 h 210480"/>
                <a:gd name="connsiteX8" fmla="*/ 19056 w 389296"/>
                <a:gd name="connsiteY8" fmla="*/ 83032 h 210480"/>
                <a:gd name="connsiteX9" fmla="*/ 50363 w 389296"/>
                <a:gd name="connsiteY9" fmla="*/ 51725 h 210480"/>
                <a:gd name="connsiteX10" fmla="*/ 50363 w 389296"/>
                <a:gd name="connsiteY10" fmla="*/ 51725 h 210480"/>
                <a:gd name="connsiteX11" fmla="*/ 50363 w 389296"/>
                <a:gd name="connsiteY11" fmla="*/ 51725 h 210480"/>
                <a:gd name="connsiteX12" fmla="*/ 245012 w 389296"/>
                <a:gd name="connsiteY12" fmla="*/ 209621 h 210480"/>
                <a:gd name="connsiteX13" fmla="*/ 389296 w 389296"/>
                <a:gd name="connsiteY13" fmla="*/ 104810 h 210480"/>
                <a:gd name="connsiteX14" fmla="*/ 364795 w 389296"/>
                <a:gd name="connsiteY14" fmla="*/ 93921 h 210480"/>
                <a:gd name="connsiteX15" fmla="*/ 227316 w 389296"/>
                <a:gd name="connsiteY15" fmla="*/ 182397 h 2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9296" h="210480">
                  <a:moveTo>
                    <a:pt x="227316" y="182397"/>
                  </a:moveTo>
                  <a:cubicBezTo>
                    <a:pt x="152452" y="182397"/>
                    <a:pt x="89838" y="127950"/>
                    <a:pt x="78948" y="54447"/>
                  </a:cubicBezTo>
                  <a:cubicBezTo>
                    <a:pt x="78948" y="54447"/>
                    <a:pt x="78948" y="54447"/>
                    <a:pt x="78948" y="54447"/>
                  </a:cubicBezTo>
                  <a:cubicBezTo>
                    <a:pt x="78948" y="54447"/>
                    <a:pt x="78948" y="54447"/>
                    <a:pt x="78948" y="54447"/>
                  </a:cubicBezTo>
                  <a:lnTo>
                    <a:pt x="108894" y="84393"/>
                  </a:lnTo>
                  <a:lnTo>
                    <a:pt x="127950" y="65336"/>
                  </a:lnTo>
                  <a:lnTo>
                    <a:pt x="63975" y="0"/>
                  </a:lnTo>
                  <a:lnTo>
                    <a:pt x="0" y="63975"/>
                  </a:lnTo>
                  <a:lnTo>
                    <a:pt x="19056" y="83032"/>
                  </a:lnTo>
                  <a:lnTo>
                    <a:pt x="50363" y="51725"/>
                  </a:lnTo>
                  <a:cubicBezTo>
                    <a:pt x="50363" y="51725"/>
                    <a:pt x="50363" y="51725"/>
                    <a:pt x="50363" y="51725"/>
                  </a:cubicBezTo>
                  <a:cubicBezTo>
                    <a:pt x="50363" y="51725"/>
                    <a:pt x="50363" y="51725"/>
                    <a:pt x="50363" y="51725"/>
                  </a:cubicBezTo>
                  <a:cubicBezTo>
                    <a:pt x="61253" y="148368"/>
                    <a:pt x="147007" y="219149"/>
                    <a:pt x="245012" y="209621"/>
                  </a:cubicBezTo>
                  <a:cubicBezTo>
                    <a:pt x="308987" y="202815"/>
                    <a:pt x="363434" y="163341"/>
                    <a:pt x="389296" y="104810"/>
                  </a:cubicBezTo>
                  <a:lnTo>
                    <a:pt x="364795" y="93921"/>
                  </a:lnTo>
                  <a:cubicBezTo>
                    <a:pt x="340294" y="147007"/>
                    <a:pt x="287208" y="182397"/>
                    <a:pt x="227316" y="182397"/>
                  </a:cubicBezTo>
                  <a:close/>
                </a:path>
              </a:pathLst>
            </a:custGeom>
            <a:solidFill>
              <a:srgbClr val="000000"/>
            </a:solidFill>
            <a:ln w="13593" cap="flat">
              <a:noFill/>
              <a:prstDash val="solid"/>
              <a:miter/>
            </a:ln>
          </p:spPr>
          <p:txBody>
            <a:bodyPr rtlCol="0" anchor="ctr"/>
            <a:lstStyle/>
            <a:p>
              <a:endParaRPr lang="ja-JP" altLang="en-US"/>
            </a:p>
          </p:txBody>
        </p:sp>
        <p:sp>
          <p:nvSpPr>
            <p:cNvPr id="45" name="フリーフォーム: 図形 1053">
              <a:extLst>
                <a:ext uri="{FF2B5EF4-FFF2-40B4-BE49-F238E27FC236}">
                  <a16:creationId xmlns:a16="http://schemas.microsoft.com/office/drawing/2014/main" id="{1FC9DE53-73CA-AEED-D59B-0D7264A80F5D}"/>
                </a:ext>
              </a:extLst>
            </p:cNvPr>
            <p:cNvSpPr/>
            <p:nvPr/>
          </p:nvSpPr>
          <p:spPr>
            <a:xfrm>
              <a:off x="7492366" y="1698242"/>
              <a:ext cx="1386396" cy="762258"/>
            </a:xfrm>
            <a:custGeom>
              <a:avLst/>
              <a:gdLst>
                <a:gd name="connsiteX0" fmla="*/ 1069789 w 1252244"/>
                <a:gd name="connsiteY0" fmla="*/ 338933 h 762258"/>
                <a:gd name="connsiteX1" fmla="*/ 967700 w 1252244"/>
                <a:gd name="connsiteY1" fmla="*/ 172869 h 762258"/>
                <a:gd name="connsiteX2" fmla="*/ 773052 w 1252244"/>
                <a:gd name="connsiteY2" fmla="*/ 132034 h 762258"/>
                <a:gd name="connsiteX3" fmla="*/ 530763 w 1252244"/>
                <a:gd name="connsiteY3" fmla="*/ 0 h 762258"/>
                <a:gd name="connsiteX4" fmla="*/ 464066 w 1252244"/>
                <a:gd name="connsiteY4" fmla="*/ 8167 h 762258"/>
                <a:gd name="connsiteX5" fmla="*/ 243555 w 1252244"/>
                <a:gd name="connsiteY5" fmla="*/ 253179 h 762258"/>
                <a:gd name="connsiteX6" fmla="*/ 48907 w 1252244"/>
                <a:gd name="connsiteY6" fmla="*/ 353906 h 762258"/>
                <a:gd name="connsiteX7" fmla="*/ 23045 w 1252244"/>
                <a:gd name="connsiteY7" fmla="*/ 615251 h 762258"/>
                <a:gd name="connsiteX8" fmla="*/ 236750 w 1252244"/>
                <a:gd name="connsiteY8" fmla="*/ 760897 h 762258"/>
                <a:gd name="connsiteX9" fmla="*/ 336115 w 1252244"/>
                <a:gd name="connsiteY9" fmla="*/ 760897 h 762258"/>
                <a:gd name="connsiteX10" fmla="*/ 901003 w 1252244"/>
                <a:gd name="connsiteY10" fmla="*/ 762258 h 762258"/>
                <a:gd name="connsiteX11" fmla="*/ 1045288 w 1252244"/>
                <a:gd name="connsiteY11" fmla="*/ 762258 h 762258"/>
                <a:gd name="connsiteX12" fmla="*/ 1252186 w 1252244"/>
                <a:gd name="connsiteY12" fmla="*/ 544470 h 762258"/>
                <a:gd name="connsiteX13" fmla="*/ 1069789 w 1252244"/>
                <a:gd name="connsiteY13" fmla="*/ 338933 h 762258"/>
                <a:gd name="connsiteX14" fmla="*/ 1069789 w 1252244"/>
                <a:gd name="connsiteY14" fmla="*/ 338933 h 762258"/>
                <a:gd name="connsiteX15" fmla="*/ 1224963 w 1252244"/>
                <a:gd name="connsiteY15" fmla="*/ 560804 h 762258"/>
                <a:gd name="connsiteX16" fmla="*/ 1045288 w 1252244"/>
                <a:gd name="connsiteY16" fmla="*/ 735035 h 762258"/>
                <a:gd name="connsiteX17" fmla="*/ 901003 w 1252244"/>
                <a:gd name="connsiteY17" fmla="*/ 735035 h 762258"/>
                <a:gd name="connsiteX18" fmla="*/ 336115 w 1252244"/>
                <a:gd name="connsiteY18" fmla="*/ 733673 h 762258"/>
                <a:gd name="connsiteX19" fmla="*/ 238111 w 1252244"/>
                <a:gd name="connsiteY19" fmla="*/ 733673 h 762258"/>
                <a:gd name="connsiteX20" fmla="*/ 48907 w 1252244"/>
                <a:gd name="connsiteY20" fmla="*/ 604362 h 762258"/>
                <a:gd name="connsiteX21" fmla="*/ 70686 w 1252244"/>
                <a:gd name="connsiteY21" fmla="*/ 370240 h 762258"/>
                <a:gd name="connsiteX22" fmla="*/ 244917 w 1252244"/>
                <a:gd name="connsiteY22" fmla="*/ 280402 h 762258"/>
                <a:gd name="connsiteX23" fmla="*/ 268057 w 1252244"/>
                <a:gd name="connsiteY23" fmla="*/ 279041 h 762258"/>
                <a:gd name="connsiteX24" fmla="*/ 270779 w 1252244"/>
                <a:gd name="connsiteY24" fmla="*/ 257262 h 762258"/>
                <a:gd name="connsiteX25" fmla="*/ 470872 w 1252244"/>
                <a:gd name="connsiteY25" fmla="*/ 34029 h 762258"/>
                <a:gd name="connsiteX26" fmla="*/ 530763 w 1252244"/>
                <a:gd name="connsiteY26" fmla="*/ 27224 h 762258"/>
                <a:gd name="connsiteX27" fmla="*/ 749912 w 1252244"/>
                <a:gd name="connsiteY27" fmla="*/ 147007 h 762258"/>
                <a:gd name="connsiteX28" fmla="*/ 759441 w 1252244"/>
                <a:gd name="connsiteY28" fmla="*/ 161980 h 762258"/>
                <a:gd name="connsiteX29" fmla="*/ 777136 w 1252244"/>
                <a:gd name="connsiteY29" fmla="*/ 157896 h 762258"/>
                <a:gd name="connsiteX30" fmla="*/ 950005 w 1252244"/>
                <a:gd name="connsiteY30" fmla="*/ 194648 h 762258"/>
                <a:gd name="connsiteX31" fmla="*/ 1041204 w 1252244"/>
                <a:gd name="connsiteY31" fmla="*/ 343016 h 762258"/>
                <a:gd name="connsiteX32" fmla="*/ 1043926 w 1252244"/>
                <a:gd name="connsiteY32" fmla="*/ 362073 h 762258"/>
                <a:gd name="connsiteX33" fmla="*/ 1062983 w 1252244"/>
                <a:gd name="connsiteY33" fmla="*/ 364795 h 762258"/>
                <a:gd name="connsiteX34" fmla="*/ 1224963 w 1252244"/>
                <a:gd name="connsiteY34" fmla="*/ 560804 h 762258"/>
                <a:gd name="connsiteX35" fmla="*/ 1224963 w 1252244"/>
                <a:gd name="connsiteY35" fmla="*/ 560804 h 76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52244" h="762258">
                  <a:moveTo>
                    <a:pt x="1069789" y="338933"/>
                  </a:moveTo>
                  <a:cubicBezTo>
                    <a:pt x="1058899" y="272235"/>
                    <a:pt x="1022147" y="212343"/>
                    <a:pt x="967700" y="172869"/>
                  </a:cubicBezTo>
                  <a:cubicBezTo>
                    <a:pt x="910531" y="133395"/>
                    <a:pt x="841111" y="118422"/>
                    <a:pt x="773052" y="132034"/>
                  </a:cubicBezTo>
                  <a:cubicBezTo>
                    <a:pt x="718605" y="50363"/>
                    <a:pt x="628768" y="0"/>
                    <a:pt x="530763" y="0"/>
                  </a:cubicBezTo>
                  <a:cubicBezTo>
                    <a:pt x="508985" y="0"/>
                    <a:pt x="485845" y="2722"/>
                    <a:pt x="464066" y="8167"/>
                  </a:cubicBezTo>
                  <a:cubicBezTo>
                    <a:pt x="348366" y="38113"/>
                    <a:pt x="261251" y="134756"/>
                    <a:pt x="243555" y="253179"/>
                  </a:cubicBezTo>
                  <a:cubicBezTo>
                    <a:pt x="165968" y="255901"/>
                    <a:pt x="95187" y="292653"/>
                    <a:pt x="48907" y="353906"/>
                  </a:cubicBezTo>
                  <a:cubicBezTo>
                    <a:pt x="-5540" y="430131"/>
                    <a:pt x="-15068" y="529497"/>
                    <a:pt x="23045" y="615251"/>
                  </a:cubicBezTo>
                  <a:cubicBezTo>
                    <a:pt x="62519" y="699644"/>
                    <a:pt x="144190" y="755452"/>
                    <a:pt x="236750" y="760897"/>
                  </a:cubicBezTo>
                  <a:lnTo>
                    <a:pt x="336115" y="760897"/>
                  </a:lnTo>
                  <a:lnTo>
                    <a:pt x="901003" y="762258"/>
                  </a:lnTo>
                  <a:lnTo>
                    <a:pt x="1045288" y="762258"/>
                  </a:lnTo>
                  <a:cubicBezTo>
                    <a:pt x="1162349" y="759536"/>
                    <a:pt x="1254908" y="661531"/>
                    <a:pt x="1252186" y="544470"/>
                  </a:cubicBezTo>
                  <a:cubicBezTo>
                    <a:pt x="1249464" y="439660"/>
                    <a:pt x="1171877" y="353906"/>
                    <a:pt x="1069789" y="338933"/>
                  </a:cubicBezTo>
                  <a:cubicBezTo>
                    <a:pt x="1069789" y="338933"/>
                    <a:pt x="1069789" y="338933"/>
                    <a:pt x="1069789" y="338933"/>
                  </a:cubicBezTo>
                  <a:close/>
                  <a:moveTo>
                    <a:pt x="1224963" y="560804"/>
                  </a:moveTo>
                  <a:cubicBezTo>
                    <a:pt x="1218157" y="656086"/>
                    <a:pt x="1140570" y="732312"/>
                    <a:pt x="1045288" y="735035"/>
                  </a:cubicBezTo>
                  <a:lnTo>
                    <a:pt x="901003" y="735035"/>
                  </a:lnTo>
                  <a:lnTo>
                    <a:pt x="336115" y="733673"/>
                  </a:lnTo>
                  <a:lnTo>
                    <a:pt x="238111" y="733673"/>
                  </a:lnTo>
                  <a:cubicBezTo>
                    <a:pt x="156440" y="728229"/>
                    <a:pt x="82937" y="679226"/>
                    <a:pt x="48907" y="604362"/>
                  </a:cubicBezTo>
                  <a:cubicBezTo>
                    <a:pt x="13517" y="528136"/>
                    <a:pt x="21684" y="438298"/>
                    <a:pt x="70686" y="370240"/>
                  </a:cubicBezTo>
                  <a:cubicBezTo>
                    <a:pt x="112883" y="315793"/>
                    <a:pt x="175497" y="283124"/>
                    <a:pt x="244917" y="280402"/>
                  </a:cubicBezTo>
                  <a:lnTo>
                    <a:pt x="268057" y="279041"/>
                  </a:lnTo>
                  <a:lnTo>
                    <a:pt x="270779" y="257262"/>
                  </a:lnTo>
                  <a:cubicBezTo>
                    <a:pt x="287113" y="149729"/>
                    <a:pt x="366061" y="62614"/>
                    <a:pt x="470872" y="34029"/>
                  </a:cubicBezTo>
                  <a:cubicBezTo>
                    <a:pt x="489928" y="29946"/>
                    <a:pt x="510346" y="27224"/>
                    <a:pt x="530763" y="27224"/>
                  </a:cubicBezTo>
                  <a:cubicBezTo>
                    <a:pt x="619240" y="27224"/>
                    <a:pt x="702271" y="72142"/>
                    <a:pt x="749912" y="147007"/>
                  </a:cubicBezTo>
                  <a:lnTo>
                    <a:pt x="759441" y="161980"/>
                  </a:lnTo>
                  <a:lnTo>
                    <a:pt x="777136" y="157896"/>
                  </a:lnTo>
                  <a:cubicBezTo>
                    <a:pt x="837028" y="145646"/>
                    <a:pt x="899642" y="159257"/>
                    <a:pt x="950005" y="194648"/>
                  </a:cubicBezTo>
                  <a:cubicBezTo>
                    <a:pt x="999008" y="230039"/>
                    <a:pt x="1031676" y="283124"/>
                    <a:pt x="1041204" y="343016"/>
                  </a:cubicBezTo>
                  <a:lnTo>
                    <a:pt x="1043926" y="362073"/>
                  </a:lnTo>
                  <a:lnTo>
                    <a:pt x="1062983" y="364795"/>
                  </a:lnTo>
                  <a:cubicBezTo>
                    <a:pt x="1160987" y="379768"/>
                    <a:pt x="1229046" y="464161"/>
                    <a:pt x="1224963" y="560804"/>
                  </a:cubicBezTo>
                  <a:lnTo>
                    <a:pt x="1224963" y="560804"/>
                  </a:lnTo>
                  <a:close/>
                </a:path>
              </a:pathLst>
            </a:custGeom>
            <a:solidFill>
              <a:srgbClr val="000000"/>
            </a:solidFill>
            <a:ln w="13593" cap="flat">
              <a:noFill/>
              <a:prstDash val="solid"/>
              <a:miter/>
            </a:ln>
          </p:spPr>
          <p:txBody>
            <a:bodyPr rtlCol="0" anchor="ctr"/>
            <a:lstStyle/>
            <a:p>
              <a:endParaRPr lang="ja-JP" altLang="en-US"/>
            </a:p>
          </p:txBody>
        </p:sp>
        <p:pic>
          <p:nvPicPr>
            <p:cNvPr id="46" name="グラフィックス 45" descr="モニター 単色塗りつぶし">
              <a:extLst>
                <a:ext uri="{FF2B5EF4-FFF2-40B4-BE49-F238E27FC236}">
                  <a16:creationId xmlns:a16="http://schemas.microsoft.com/office/drawing/2014/main" id="{DE27D33A-0599-B4B7-9467-1E42B06B8E2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49580" y="3836962"/>
              <a:ext cx="914400" cy="914400"/>
            </a:xfrm>
            <a:prstGeom prst="rect">
              <a:avLst/>
            </a:prstGeom>
          </p:spPr>
        </p:pic>
        <p:pic>
          <p:nvPicPr>
            <p:cNvPr id="47" name="Picture 14" descr="農家の男性のイラスト（ひらめいた顔）">
              <a:extLst>
                <a:ext uri="{FF2B5EF4-FFF2-40B4-BE49-F238E27FC236}">
                  <a16:creationId xmlns:a16="http://schemas.microsoft.com/office/drawing/2014/main" id="{F8919357-37E7-D85C-91BA-E24F1D554DA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78832" y="3919661"/>
              <a:ext cx="936137" cy="1195068"/>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コネクタ: 曲線 62">
              <a:extLst>
                <a:ext uri="{FF2B5EF4-FFF2-40B4-BE49-F238E27FC236}">
                  <a16:creationId xmlns:a16="http://schemas.microsoft.com/office/drawing/2014/main" id="{323B76BE-BD25-6FAC-1B61-6E412366A0FA}"/>
                </a:ext>
              </a:extLst>
            </p:cNvPr>
            <p:cNvCxnSpPr>
              <a:cxnSpLocks/>
              <a:endCxn id="29" idx="2"/>
            </p:cNvCxnSpPr>
            <p:nvPr/>
          </p:nvCxnSpPr>
          <p:spPr>
            <a:xfrm>
              <a:off x="8811392" y="2079371"/>
              <a:ext cx="1229992" cy="2214791"/>
            </a:xfrm>
            <a:prstGeom prst="curvedConnector2">
              <a:avLst/>
            </a:prstGeom>
            <a:ln w="28575">
              <a:solidFill>
                <a:schemeClr val="accent1"/>
              </a:solidFill>
              <a:prstDash val="dash"/>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45C385B9-5D50-9FC4-25C0-C5918FA34E10}"/>
                </a:ext>
              </a:extLst>
            </p:cNvPr>
            <p:cNvCxnSpPr>
              <a:cxnSpLocks/>
            </p:cNvCxnSpPr>
            <p:nvPr/>
          </p:nvCxnSpPr>
          <p:spPr>
            <a:xfrm>
              <a:off x="8165586" y="2498919"/>
              <a:ext cx="0" cy="1461895"/>
            </a:xfrm>
            <a:prstGeom prst="straightConnector1">
              <a:avLst/>
            </a:prstGeom>
            <a:ln w="28575">
              <a:solidFill>
                <a:schemeClr val="accent1"/>
              </a:solidFill>
              <a:prstDash val="dash"/>
              <a:tailEnd type="triangle"/>
            </a:ln>
          </p:spPr>
          <p:style>
            <a:lnRef idx="2">
              <a:schemeClr val="dk1"/>
            </a:lnRef>
            <a:fillRef idx="0">
              <a:schemeClr val="dk1"/>
            </a:fillRef>
            <a:effectRef idx="1">
              <a:schemeClr val="dk1"/>
            </a:effectRef>
            <a:fontRef idx="minor">
              <a:schemeClr val="tx1"/>
            </a:fontRef>
          </p:style>
        </p:cxnSp>
        <p:pic>
          <p:nvPicPr>
            <p:cNvPr id="50" name="グラフィックス 49" descr="基地局 単色塗りつぶし">
              <a:extLst>
                <a:ext uri="{FF2B5EF4-FFF2-40B4-BE49-F238E27FC236}">
                  <a16:creationId xmlns:a16="http://schemas.microsoft.com/office/drawing/2014/main" id="{A50063AE-2BF4-D065-A76C-9AA0083FA98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929165" y="4495742"/>
              <a:ext cx="503230" cy="503230"/>
            </a:xfrm>
            <a:prstGeom prst="rect">
              <a:avLst/>
            </a:prstGeom>
          </p:spPr>
        </p:pic>
        <p:pic>
          <p:nvPicPr>
            <p:cNvPr id="51" name="グラフィックス 50" descr="基地局 単色塗りつぶし">
              <a:extLst>
                <a:ext uri="{FF2B5EF4-FFF2-40B4-BE49-F238E27FC236}">
                  <a16:creationId xmlns:a16="http://schemas.microsoft.com/office/drawing/2014/main" id="{5B67C914-79C8-24CD-5A8E-5B55610389D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047248" y="4494092"/>
              <a:ext cx="504997" cy="504997"/>
            </a:xfrm>
            <a:prstGeom prst="rect">
              <a:avLst/>
            </a:prstGeom>
          </p:spPr>
        </p:pic>
        <p:pic>
          <p:nvPicPr>
            <p:cNvPr id="52" name="グラフィックス 51" descr="基地局 単色塗りつぶし">
              <a:extLst>
                <a:ext uri="{FF2B5EF4-FFF2-40B4-BE49-F238E27FC236}">
                  <a16:creationId xmlns:a16="http://schemas.microsoft.com/office/drawing/2014/main" id="{0747E423-0777-EFE9-07EF-2BED203DFB7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049846" y="2405803"/>
              <a:ext cx="504997" cy="504997"/>
            </a:xfrm>
            <a:prstGeom prst="rect">
              <a:avLst/>
            </a:prstGeom>
          </p:spPr>
        </p:pic>
        <p:pic>
          <p:nvPicPr>
            <p:cNvPr id="53" name="グラフィックス 52" descr="基地局 単色塗りつぶし">
              <a:extLst>
                <a:ext uri="{FF2B5EF4-FFF2-40B4-BE49-F238E27FC236}">
                  <a16:creationId xmlns:a16="http://schemas.microsoft.com/office/drawing/2014/main" id="{6CA76263-3E7F-AEE6-F765-B0A36D33655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919906" y="2414153"/>
              <a:ext cx="504997" cy="504997"/>
            </a:xfrm>
            <a:prstGeom prst="rect">
              <a:avLst/>
            </a:prstGeom>
          </p:spPr>
        </p:pic>
        <p:pic>
          <p:nvPicPr>
            <p:cNvPr id="54" name="図 53" descr="アイコン&#10;&#10;自動的に生成された説明">
              <a:extLst>
                <a:ext uri="{FF2B5EF4-FFF2-40B4-BE49-F238E27FC236}">
                  <a16:creationId xmlns:a16="http://schemas.microsoft.com/office/drawing/2014/main" id="{5DAADB2B-7C07-262D-7AC5-ABD6AFDCB49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2870200">
              <a:off x="6851009" y="3130706"/>
              <a:ext cx="615720" cy="642200"/>
            </a:xfrm>
            <a:prstGeom prst="rect">
              <a:avLst/>
            </a:prstGeom>
          </p:spPr>
        </p:pic>
        <p:sp>
          <p:nvSpPr>
            <p:cNvPr id="55" name="テキスト ボックス 54">
              <a:extLst>
                <a:ext uri="{FF2B5EF4-FFF2-40B4-BE49-F238E27FC236}">
                  <a16:creationId xmlns:a16="http://schemas.microsoft.com/office/drawing/2014/main" id="{79FF5F71-FF15-0973-25FB-903CFFAB0695}"/>
                </a:ext>
              </a:extLst>
            </p:cNvPr>
            <p:cNvSpPr txBox="1"/>
            <p:nvPr/>
          </p:nvSpPr>
          <p:spPr>
            <a:xfrm>
              <a:off x="6163655" y="3340621"/>
              <a:ext cx="889323" cy="369332"/>
            </a:xfrm>
            <a:prstGeom prst="rect">
              <a:avLst/>
            </a:prstGeom>
            <a:noFill/>
          </p:spPr>
          <p:txBody>
            <a:bodyPr wrap="square" rtlCol="0">
              <a:spAutoFit/>
            </a:bodyPr>
            <a:lstStyle/>
            <a:p>
              <a:pPr algn="ctr"/>
              <a:r>
                <a:rPr kumimoji="1" lang="en-US" altLang="ja-JP" b="1"/>
                <a:t>LTE</a:t>
              </a:r>
              <a:endParaRPr kumimoji="1" lang="ja-JP" altLang="en-US" b="1"/>
            </a:p>
          </p:txBody>
        </p:sp>
        <p:cxnSp>
          <p:nvCxnSpPr>
            <p:cNvPr id="56" name="直線コネクタ 55">
              <a:extLst>
                <a:ext uri="{FF2B5EF4-FFF2-40B4-BE49-F238E27FC236}">
                  <a16:creationId xmlns:a16="http://schemas.microsoft.com/office/drawing/2014/main" id="{F03DC669-1033-6902-A795-04F30637B64C}"/>
                </a:ext>
              </a:extLst>
            </p:cNvPr>
            <p:cNvCxnSpPr>
              <a:cxnSpLocks/>
            </p:cNvCxnSpPr>
            <p:nvPr/>
          </p:nvCxnSpPr>
          <p:spPr>
            <a:xfrm flipV="1">
              <a:off x="5629350" y="3709953"/>
              <a:ext cx="756664" cy="782749"/>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直線コネクタ 56">
              <a:extLst>
                <a:ext uri="{FF2B5EF4-FFF2-40B4-BE49-F238E27FC236}">
                  <a16:creationId xmlns:a16="http://schemas.microsoft.com/office/drawing/2014/main" id="{0DDC7C16-AD4F-D22C-4A9B-97FD43EABE7C}"/>
                </a:ext>
              </a:extLst>
            </p:cNvPr>
            <p:cNvCxnSpPr>
              <a:cxnSpLocks/>
            </p:cNvCxnSpPr>
            <p:nvPr/>
          </p:nvCxnSpPr>
          <p:spPr>
            <a:xfrm flipH="1">
              <a:off x="6762584" y="2363192"/>
              <a:ext cx="782331" cy="930352"/>
            </a:xfrm>
            <a:prstGeom prst="line">
              <a:avLst/>
            </a:prstGeom>
            <a:ln w="28575" cap="flat" cmpd="sng" algn="ctr">
              <a:solidFill>
                <a:schemeClr val="accent1"/>
              </a:solidFill>
              <a:prstDash val="dash"/>
              <a:round/>
              <a:headEnd type="triangle" w="med" len="med"/>
              <a:tailEnd type="none" w="med" len="med"/>
            </a:ln>
          </p:spPr>
          <p:style>
            <a:lnRef idx="0">
              <a:scrgbClr r="0" g="0" b="0"/>
            </a:lnRef>
            <a:fillRef idx="0">
              <a:scrgbClr r="0" g="0" b="0"/>
            </a:fillRef>
            <a:effectRef idx="0">
              <a:scrgbClr r="0" g="0" b="0"/>
            </a:effectRef>
            <a:fontRef idx="minor">
              <a:schemeClr val="tx1"/>
            </a:fontRef>
          </p:style>
        </p:cxnSp>
        <p:pic>
          <p:nvPicPr>
            <p:cNvPr id="58" name="Picture 10" descr="充電・雷マークのアイコン素材 | 無料のアイコンイラスト集 icon-pit">
              <a:extLst>
                <a:ext uri="{FF2B5EF4-FFF2-40B4-BE49-F238E27FC236}">
                  <a16:creationId xmlns:a16="http://schemas.microsoft.com/office/drawing/2014/main" id="{79886DFF-A587-E49D-865A-8092BF07D09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62463" y="2220500"/>
              <a:ext cx="438341" cy="438341"/>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充電・雷マークのアイコン素材 | 無料のアイコンイラスト集 icon-pit">
              <a:extLst>
                <a:ext uri="{FF2B5EF4-FFF2-40B4-BE49-F238E27FC236}">
                  <a16:creationId xmlns:a16="http://schemas.microsoft.com/office/drawing/2014/main" id="{8D6A3116-B121-ECE4-EA83-19884425927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25813" y="4273532"/>
              <a:ext cx="438341" cy="438341"/>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充電・雷マークのアイコン素材 | 無料のアイコンイラスト集 icon-pit">
              <a:extLst>
                <a:ext uri="{FF2B5EF4-FFF2-40B4-BE49-F238E27FC236}">
                  <a16:creationId xmlns:a16="http://schemas.microsoft.com/office/drawing/2014/main" id="{953FB056-5845-C9E3-925B-EDF6C54C006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09955" y="4273532"/>
              <a:ext cx="438341" cy="438341"/>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充電・雷マークのアイコン素材 | 無料のアイコンイラスト集 icon-pit">
              <a:extLst>
                <a:ext uri="{FF2B5EF4-FFF2-40B4-BE49-F238E27FC236}">
                  <a16:creationId xmlns:a16="http://schemas.microsoft.com/office/drawing/2014/main" id="{4BDB2F5C-AFD2-CBB8-E489-748C7C7C6A3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4605" y="2186632"/>
              <a:ext cx="438341" cy="438341"/>
            </a:xfrm>
            <a:prstGeom prst="rect">
              <a:avLst/>
            </a:prstGeom>
            <a:noFill/>
            <a:extLst>
              <a:ext uri="{909E8E84-426E-40DD-AFC4-6F175D3DCCD1}">
                <a14:hiddenFill xmlns:a14="http://schemas.microsoft.com/office/drawing/2010/main">
                  <a:solidFill>
                    <a:srgbClr val="FFFFFF"/>
                  </a:solidFill>
                </a14:hiddenFill>
              </a:ext>
            </a:extLst>
          </p:spPr>
        </p:pic>
        <p:sp>
          <p:nvSpPr>
            <p:cNvPr id="62" name="テキスト ボックス 61">
              <a:extLst>
                <a:ext uri="{FF2B5EF4-FFF2-40B4-BE49-F238E27FC236}">
                  <a16:creationId xmlns:a16="http://schemas.microsoft.com/office/drawing/2014/main" id="{7B1A8939-C013-B895-E744-5F3383900A7C}"/>
                </a:ext>
              </a:extLst>
            </p:cNvPr>
            <p:cNvSpPr txBox="1"/>
            <p:nvPr/>
          </p:nvSpPr>
          <p:spPr>
            <a:xfrm>
              <a:off x="5375568" y="5153769"/>
              <a:ext cx="1422401" cy="369332"/>
            </a:xfrm>
            <a:prstGeom prst="rect">
              <a:avLst/>
            </a:prstGeom>
            <a:noFill/>
          </p:spPr>
          <p:txBody>
            <a:bodyPr wrap="square" rtlCol="0">
              <a:spAutoFit/>
            </a:bodyPr>
            <a:lstStyle/>
            <a:p>
              <a:r>
                <a:rPr kumimoji="1" lang="ja-JP" altLang="en-US">
                  <a:latin typeface="Meiryo UI" panose="020B0604030504040204" pitchFamily="50" charset="-128"/>
                  <a:ea typeface="Meiryo UI" panose="020B0604030504040204" pitchFamily="50" charset="-128"/>
                </a:rPr>
                <a:t>ゲートウェイ</a:t>
              </a:r>
            </a:p>
          </p:txBody>
        </p:sp>
        <p:sp>
          <p:nvSpPr>
            <p:cNvPr id="63" name="テキスト ボックス 62">
              <a:extLst>
                <a:ext uri="{FF2B5EF4-FFF2-40B4-BE49-F238E27FC236}">
                  <a16:creationId xmlns:a16="http://schemas.microsoft.com/office/drawing/2014/main" id="{475080B1-AF24-824C-76CD-A36C6083D55C}"/>
                </a:ext>
              </a:extLst>
            </p:cNvPr>
            <p:cNvSpPr txBox="1"/>
            <p:nvPr/>
          </p:nvSpPr>
          <p:spPr>
            <a:xfrm>
              <a:off x="5585726" y="2147420"/>
              <a:ext cx="1244591" cy="646331"/>
            </a:xfrm>
            <a:prstGeom prst="rect">
              <a:avLst/>
            </a:prstGeom>
            <a:noFill/>
            <a:ln>
              <a:noFill/>
            </a:ln>
          </p:spPr>
          <p:txBody>
            <a:bodyPr wrap="square" rtlCol="0">
              <a:spAutoFit/>
            </a:bodyPr>
            <a:lstStyle/>
            <a:p>
              <a:r>
                <a:rPr kumimoji="1" lang="ja-JP" altLang="en-US">
                  <a:latin typeface="Meiryo UI" panose="020B0604030504040204" pitchFamily="50" charset="-128"/>
                  <a:ea typeface="Meiryo UI" panose="020B0604030504040204" pitchFamily="50" charset="-128"/>
                </a:rPr>
                <a:t>赤外線</a:t>
              </a:r>
              <a:endParaRPr kumimoji="1" lang="en-US" altLang="ja-JP">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センサノード</a:t>
              </a:r>
              <a:endParaRPr kumimoji="1" lang="ja-JP" altLang="en-US">
                <a:latin typeface="Meiryo UI" panose="020B0604030504040204" pitchFamily="50" charset="-128"/>
                <a:ea typeface="Meiryo UI" panose="020B0604030504040204" pitchFamily="50" charset="-128"/>
              </a:endParaRPr>
            </a:p>
          </p:txBody>
        </p:sp>
        <p:cxnSp>
          <p:nvCxnSpPr>
            <p:cNvPr id="64" name="直線コネクタ 63">
              <a:extLst>
                <a:ext uri="{FF2B5EF4-FFF2-40B4-BE49-F238E27FC236}">
                  <a16:creationId xmlns:a16="http://schemas.microsoft.com/office/drawing/2014/main" id="{63AB46BD-CCFB-B9F2-3A20-179BF7CC6674}"/>
                </a:ext>
              </a:extLst>
            </p:cNvPr>
            <p:cNvCxnSpPr>
              <a:cxnSpLocks/>
            </p:cNvCxnSpPr>
            <p:nvPr/>
          </p:nvCxnSpPr>
          <p:spPr>
            <a:xfrm flipV="1">
              <a:off x="4573357" y="2498919"/>
              <a:ext cx="1038963" cy="182868"/>
            </a:xfrm>
            <a:prstGeom prst="line">
              <a:avLst/>
            </a:prstGeom>
            <a:ln w="19050"/>
          </p:spPr>
          <p:style>
            <a:lnRef idx="1">
              <a:schemeClr val="dk1"/>
            </a:lnRef>
            <a:fillRef idx="0">
              <a:schemeClr val="dk1"/>
            </a:fillRef>
            <a:effectRef idx="0">
              <a:schemeClr val="dk1"/>
            </a:effectRef>
            <a:fontRef idx="minor">
              <a:schemeClr val="tx1"/>
            </a:fontRef>
          </p:style>
        </p:cxnSp>
        <p:sp>
          <p:nvSpPr>
            <p:cNvPr id="65" name="テキスト ボックス 64">
              <a:extLst>
                <a:ext uri="{FF2B5EF4-FFF2-40B4-BE49-F238E27FC236}">
                  <a16:creationId xmlns:a16="http://schemas.microsoft.com/office/drawing/2014/main" id="{8516FBA2-721F-EC94-0152-4F621FB716DA}"/>
                </a:ext>
              </a:extLst>
            </p:cNvPr>
            <p:cNvSpPr txBox="1"/>
            <p:nvPr/>
          </p:nvSpPr>
          <p:spPr>
            <a:xfrm>
              <a:off x="2580839" y="4774800"/>
              <a:ext cx="1389040" cy="369332"/>
            </a:xfrm>
            <a:prstGeom prst="rect">
              <a:avLst/>
            </a:prstGeom>
            <a:noFill/>
          </p:spPr>
          <p:txBody>
            <a:bodyPr wrap="square" rtlCol="0">
              <a:spAutoFit/>
            </a:bodyPr>
            <a:lstStyle/>
            <a:p>
              <a:r>
                <a:rPr kumimoji="1" lang="en-US" altLang="ja-JP">
                  <a:latin typeface="Meiryo UI" panose="020B0604030504040204" pitchFamily="50" charset="-128"/>
                  <a:ea typeface="Meiryo UI" panose="020B0604030504040204" pitchFamily="50" charset="-128"/>
                </a:rPr>
                <a:t>10~100m</a:t>
              </a:r>
              <a:endParaRPr kumimoji="1" lang="ja-JP" altLang="en-US">
                <a:latin typeface="Meiryo UI" panose="020B0604030504040204" pitchFamily="50" charset="-128"/>
                <a:ea typeface="Meiryo UI" panose="020B0604030504040204" pitchFamily="50" charset="-128"/>
              </a:endParaRPr>
            </a:p>
          </p:txBody>
        </p:sp>
        <p:sp>
          <p:nvSpPr>
            <p:cNvPr id="66" name="テキスト ボックス 65">
              <a:extLst>
                <a:ext uri="{FF2B5EF4-FFF2-40B4-BE49-F238E27FC236}">
                  <a16:creationId xmlns:a16="http://schemas.microsoft.com/office/drawing/2014/main" id="{329EA195-9FD1-3B27-F92F-7AAE16F9202D}"/>
                </a:ext>
              </a:extLst>
            </p:cNvPr>
            <p:cNvSpPr txBox="1"/>
            <p:nvPr/>
          </p:nvSpPr>
          <p:spPr>
            <a:xfrm>
              <a:off x="4027011" y="1662048"/>
              <a:ext cx="1124052" cy="369332"/>
            </a:xfrm>
            <a:prstGeom prst="rect">
              <a:avLst/>
            </a:prstGeom>
            <a:noFill/>
          </p:spPr>
          <p:txBody>
            <a:bodyPr wrap="square" rtlCol="0">
              <a:spAutoFit/>
            </a:bodyPr>
            <a:lstStyle/>
            <a:p>
              <a:pPr algn="r"/>
              <a:r>
                <a:rPr kumimoji="1" lang="en-US" altLang="ja-JP" b="1">
                  <a:latin typeface="Meiryo UI" panose="020B0604030504040204" pitchFamily="50" charset="-128"/>
                  <a:ea typeface="Meiryo UI" panose="020B0604030504040204" pitchFamily="50" charset="-128"/>
                </a:rPr>
                <a:t>LoRa</a:t>
              </a:r>
              <a:endParaRPr kumimoji="1" lang="ja-JP" altLang="en-US" b="1">
                <a:latin typeface="Meiryo UI" panose="020B0604030504040204" pitchFamily="50" charset="-128"/>
                <a:ea typeface="Meiryo UI" panose="020B0604030504040204" pitchFamily="50" charset="-128"/>
              </a:endParaRPr>
            </a:p>
          </p:txBody>
        </p:sp>
        <p:cxnSp>
          <p:nvCxnSpPr>
            <p:cNvPr id="67" name="直線矢印コネクタ 66">
              <a:extLst>
                <a:ext uri="{FF2B5EF4-FFF2-40B4-BE49-F238E27FC236}">
                  <a16:creationId xmlns:a16="http://schemas.microsoft.com/office/drawing/2014/main" id="{D2395562-6394-DE28-F0FA-80BFB615FF58}"/>
                </a:ext>
              </a:extLst>
            </p:cNvPr>
            <p:cNvCxnSpPr>
              <a:cxnSpLocks/>
              <a:endCxn id="51" idx="3"/>
            </p:cNvCxnSpPr>
            <p:nvPr/>
          </p:nvCxnSpPr>
          <p:spPr>
            <a:xfrm flipH="1">
              <a:off x="4552245" y="4746591"/>
              <a:ext cx="483310" cy="0"/>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pic>
          <p:nvPicPr>
            <p:cNvPr id="68" name="グラフィックス 67" descr="無線ルーター 枠線">
              <a:extLst>
                <a:ext uri="{FF2B5EF4-FFF2-40B4-BE49-F238E27FC236}">
                  <a16:creationId xmlns:a16="http://schemas.microsoft.com/office/drawing/2014/main" id="{D64B598A-6B02-F3C2-5E75-9949E437B48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935102" y="4341642"/>
              <a:ext cx="837771" cy="837771"/>
            </a:xfrm>
            <a:prstGeom prst="rect">
              <a:avLst/>
            </a:prstGeom>
          </p:spPr>
        </p:pic>
        <p:pic>
          <p:nvPicPr>
            <p:cNvPr id="69" name="Picture 2" descr="ジャンプをしている鹿のイラスト">
              <a:extLst>
                <a:ext uri="{FF2B5EF4-FFF2-40B4-BE49-F238E27FC236}">
                  <a16:creationId xmlns:a16="http://schemas.microsoft.com/office/drawing/2014/main" id="{2DA11735-AF13-4402-E294-A98040CB4F2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29383" y="1639332"/>
              <a:ext cx="711594" cy="847136"/>
            </a:xfrm>
            <a:prstGeom prst="rect">
              <a:avLst/>
            </a:prstGeom>
            <a:noFill/>
            <a:extLst>
              <a:ext uri="{909E8E84-426E-40DD-AFC4-6F175D3DCCD1}">
                <a14:hiddenFill xmlns:a14="http://schemas.microsoft.com/office/drawing/2010/main">
                  <a:solidFill>
                    <a:srgbClr val="FFFFFF"/>
                  </a:solidFill>
                </a14:hiddenFill>
              </a:ext>
            </a:extLst>
          </p:spPr>
        </p:pic>
        <p:grpSp>
          <p:nvGrpSpPr>
            <p:cNvPr id="70" name="グループ化 69">
              <a:extLst>
                <a:ext uri="{FF2B5EF4-FFF2-40B4-BE49-F238E27FC236}">
                  <a16:creationId xmlns:a16="http://schemas.microsoft.com/office/drawing/2014/main" id="{83B25AC9-09B7-D3D2-C280-249D505BCD08}"/>
                </a:ext>
              </a:extLst>
            </p:cNvPr>
            <p:cNvGrpSpPr/>
            <p:nvPr/>
          </p:nvGrpSpPr>
          <p:grpSpPr>
            <a:xfrm>
              <a:off x="3447876" y="2832055"/>
              <a:ext cx="191923" cy="202500"/>
              <a:chOff x="3978828" y="3296268"/>
              <a:chExt cx="191923" cy="202500"/>
            </a:xfrm>
          </p:grpSpPr>
          <p:sp>
            <p:nvSpPr>
              <p:cNvPr id="127" name="フリーフォーム: 図形 74">
                <a:extLst>
                  <a:ext uri="{FF2B5EF4-FFF2-40B4-BE49-F238E27FC236}">
                    <a16:creationId xmlns:a16="http://schemas.microsoft.com/office/drawing/2014/main" id="{5CB69B3F-A8C7-9E6C-BF38-08DDEB59F014}"/>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128" name="フリーフォーム: 図形 75">
                <a:extLst>
                  <a:ext uri="{FF2B5EF4-FFF2-40B4-BE49-F238E27FC236}">
                    <a16:creationId xmlns:a16="http://schemas.microsoft.com/office/drawing/2014/main" id="{05AC9507-AC8B-7D76-3D09-980B42341AE7}"/>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129" name="フリーフォーム: 図形 76">
                <a:extLst>
                  <a:ext uri="{FF2B5EF4-FFF2-40B4-BE49-F238E27FC236}">
                    <a16:creationId xmlns:a16="http://schemas.microsoft.com/office/drawing/2014/main" id="{8E386845-8019-DE5C-4A1C-F3C3EAED7812}"/>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30" name="フリーフォーム: 図形 77">
                <a:extLst>
                  <a:ext uri="{FF2B5EF4-FFF2-40B4-BE49-F238E27FC236}">
                    <a16:creationId xmlns:a16="http://schemas.microsoft.com/office/drawing/2014/main" id="{343FDD7D-DC60-4E0A-24E1-BC3DB0F1358D}"/>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31" name="フリーフォーム: 図形 80">
                <a:extLst>
                  <a:ext uri="{FF2B5EF4-FFF2-40B4-BE49-F238E27FC236}">
                    <a16:creationId xmlns:a16="http://schemas.microsoft.com/office/drawing/2014/main" id="{719DEEF3-74AA-44CB-7959-206C8C5D3AD9}"/>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71" name="グループ化 70">
              <a:extLst>
                <a:ext uri="{FF2B5EF4-FFF2-40B4-BE49-F238E27FC236}">
                  <a16:creationId xmlns:a16="http://schemas.microsoft.com/office/drawing/2014/main" id="{13F580EA-DC9A-DE53-DADC-267DA2B1CFB3}"/>
                </a:ext>
              </a:extLst>
            </p:cNvPr>
            <p:cNvGrpSpPr/>
            <p:nvPr/>
          </p:nvGrpSpPr>
          <p:grpSpPr>
            <a:xfrm>
              <a:off x="3544694" y="3196339"/>
              <a:ext cx="191958" cy="202509"/>
              <a:chOff x="4186386" y="3446939"/>
              <a:chExt cx="191958" cy="202509"/>
            </a:xfrm>
          </p:grpSpPr>
          <p:sp>
            <p:nvSpPr>
              <p:cNvPr id="122" name="フリーフォーム: 図形 81">
                <a:extLst>
                  <a:ext uri="{FF2B5EF4-FFF2-40B4-BE49-F238E27FC236}">
                    <a16:creationId xmlns:a16="http://schemas.microsoft.com/office/drawing/2014/main" id="{36E63468-8810-FFE0-D750-801737D1A69D}"/>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123" name="フリーフォーム: 図形 84">
                <a:extLst>
                  <a:ext uri="{FF2B5EF4-FFF2-40B4-BE49-F238E27FC236}">
                    <a16:creationId xmlns:a16="http://schemas.microsoft.com/office/drawing/2014/main" id="{B679C2DB-6364-AFAE-1657-D40285363B9D}"/>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124" name="フリーフォーム: 図形 85">
                <a:extLst>
                  <a:ext uri="{FF2B5EF4-FFF2-40B4-BE49-F238E27FC236}">
                    <a16:creationId xmlns:a16="http://schemas.microsoft.com/office/drawing/2014/main" id="{8FFAD9B3-1054-D915-007F-129314BF5111}"/>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25" name="フリーフォーム: 図形 86">
                <a:extLst>
                  <a:ext uri="{FF2B5EF4-FFF2-40B4-BE49-F238E27FC236}">
                    <a16:creationId xmlns:a16="http://schemas.microsoft.com/office/drawing/2014/main" id="{801D9D73-637D-E805-5DC5-1DB8CD35FDB2}"/>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26" name="フリーフォーム: 図形 87">
                <a:extLst>
                  <a:ext uri="{FF2B5EF4-FFF2-40B4-BE49-F238E27FC236}">
                    <a16:creationId xmlns:a16="http://schemas.microsoft.com/office/drawing/2014/main" id="{A2EC097F-289F-56F8-6B84-A09F73507435}"/>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72" name="グループ化 71">
              <a:extLst>
                <a:ext uri="{FF2B5EF4-FFF2-40B4-BE49-F238E27FC236}">
                  <a16:creationId xmlns:a16="http://schemas.microsoft.com/office/drawing/2014/main" id="{D19EA6DA-2FC6-ED2A-0FE5-761D24503539}"/>
                </a:ext>
              </a:extLst>
            </p:cNvPr>
            <p:cNvGrpSpPr/>
            <p:nvPr/>
          </p:nvGrpSpPr>
          <p:grpSpPr>
            <a:xfrm>
              <a:off x="3287332" y="3512743"/>
              <a:ext cx="191958" cy="202509"/>
              <a:chOff x="4186386" y="3446939"/>
              <a:chExt cx="191958" cy="202509"/>
            </a:xfrm>
          </p:grpSpPr>
          <p:sp>
            <p:nvSpPr>
              <p:cNvPr id="117" name="フリーフォーム: 図形 91">
                <a:extLst>
                  <a:ext uri="{FF2B5EF4-FFF2-40B4-BE49-F238E27FC236}">
                    <a16:creationId xmlns:a16="http://schemas.microsoft.com/office/drawing/2014/main" id="{D179C8E0-3DF5-CD35-2972-498309F85B58}"/>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118" name="フリーフォーム: 図形 92">
                <a:extLst>
                  <a:ext uri="{FF2B5EF4-FFF2-40B4-BE49-F238E27FC236}">
                    <a16:creationId xmlns:a16="http://schemas.microsoft.com/office/drawing/2014/main" id="{E9DC7C03-BC71-40FA-608C-5CFF7BC636B6}"/>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119" name="フリーフォーム: 図形 93">
                <a:extLst>
                  <a:ext uri="{FF2B5EF4-FFF2-40B4-BE49-F238E27FC236}">
                    <a16:creationId xmlns:a16="http://schemas.microsoft.com/office/drawing/2014/main" id="{46C788B4-E546-2085-71D3-7AFF14330B74}"/>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20" name="フリーフォーム: 図形 94">
                <a:extLst>
                  <a:ext uri="{FF2B5EF4-FFF2-40B4-BE49-F238E27FC236}">
                    <a16:creationId xmlns:a16="http://schemas.microsoft.com/office/drawing/2014/main" id="{FE2B9980-96BF-B463-CA7A-885ADF16C5F2}"/>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21" name="フリーフォーム: 図形 95">
                <a:extLst>
                  <a:ext uri="{FF2B5EF4-FFF2-40B4-BE49-F238E27FC236}">
                    <a16:creationId xmlns:a16="http://schemas.microsoft.com/office/drawing/2014/main" id="{21FDFE31-4EEA-CFFE-7C22-5437CD05E474}"/>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73" name="グループ化 72">
              <a:extLst>
                <a:ext uri="{FF2B5EF4-FFF2-40B4-BE49-F238E27FC236}">
                  <a16:creationId xmlns:a16="http://schemas.microsoft.com/office/drawing/2014/main" id="{2675006D-9C1A-774C-F4AD-B1367B0499A9}"/>
                </a:ext>
              </a:extLst>
            </p:cNvPr>
            <p:cNvGrpSpPr/>
            <p:nvPr/>
          </p:nvGrpSpPr>
          <p:grpSpPr>
            <a:xfrm>
              <a:off x="2943680" y="3687573"/>
              <a:ext cx="191958" cy="202509"/>
              <a:chOff x="4186386" y="3446939"/>
              <a:chExt cx="191958" cy="202509"/>
            </a:xfrm>
          </p:grpSpPr>
          <p:sp>
            <p:nvSpPr>
              <p:cNvPr id="112" name="フリーフォーム: 図形 97">
                <a:extLst>
                  <a:ext uri="{FF2B5EF4-FFF2-40B4-BE49-F238E27FC236}">
                    <a16:creationId xmlns:a16="http://schemas.microsoft.com/office/drawing/2014/main" id="{505966F2-5D15-9B7F-3903-06727BCFC8CB}"/>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113" name="フリーフォーム: 図形 98">
                <a:extLst>
                  <a:ext uri="{FF2B5EF4-FFF2-40B4-BE49-F238E27FC236}">
                    <a16:creationId xmlns:a16="http://schemas.microsoft.com/office/drawing/2014/main" id="{DA8873A3-25F5-8201-8146-05644AF8BBA3}"/>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114" name="フリーフォーム: 図形 99">
                <a:extLst>
                  <a:ext uri="{FF2B5EF4-FFF2-40B4-BE49-F238E27FC236}">
                    <a16:creationId xmlns:a16="http://schemas.microsoft.com/office/drawing/2014/main" id="{F67A1563-E1F9-E9EC-46D7-2D2BE5AA854A}"/>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15" name="フリーフォーム: 図形 100">
                <a:extLst>
                  <a:ext uri="{FF2B5EF4-FFF2-40B4-BE49-F238E27FC236}">
                    <a16:creationId xmlns:a16="http://schemas.microsoft.com/office/drawing/2014/main" id="{60033EA9-FEFE-51D0-42C5-3EC8CE9146AA}"/>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16" name="フリーフォーム: 図形 101">
                <a:extLst>
                  <a:ext uri="{FF2B5EF4-FFF2-40B4-BE49-F238E27FC236}">
                    <a16:creationId xmlns:a16="http://schemas.microsoft.com/office/drawing/2014/main" id="{55B56DAE-54B4-DA51-EB41-BB50ED7994BC}"/>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74" name="グループ化 73">
              <a:extLst>
                <a:ext uri="{FF2B5EF4-FFF2-40B4-BE49-F238E27FC236}">
                  <a16:creationId xmlns:a16="http://schemas.microsoft.com/office/drawing/2014/main" id="{4FAFCC19-FF51-B99A-D523-7B5B2FBECB00}"/>
                </a:ext>
              </a:extLst>
            </p:cNvPr>
            <p:cNvGrpSpPr/>
            <p:nvPr/>
          </p:nvGrpSpPr>
          <p:grpSpPr>
            <a:xfrm>
              <a:off x="2514238" y="3834211"/>
              <a:ext cx="191958" cy="202509"/>
              <a:chOff x="4186386" y="3446939"/>
              <a:chExt cx="191958" cy="202509"/>
            </a:xfrm>
          </p:grpSpPr>
          <p:sp>
            <p:nvSpPr>
              <p:cNvPr id="107" name="フリーフォーム: 図形 103">
                <a:extLst>
                  <a:ext uri="{FF2B5EF4-FFF2-40B4-BE49-F238E27FC236}">
                    <a16:creationId xmlns:a16="http://schemas.microsoft.com/office/drawing/2014/main" id="{BB168D3B-59AD-8B17-2ECA-055BC97B720F}"/>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108" name="フリーフォーム: 図形 104">
                <a:extLst>
                  <a:ext uri="{FF2B5EF4-FFF2-40B4-BE49-F238E27FC236}">
                    <a16:creationId xmlns:a16="http://schemas.microsoft.com/office/drawing/2014/main" id="{CFDAB750-326E-1832-F8D9-0D77CC8B69C4}"/>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109" name="フリーフォーム: 図形 105">
                <a:extLst>
                  <a:ext uri="{FF2B5EF4-FFF2-40B4-BE49-F238E27FC236}">
                    <a16:creationId xmlns:a16="http://schemas.microsoft.com/office/drawing/2014/main" id="{FFF35E75-5885-4421-D455-53176DBB1ACD}"/>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10" name="フリーフォーム: 図形 106">
                <a:extLst>
                  <a:ext uri="{FF2B5EF4-FFF2-40B4-BE49-F238E27FC236}">
                    <a16:creationId xmlns:a16="http://schemas.microsoft.com/office/drawing/2014/main" id="{7A1BE00D-314A-97F7-508D-7F7BF4E9CEF0}"/>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11" name="フリーフォーム: 図形 107">
                <a:extLst>
                  <a:ext uri="{FF2B5EF4-FFF2-40B4-BE49-F238E27FC236}">
                    <a16:creationId xmlns:a16="http://schemas.microsoft.com/office/drawing/2014/main" id="{3C206B8B-BF26-C8DE-F63F-A49C8591C7A1}"/>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75" name="グループ化 74">
              <a:extLst>
                <a:ext uri="{FF2B5EF4-FFF2-40B4-BE49-F238E27FC236}">
                  <a16:creationId xmlns:a16="http://schemas.microsoft.com/office/drawing/2014/main" id="{00B363D6-3D2A-5C03-C3D7-961B48AFB182}"/>
                </a:ext>
              </a:extLst>
            </p:cNvPr>
            <p:cNvGrpSpPr/>
            <p:nvPr/>
          </p:nvGrpSpPr>
          <p:grpSpPr>
            <a:xfrm>
              <a:off x="2186819" y="3595578"/>
              <a:ext cx="191958" cy="202509"/>
              <a:chOff x="4186386" y="3446939"/>
              <a:chExt cx="191958" cy="202509"/>
            </a:xfrm>
          </p:grpSpPr>
          <p:sp>
            <p:nvSpPr>
              <p:cNvPr id="102" name="フリーフォーム: 図形 109">
                <a:extLst>
                  <a:ext uri="{FF2B5EF4-FFF2-40B4-BE49-F238E27FC236}">
                    <a16:creationId xmlns:a16="http://schemas.microsoft.com/office/drawing/2014/main" id="{9BB95923-7F77-4942-E9E2-A1463060FB9C}"/>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103" name="フリーフォーム: 図形 110">
                <a:extLst>
                  <a:ext uri="{FF2B5EF4-FFF2-40B4-BE49-F238E27FC236}">
                    <a16:creationId xmlns:a16="http://schemas.microsoft.com/office/drawing/2014/main" id="{1E52251D-12C4-03A2-47EA-3690D08484BF}"/>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104" name="フリーフォーム: 図形 111">
                <a:extLst>
                  <a:ext uri="{FF2B5EF4-FFF2-40B4-BE49-F238E27FC236}">
                    <a16:creationId xmlns:a16="http://schemas.microsoft.com/office/drawing/2014/main" id="{0FA4D1D3-AA93-3F52-633F-D0B49C1519E5}"/>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05" name="フリーフォーム: 図形 112">
                <a:extLst>
                  <a:ext uri="{FF2B5EF4-FFF2-40B4-BE49-F238E27FC236}">
                    <a16:creationId xmlns:a16="http://schemas.microsoft.com/office/drawing/2014/main" id="{B42B1501-30D9-E5E0-41C8-7C4D2C2D74BA}"/>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06" name="フリーフォーム: 図形 113">
                <a:extLst>
                  <a:ext uri="{FF2B5EF4-FFF2-40B4-BE49-F238E27FC236}">
                    <a16:creationId xmlns:a16="http://schemas.microsoft.com/office/drawing/2014/main" id="{D8B2036E-E9DC-0119-1616-467EB0A6B52A}"/>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76" name="グループ化 75">
              <a:extLst>
                <a:ext uri="{FF2B5EF4-FFF2-40B4-BE49-F238E27FC236}">
                  <a16:creationId xmlns:a16="http://schemas.microsoft.com/office/drawing/2014/main" id="{9A2C02E7-1F39-3196-3A92-7C393DF104E8}"/>
                </a:ext>
              </a:extLst>
            </p:cNvPr>
            <p:cNvGrpSpPr/>
            <p:nvPr/>
          </p:nvGrpSpPr>
          <p:grpSpPr>
            <a:xfrm>
              <a:off x="1893226" y="3550292"/>
              <a:ext cx="191958" cy="202509"/>
              <a:chOff x="4186386" y="3446939"/>
              <a:chExt cx="191958" cy="202509"/>
            </a:xfrm>
          </p:grpSpPr>
          <p:sp>
            <p:nvSpPr>
              <p:cNvPr id="97" name="フリーフォーム: 図形 115">
                <a:extLst>
                  <a:ext uri="{FF2B5EF4-FFF2-40B4-BE49-F238E27FC236}">
                    <a16:creationId xmlns:a16="http://schemas.microsoft.com/office/drawing/2014/main" id="{D61D3D30-5C14-7AB1-81C6-5FE453787F05}"/>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98" name="フリーフォーム: 図形 116">
                <a:extLst>
                  <a:ext uri="{FF2B5EF4-FFF2-40B4-BE49-F238E27FC236}">
                    <a16:creationId xmlns:a16="http://schemas.microsoft.com/office/drawing/2014/main" id="{5E880021-6E17-91BA-9053-CFCAD149206F}"/>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99" name="フリーフォーム: 図形 117">
                <a:extLst>
                  <a:ext uri="{FF2B5EF4-FFF2-40B4-BE49-F238E27FC236}">
                    <a16:creationId xmlns:a16="http://schemas.microsoft.com/office/drawing/2014/main" id="{A4C03AB7-3BFE-BF03-52C0-C2FE692D048A}"/>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00" name="フリーフォーム: 図形 118">
                <a:extLst>
                  <a:ext uri="{FF2B5EF4-FFF2-40B4-BE49-F238E27FC236}">
                    <a16:creationId xmlns:a16="http://schemas.microsoft.com/office/drawing/2014/main" id="{67B16A75-CE21-690F-8D2F-60DCB0E3F42A}"/>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01" name="フリーフォーム: 図形 119">
                <a:extLst>
                  <a:ext uri="{FF2B5EF4-FFF2-40B4-BE49-F238E27FC236}">
                    <a16:creationId xmlns:a16="http://schemas.microsoft.com/office/drawing/2014/main" id="{062C4219-4B93-A957-1F8C-E83EABEC8DC7}"/>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77" name="グループ化 76">
              <a:extLst>
                <a:ext uri="{FF2B5EF4-FFF2-40B4-BE49-F238E27FC236}">
                  <a16:creationId xmlns:a16="http://schemas.microsoft.com/office/drawing/2014/main" id="{B750CBE2-374D-5827-6FD7-85A576EB53D2}"/>
                </a:ext>
              </a:extLst>
            </p:cNvPr>
            <p:cNvGrpSpPr/>
            <p:nvPr/>
          </p:nvGrpSpPr>
          <p:grpSpPr>
            <a:xfrm>
              <a:off x="3074844" y="2386951"/>
              <a:ext cx="191923" cy="202500"/>
              <a:chOff x="3978828" y="3296268"/>
              <a:chExt cx="191923" cy="202500"/>
            </a:xfrm>
          </p:grpSpPr>
          <p:sp>
            <p:nvSpPr>
              <p:cNvPr id="92" name="フリーフォーム: 図形 121">
                <a:extLst>
                  <a:ext uri="{FF2B5EF4-FFF2-40B4-BE49-F238E27FC236}">
                    <a16:creationId xmlns:a16="http://schemas.microsoft.com/office/drawing/2014/main" id="{45F271DE-B6EB-0673-8AB2-D15D978A7CBE}"/>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93" name="フリーフォーム: 図形 122">
                <a:extLst>
                  <a:ext uri="{FF2B5EF4-FFF2-40B4-BE49-F238E27FC236}">
                    <a16:creationId xmlns:a16="http://schemas.microsoft.com/office/drawing/2014/main" id="{D1B01CBC-0C6F-90AC-2C60-D37F7DB355D6}"/>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94" name="フリーフォーム: 図形 123">
                <a:extLst>
                  <a:ext uri="{FF2B5EF4-FFF2-40B4-BE49-F238E27FC236}">
                    <a16:creationId xmlns:a16="http://schemas.microsoft.com/office/drawing/2014/main" id="{B418A6EA-7121-5D0C-1DDE-EB4A9EE42BFC}"/>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95" name="フリーフォーム: 図形 126">
                <a:extLst>
                  <a:ext uri="{FF2B5EF4-FFF2-40B4-BE49-F238E27FC236}">
                    <a16:creationId xmlns:a16="http://schemas.microsoft.com/office/drawing/2014/main" id="{8A9E3A7B-538E-B849-4A22-EC7D903E840F}"/>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96" name="フリーフォーム: 図形 127">
                <a:extLst>
                  <a:ext uri="{FF2B5EF4-FFF2-40B4-BE49-F238E27FC236}">
                    <a16:creationId xmlns:a16="http://schemas.microsoft.com/office/drawing/2014/main" id="{1651F8B6-9897-C516-FC34-569AAF0C51C0}"/>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78" name="グループ化 77">
              <a:extLst>
                <a:ext uri="{FF2B5EF4-FFF2-40B4-BE49-F238E27FC236}">
                  <a16:creationId xmlns:a16="http://schemas.microsoft.com/office/drawing/2014/main" id="{51FD245C-A79E-1FB5-D150-73E61E0B60D2}"/>
                </a:ext>
              </a:extLst>
            </p:cNvPr>
            <p:cNvGrpSpPr/>
            <p:nvPr/>
          </p:nvGrpSpPr>
          <p:grpSpPr>
            <a:xfrm>
              <a:off x="3241432" y="2672324"/>
              <a:ext cx="191923" cy="202500"/>
              <a:chOff x="3978828" y="3296268"/>
              <a:chExt cx="191923" cy="202500"/>
            </a:xfrm>
          </p:grpSpPr>
          <p:sp>
            <p:nvSpPr>
              <p:cNvPr id="87" name="フリーフォーム: 図形 129">
                <a:extLst>
                  <a:ext uri="{FF2B5EF4-FFF2-40B4-BE49-F238E27FC236}">
                    <a16:creationId xmlns:a16="http://schemas.microsoft.com/office/drawing/2014/main" id="{DAD14427-F5D4-EA12-FF5C-30B3EAA41C56}"/>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88" name="フリーフォーム: 図形 130">
                <a:extLst>
                  <a:ext uri="{FF2B5EF4-FFF2-40B4-BE49-F238E27FC236}">
                    <a16:creationId xmlns:a16="http://schemas.microsoft.com/office/drawing/2014/main" id="{E51F3F1E-B7E5-6EF2-F417-D70D1EA500DD}"/>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89" name="フリーフォーム: 図形 132">
                <a:extLst>
                  <a:ext uri="{FF2B5EF4-FFF2-40B4-BE49-F238E27FC236}">
                    <a16:creationId xmlns:a16="http://schemas.microsoft.com/office/drawing/2014/main" id="{C73903C2-EE4E-6083-1534-4B20EF39878B}"/>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90" name="フリーフォーム: 図形 135">
                <a:extLst>
                  <a:ext uri="{FF2B5EF4-FFF2-40B4-BE49-F238E27FC236}">
                    <a16:creationId xmlns:a16="http://schemas.microsoft.com/office/drawing/2014/main" id="{E33A805E-49FD-F039-3436-9821994CD489}"/>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91" name="フリーフォーム: 図形 136">
                <a:extLst>
                  <a:ext uri="{FF2B5EF4-FFF2-40B4-BE49-F238E27FC236}">
                    <a16:creationId xmlns:a16="http://schemas.microsoft.com/office/drawing/2014/main" id="{8D409DC5-6FB0-55A7-A8C5-E7C5A83638E0}"/>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79" name="グループ化 78">
              <a:extLst>
                <a:ext uri="{FF2B5EF4-FFF2-40B4-BE49-F238E27FC236}">
                  <a16:creationId xmlns:a16="http://schemas.microsoft.com/office/drawing/2014/main" id="{A2F792C2-A8A4-D826-38E5-E4576A1AFCE7}"/>
                </a:ext>
              </a:extLst>
            </p:cNvPr>
            <p:cNvGrpSpPr/>
            <p:nvPr/>
          </p:nvGrpSpPr>
          <p:grpSpPr>
            <a:xfrm>
              <a:off x="1565692" y="3512743"/>
              <a:ext cx="191958" cy="202509"/>
              <a:chOff x="4186386" y="3446939"/>
              <a:chExt cx="191958" cy="202509"/>
            </a:xfrm>
          </p:grpSpPr>
          <p:sp>
            <p:nvSpPr>
              <p:cNvPr id="82" name="フリーフォーム: 図形 1023">
                <a:extLst>
                  <a:ext uri="{FF2B5EF4-FFF2-40B4-BE49-F238E27FC236}">
                    <a16:creationId xmlns:a16="http://schemas.microsoft.com/office/drawing/2014/main" id="{2F2BD20C-B55D-8ACE-21EB-CBD48C455FE0}"/>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83" name="フリーフォーム: 図形 1024">
                <a:extLst>
                  <a:ext uri="{FF2B5EF4-FFF2-40B4-BE49-F238E27FC236}">
                    <a16:creationId xmlns:a16="http://schemas.microsoft.com/office/drawing/2014/main" id="{AEBB4670-B2F0-6059-7064-9186432FB1D8}"/>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84" name="フリーフォーム: 図形 1026">
                <a:extLst>
                  <a:ext uri="{FF2B5EF4-FFF2-40B4-BE49-F238E27FC236}">
                    <a16:creationId xmlns:a16="http://schemas.microsoft.com/office/drawing/2014/main" id="{C5E4590E-1973-518E-D83F-F3E331B0F7A2}"/>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85" name="フリーフォーム: 図形 1027">
                <a:extLst>
                  <a:ext uri="{FF2B5EF4-FFF2-40B4-BE49-F238E27FC236}">
                    <a16:creationId xmlns:a16="http://schemas.microsoft.com/office/drawing/2014/main" id="{D5D164EA-D7AB-0768-88BB-5623EF1BEF41}"/>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86" name="フリーフォーム: 図形 1028">
                <a:extLst>
                  <a:ext uri="{FF2B5EF4-FFF2-40B4-BE49-F238E27FC236}">
                    <a16:creationId xmlns:a16="http://schemas.microsoft.com/office/drawing/2014/main" id="{4230DC22-9971-E306-7053-EC534181267F}"/>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sp>
          <p:nvSpPr>
            <p:cNvPr id="80" name="テキスト ボックス 79">
              <a:extLst>
                <a:ext uri="{FF2B5EF4-FFF2-40B4-BE49-F238E27FC236}">
                  <a16:creationId xmlns:a16="http://schemas.microsoft.com/office/drawing/2014/main" id="{866D0CCA-086E-1B23-B9DD-B8E0AA83A86E}"/>
                </a:ext>
              </a:extLst>
            </p:cNvPr>
            <p:cNvSpPr txBox="1"/>
            <p:nvPr/>
          </p:nvSpPr>
          <p:spPr>
            <a:xfrm>
              <a:off x="8729037" y="5153769"/>
              <a:ext cx="1422401" cy="369332"/>
            </a:xfrm>
            <a:prstGeom prst="rect">
              <a:avLst/>
            </a:prstGeom>
            <a:noFill/>
          </p:spPr>
          <p:txBody>
            <a:bodyPr wrap="square" rtlCol="0">
              <a:spAutoFit/>
            </a:bodyPr>
            <a:lstStyle/>
            <a:p>
              <a:r>
                <a:rPr kumimoji="1" lang="ja-JP" altLang="en-US">
                  <a:latin typeface="Meiryo UI" panose="020B0604030504040204" pitchFamily="50" charset="-128"/>
                  <a:ea typeface="Meiryo UI" panose="020B0604030504040204" pitchFamily="50" charset="-128"/>
                </a:rPr>
                <a:t>農業従事者</a:t>
              </a:r>
            </a:p>
          </p:txBody>
        </p:sp>
        <p:sp>
          <p:nvSpPr>
            <p:cNvPr id="81" name="テキスト ボックス 80">
              <a:extLst>
                <a:ext uri="{FF2B5EF4-FFF2-40B4-BE49-F238E27FC236}">
                  <a16:creationId xmlns:a16="http://schemas.microsoft.com/office/drawing/2014/main" id="{63265E51-0918-E748-0215-27A3516B5520}"/>
                </a:ext>
              </a:extLst>
            </p:cNvPr>
            <p:cNvSpPr txBox="1"/>
            <p:nvPr/>
          </p:nvSpPr>
          <p:spPr>
            <a:xfrm>
              <a:off x="7576190" y="2106032"/>
              <a:ext cx="1244591" cy="369332"/>
            </a:xfrm>
            <a:prstGeom prst="rect">
              <a:avLst/>
            </a:prstGeom>
            <a:noFill/>
          </p:spPr>
          <p:txBody>
            <a:bodyPr wrap="square" rtlCol="0">
              <a:spAutoFit/>
            </a:bodyPr>
            <a:lstStyle/>
            <a:p>
              <a:pPr algn="ctr"/>
              <a:r>
                <a:rPr lang="ja-JP" altLang="en-US">
                  <a:latin typeface="Meiryo UI" panose="020B0604030504040204" pitchFamily="50" charset="-128"/>
                  <a:ea typeface="Meiryo UI" panose="020B0604030504040204" pitchFamily="50" charset="-128"/>
                  <a:cs typeface="Meiryo UI" panose="020B0604030504040204" pitchFamily="50" charset="-128"/>
                </a:rPr>
                <a:t>データ解析</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32" name="テキスト ボックス 131">
            <a:extLst>
              <a:ext uri="{FF2B5EF4-FFF2-40B4-BE49-F238E27FC236}">
                <a16:creationId xmlns:a16="http://schemas.microsoft.com/office/drawing/2014/main" id="{FF3C114E-99E7-2FA3-27AE-CB07DCE74785}"/>
              </a:ext>
            </a:extLst>
          </p:cNvPr>
          <p:cNvSpPr txBox="1"/>
          <p:nvPr/>
        </p:nvSpPr>
        <p:spPr>
          <a:xfrm>
            <a:off x="856878" y="10429893"/>
            <a:ext cx="7166528" cy="4832092"/>
          </a:xfrm>
          <a:prstGeom prst="rect">
            <a:avLst/>
          </a:prstGeom>
          <a:noFill/>
        </p:spPr>
        <p:txBody>
          <a:bodyPr wrap="square" rtlCol="0">
            <a:spAutoFit/>
          </a:bodyPr>
          <a:lstStyle/>
          <a:p>
            <a:pPr marL="571500" indent="-571500">
              <a:buClr>
                <a:schemeClr val="accent6"/>
              </a:buClr>
              <a:buFont typeface="Wingdings" panose="05000000000000000000" pitchFamily="2" charset="2"/>
              <a:buChar char="Ø"/>
            </a:pPr>
            <a:r>
              <a:rPr lang="ja-JP" altLang="en-US" sz="4400">
                <a:effectLst/>
                <a:latin typeface="+mn-ea"/>
                <a:cs typeface="Times New Roman" panose="02020603050405020304" pitchFamily="18" charset="0"/>
              </a:rPr>
              <a:t>赤外線センサノード群</a:t>
            </a:r>
            <a:endParaRPr lang="en-US" altLang="ja-JP" sz="4400" dirty="0">
              <a:effectLst/>
              <a:latin typeface="+mn-ea"/>
              <a:cs typeface="Times New Roman" panose="02020603050405020304" pitchFamily="18" charset="0"/>
            </a:endParaRPr>
          </a:p>
          <a:p>
            <a:pPr marL="571500" indent="-571500">
              <a:buClr>
                <a:schemeClr val="accent6"/>
              </a:buClr>
              <a:buFont typeface="Wingdings" panose="05000000000000000000" pitchFamily="2" charset="2"/>
              <a:buChar char="Ø"/>
            </a:pPr>
            <a:r>
              <a:rPr kumimoji="1" lang="ja-JP" altLang="en-US" sz="4400">
                <a:latin typeface="+mn-ea"/>
                <a:cs typeface="Times New Roman" panose="02020603050405020304" pitchFamily="18" charset="0"/>
              </a:rPr>
              <a:t>ゲートウェイ</a:t>
            </a:r>
            <a:endParaRPr kumimoji="1" lang="en-US" altLang="ja-JP" sz="4400" dirty="0">
              <a:latin typeface="+mn-ea"/>
              <a:cs typeface="Times New Roman" panose="02020603050405020304" pitchFamily="18" charset="0"/>
            </a:endParaRPr>
          </a:p>
          <a:p>
            <a:pPr marL="571500" indent="-571500">
              <a:buClr>
                <a:schemeClr val="accent6"/>
              </a:buClr>
              <a:buFont typeface="Wingdings" panose="05000000000000000000" pitchFamily="2" charset="2"/>
              <a:buChar char="Ø"/>
            </a:pPr>
            <a:r>
              <a:rPr kumimoji="1" lang="ja-JP" altLang="en-US" sz="4400">
                <a:latin typeface="+mn-ea"/>
                <a:cs typeface="Times New Roman" panose="02020603050405020304" pitchFamily="18" charset="0"/>
              </a:rPr>
              <a:t>クラウドサーバ</a:t>
            </a:r>
            <a:endParaRPr kumimoji="1" lang="en-US" altLang="ja-JP" sz="4400" dirty="0">
              <a:latin typeface="+mn-ea"/>
              <a:cs typeface="Times New Roman" panose="02020603050405020304" pitchFamily="18" charset="0"/>
            </a:endParaRPr>
          </a:p>
          <a:p>
            <a:pPr marL="1028700" lvl="1" indent="-571500">
              <a:buClr>
                <a:schemeClr val="accent6"/>
              </a:buClr>
              <a:buFont typeface="Wingdings" panose="05000000000000000000" pitchFamily="2" charset="2"/>
              <a:buChar char="Ø"/>
            </a:pPr>
            <a:r>
              <a:rPr kumimoji="1" lang="ja-JP" altLang="en-US" sz="4400">
                <a:latin typeface="+mn-ea"/>
                <a:cs typeface="Times New Roman" panose="02020603050405020304" pitchFamily="18" charset="0"/>
              </a:rPr>
              <a:t>データ解析</a:t>
            </a:r>
            <a:endParaRPr kumimoji="1" lang="en-US" altLang="ja-JP" sz="4400" dirty="0">
              <a:latin typeface="+mn-ea"/>
              <a:cs typeface="Times New Roman" panose="02020603050405020304" pitchFamily="18" charset="0"/>
            </a:endParaRPr>
          </a:p>
          <a:p>
            <a:pPr marL="1028700" lvl="1" indent="-571500">
              <a:buClr>
                <a:schemeClr val="accent6"/>
              </a:buClr>
              <a:buFont typeface="Wingdings" panose="05000000000000000000" pitchFamily="2" charset="2"/>
              <a:buChar char="Ø"/>
            </a:pPr>
            <a:r>
              <a:rPr kumimoji="1" lang="ja-JP" altLang="en-US" sz="4400">
                <a:latin typeface="+mn-ea"/>
                <a:cs typeface="Times New Roman" panose="02020603050405020304" pitchFamily="18" charset="0"/>
              </a:rPr>
              <a:t>マップの</a:t>
            </a:r>
            <a:r>
              <a:rPr kumimoji="1" lang="en-US" altLang="ja-JP" sz="4400" dirty="0">
                <a:latin typeface="+mn-ea"/>
                <a:cs typeface="Times New Roman" panose="02020603050405020304" pitchFamily="18" charset="0"/>
              </a:rPr>
              <a:t>Web</a:t>
            </a:r>
            <a:r>
              <a:rPr kumimoji="1" lang="ja-JP" altLang="en-US" sz="4400">
                <a:latin typeface="+mn-ea"/>
                <a:cs typeface="Times New Roman" panose="02020603050405020304" pitchFamily="18" charset="0"/>
              </a:rPr>
              <a:t>アプリ</a:t>
            </a:r>
            <a:endParaRPr kumimoji="1" lang="en-US" altLang="ja-JP" sz="4400" dirty="0">
              <a:latin typeface="+mn-ea"/>
              <a:cs typeface="Times New Roman" panose="02020603050405020304" pitchFamily="18" charset="0"/>
            </a:endParaRPr>
          </a:p>
          <a:p>
            <a:pPr marL="1028700" lvl="1" indent="-571500">
              <a:buClr>
                <a:schemeClr val="accent6"/>
              </a:buClr>
              <a:buFont typeface="Wingdings" panose="05000000000000000000" pitchFamily="2" charset="2"/>
              <a:buChar char="Ø"/>
            </a:pPr>
            <a:r>
              <a:rPr kumimoji="1" lang="ja-JP" altLang="en-US" sz="4400">
                <a:latin typeface="+mn-ea"/>
                <a:cs typeface="Times New Roman" panose="02020603050405020304" pitchFamily="18" charset="0"/>
              </a:rPr>
              <a:t>通知システム</a:t>
            </a:r>
            <a:endParaRPr kumimoji="1" lang="en-US" altLang="ja-JP" sz="4400" dirty="0">
              <a:latin typeface="+mn-ea"/>
              <a:cs typeface="Times New Roman" panose="02020603050405020304" pitchFamily="18" charset="0"/>
            </a:endParaRPr>
          </a:p>
          <a:p>
            <a:pPr marL="1028700" lvl="1" indent="-571500">
              <a:buClr>
                <a:schemeClr val="accent6"/>
              </a:buClr>
              <a:buFont typeface="Wingdings" panose="05000000000000000000" pitchFamily="2" charset="2"/>
              <a:buChar char="Ø"/>
            </a:pPr>
            <a:endParaRPr kumimoji="1" lang="en-US" altLang="ja-JP" sz="4400" dirty="0">
              <a:latin typeface="+mn-ea"/>
              <a:cs typeface="Times New Roman" panose="02020603050405020304" pitchFamily="18" charset="0"/>
            </a:endParaRPr>
          </a:p>
        </p:txBody>
      </p:sp>
      <p:sp>
        <p:nvSpPr>
          <p:cNvPr id="133" name="テキスト ボックス 132">
            <a:extLst>
              <a:ext uri="{FF2B5EF4-FFF2-40B4-BE49-F238E27FC236}">
                <a16:creationId xmlns:a16="http://schemas.microsoft.com/office/drawing/2014/main" id="{400A6350-8442-F3D5-9CAF-72024194D1E2}"/>
              </a:ext>
            </a:extLst>
          </p:cNvPr>
          <p:cNvSpPr txBox="1"/>
          <p:nvPr/>
        </p:nvSpPr>
        <p:spPr>
          <a:xfrm>
            <a:off x="856878" y="3528511"/>
            <a:ext cx="10872025" cy="2123658"/>
          </a:xfrm>
          <a:prstGeom prst="rect">
            <a:avLst/>
          </a:prstGeom>
          <a:noFill/>
        </p:spPr>
        <p:txBody>
          <a:bodyPr wrap="square" rtlCol="0">
            <a:spAutoFit/>
          </a:bodyPr>
          <a:lstStyle/>
          <a:p>
            <a:pPr>
              <a:buClr>
                <a:schemeClr val="accent5"/>
              </a:buClr>
            </a:pPr>
            <a:r>
              <a:rPr lang="ja-JP" altLang="en-US" sz="4400">
                <a:effectLst/>
                <a:latin typeface="+mn-ea"/>
                <a:cs typeface="Times New Roman" panose="02020603050405020304" pitchFamily="18" charset="0"/>
              </a:rPr>
              <a:t>夜間における獣害</a:t>
            </a:r>
            <a:endParaRPr lang="en-US" altLang="ja-JP" sz="4400" dirty="0">
              <a:effectLst/>
              <a:latin typeface="+mn-ea"/>
              <a:cs typeface="Times New Roman" panose="02020603050405020304" pitchFamily="18" charset="0"/>
            </a:endParaRPr>
          </a:p>
          <a:p>
            <a:pPr marL="571500" indent="-571500">
              <a:buClr>
                <a:schemeClr val="accent5"/>
              </a:buClr>
              <a:buFont typeface="Wingdings" panose="05000000000000000000" pitchFamily="2" charset="2"/>
              <a:buChar char="Ø"/>
            </a:pPr>
            <a:r>
              <a:rPr kumimoji="1" lang="ja-JP" altLang="en-US" sz="4400">
                <a:latin typeface="+mn-ea"/>
                <a:cs typeface="Times New Roman" panose="02020603050405020304" pitchFamily="18" charset="0"/>
              </a:rPr>
              <a:t>夜間まで見張り続けるのは現実ではない</a:t>
            </a:r>
            <a:endParaRPr kumimoji="1" lang="en-US" altLang="ja-JP" sz="4400" dirty="0">
              <a:latin typeface="+mn-ea"/>
              <a:cs typeface="Times New Roman" panose="02020603050405020304" pitchFamily="18" charset="0"/>
            </a:endParaRPr>
          </a:p>
          <a:p>
            <a:pPr marL="571500" indent="-571500">
              <a:buClr>
                <a:schemeClr val="accent5"/>
              </a:buClr>
              <a:buFont typeface="Wingdings" panose="05000000000000000000" pitchFamily="2" charset="2"/>
              <a:buChar char="Ø"/>
            </a:pPr>
            <a:r>
              <a:rPr kumimoji="1" lang="ja-JP" altLang="en-US" sz="4400">
                <a:latin typeface="+mn-ea"/>
                <a:cs typeface="Times New Roman" panose="02020603050405020304" pitchFamily="18" charset="0"/>
              </a:rPr>
              <a:t>対策は後日痕跡から推定するしかない</a:t>
            </a:r>
            <a:endParaRPr kumimoji="1" lang="en-US" altLang="ja-JP" sz="4400" dirty="0">
              <a:latin typeface="+mn-ea"/>
              <a:cs typeface="Times New Roman" panose="02020603050405020304" pitchFamily="18" charset="0"/>
            </a:endParaRPr>
          </a:p>
        </p:txBody>
      </p:sp>
      <p:sp>
        <p:nvSpPr>
          <p:cNvPr id="2" name="四角形: 角を丸くする 35">
            <a:extLst>
              <a:ext uri="{FF2B5EF4-FFF2-40B4-BE49-F238E27FC236}">
                <a16:creationId xmlns:a16="http://schemas.microsoft.com/office/drawing/2014/main" id="{B15A7FE4-BC62-CD6F-19CB-71A92643091C}"/>
              </a:ext>
            </a:extLst>
          </p:cNvPr>
          <p:cNvSpPr/>
          <p:nvPr/>
        </p:nvSpPr>
        <p:spPr>
          <a:xfrm>
            <a:off x="689159" y="7110267"/>
            <a:ext cx="19837587" cy="104298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ＭＳ ゴシック" panose="020B0609070205080204" pitchFamily="49" charset="-128"/>
                <a:ea typeface="ＭＳ ゴシック" panose="020B0609070205080204" pitchFamily="49" charset="-128"/>
              </a:rPr>
              <a:t>「動物がどのように動き」を明らかにして即時知らせるシステム</a:t>
            </a:r>
            <a:endParaRPr kumimoji="1" lang="ja-JP" altLang="en-US" dirty="0">
              <a:solidFill>
                <a:schemeClr val="bg1"/>
              </a:solidFill>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A7C7B1BF-B80A-B562-1620-D7FB11FA3007}"/>
              </a:ext>
            </a:extLst>
          </p:cNvPr>
          <p:cNvSpPr txBox="1"/>
          <p:nvPr/>
        </p:nvSpPr>
        <p:spPr>
          <a:xfrm>
            <a:off x="12093227" y="5968978"/>
            <a:ext cx="8840225" cy="769441"/>
          </a:xfrm>
          <a:prstGeom prst="rect">
            <a:avLst/>
          </a:prstGeom>
          <a:noFill/>
        </p:spPr>
        <p:txBody>
          <a:bodyPr wrap="square" rtlCol="0">
            <a:spAutoFit/>
          </a:bodyPr>
          <a:lstStyle/>
          <a:p>
            <a:pPr>
              <a:buClr>
                <a:schemeClr val="accent5"/>
              </a:buClr>
            </a:pPr>
            <a:r>
              <a:rPr lang="ja-JP" altLang="en-US" sz="4400">
                <a:effectLst/>
                <a:latin typeface="+mn-ea"/>
                <a:cs typeface="Times New Roman" panose="02020603050405020304" pitchFamily="18" charset="0"/>
              </a:rPr>
              <a:t>効果的な対策ができないことも</a:t>
            </a:r>
            <a:r>
              <a:rPr lang="en-US" altLang="ja-JP" sz="4400" dirty="0">
                <a:effectLst/>
                <a:latin typeface="+mn-ea"/>
                <a:cs typeface="Times New Roman" panose="02020603050405020304" pitchFamily="18" charset="0"/>
              </a:rPr>
              <a:t>…</a:t>
            </a:r>
          </a:p>
        </p:txBody>
      </p:sp>
      <p:sp>
        <p:nvSpPr>
          <p:cNvPr id="10" name="テキスト ボックス 9">
            <a:extLst>
              <a:ext uri="{FF2B5EF4-FFF2-40B4-BE49-F238E27FC236}">
                <a16:creationId xmlns:a16="http://schemas.microsoft.com/office/drawing/2014/main" id="{D76626B3-7AD3-240F-1573-DDF8C5F2D107}"/>
              </a:ext>
            </a:extLst>
          </p:cNvPr>
          <p:cNvSpPr txBox="1"/>
          <p:nvPr/>
        </p:nvSpPr>
        <p:spPr>
          <a:xfrm>
            <a:off x="917739" y="18048116"/>
            <a:ext cx="6092661" cy="3477875"/>
          </a:xfrm>
          <a:prstGeom prst="rect">
            <a:avLst/>
          </a:prstGeom>
          <a:noFill/>
        </p:spPr>
        <p:txBody>
          <a:bodyPr wrap="square" rtlCol="0">
            <a:spAutoFit/>
          </a:bodyPr>
          <a:lstStyle/>
          <a:p>
            <a:pPr>
              <a:buClr>
                <a:schemeClr val="accent5"/>
              </a:buClr>
            </a:pPr>
            <a:r>
              <a:rPr lang="en-US" altLang="ja-JP" sz="4400" dirty="0">
                <a:effectLst/>
                <a:latin typeface="+mn-ea"/>
                <a:cs typeface="Times New Roman" panose="02020603050405020304" pitchFamily="18" charset="0"/>
              </a:rPr>
              <a:t>Docker</a:t>
            </a:r>
            <a:r>
              <a:rPr lang="ja-JP" altLang="en-US" sz="4400">
                <a:effectLst/>
                <a:latin typeface="+mn-ea"/>
                <a:cs typeface="Times New Roman" panose="02020603050405020304" pitchFamily="18" charset="0"/>
              </a:rPr>
              <a:t>上に各システム</a:t>
            </a:r>
            <a:endParaRPr lang="en-US" altLang="ja-JP" sz="4400" dirty="0">
              <a:effectLst/>
              <a:latin typeface="+mn-ea"/>
              <a:cs typeface="Times New Roman" panose="02020603050405020304" pitchFamily="18" charset="0"/>
            </a:endParaRPr>
          </a:p>
          <a:p>
            <a:pPr marL="571500" indent="-571500">
              <a:buClr>
                <a:schemeClr val="accent5"/>
              </a:buClr>
              <a:buFont typeface="Wingdings" panose="05000000000000000000" pitchFamily="2" charset="2"/>
              <a:buChar char="Ø"/>
            </a:pPr>
            <a:r>
              <a:rPr kumimoji="1" lang="ja-JP" altLang="en-US" sz="4400">
                <a:latin typeface="+mn-ea"/>
                <a:cs typeface="Times New Roman" panose="02020603050405020304" pitchFamily="18" charset="0"/>
              </a:rPr>
              <a:t>マップの</a:t>
            </a:r>
            <a:r>
              <a:rPr kumimoji="1" lang="en-US" altLang="ja-JP" sz="4400" dirty="0">
                <a:latin typeface="+mn-ea"/>
                <a:cs typeface="Times New Roman" panose="02020603050405020304" pitchFamily="18" charset="0"/>
              </a:rPr>
              <a:t>Web</a:t>
            </a:r>
            <a:r>
              <a:rPr kumimoji="1" lang="ja-JP" altLang="en-US" sz="4400">
                <a:latin typeface="+mn-ea"/>
                <a:cs typeface="Times New Roman" panose="02020603050405020304" pitchFamily="18" charset="0"/>
              </a:rPr>
              <a:t>アプリ</a:t>
            </a:r>
            <a:endParaRPr kumimoji="1" lang="en-US" altLang="ja-JP" sz="4400" dirty="0">
              <a:latin typeface="+mn-ea"/>
              <a:cs typeface="Times New Roman" panose="02020603050405020304" pitchFamily="18" charset="0"/>
            </a:endParaRPr>
          </a:p>
          <a:p>
            <a:pPr marL="571500" indent="-571500">
              <a:buClr>
                <a:schemeClr val="accent5"/>
              </a:buClr>
              <a:buFont typeface="Wingdings" panose="05000000000000000000" pitchFamily="2" charset="2"/>
              <a:buChar char="Ø"/>
            </a:pPr>
            <a:r>
              <a:rPr kumimoji="1" lang="ja-JP" altLang="en-US" sz="4400">
                <a:latin typeface="+mn-ea"/>
                <a:cs typeface="Times New Roman" panose="02020603050405020304" pitchFamily="18" charset="0"/>
              </a:rPr>
              <a:t>通知サーバ</a:t>
            </a:r>
            <a:endParaRPr kumimoji="1" lang="en-US" altLang="ja-JP" sz="4400" dirty="0">
              <a:latin typeface="+mn-ea"/>
              <a:cs typeface="Times New Roman" panose="02020603050405020304" pitchFamily="18" charset="0"/>
            </a:endParaRPr>
          </a:p>
          <a:p>
            <a:pPr marL="571500" indent="-571500">
              <a:buClr>
                <a:schemeClr val="accent5"/>
              </a:buClr>
              <a:buFont typeface="Wingdings" panose="05000000000000000000" pitchFamily="2" charset="2"/>
              <a:buChar char="Ø"/>
            </a:pPr>
            <a:r>
              <a:rPr kumimoji="1" lang="ja-JP" altLang="en-US" sz="4400">
                <a:latin typeface="+mn-ea"/>
                <a:cs typeface="Times New Roman" panose="02020603050405020304" pitchFamily="18" charset="0"/>
              </a:rPr>
              <a:t>通知アプリ</a:t>
            </a:r>
            <a:endParaRPr kumimoji="1" lang="en-US" altLang="ja-JP" sz="4400" dirty="0">
              <a:latin typeface="+mn-ea"/>
              <a:cs typeface="Times New Roman" panose="02020603050405020304" pitchFamily="18" charset="0"/>
            </a:endParaRPr>
          </a:p>
          <a:p>
            <a:pPr marL="571500" indent="-571500">
              <a:buClr>
                <a:schemeClr val="accent5"/>
              </a:buClr>
              <a:buFont typeface="Wingdings" panose="05000000000000000000" pitchFamily="2" charset="2"/>
              <a:buChar char="Ø"/>
            </a:pPr>
            <a:r>
              <a:rPr kumimoji="1" lang="en-US" altLang="ja-JP" sz="4400" dirty="0">
                <a:latin typeface="+mn-ea"/>
                <a:cs typeface="Times New Roman" panose="02020603050405020304" pitchFamily="18" charset="0"/>
              </a:rPr>
              <a:t>(</a:t>
            </a:r>
            <a:r>
              <a:rPr kumimoji="1" lang="ja-JP" altLang="en-US" sz="4400">
                <a:latin typeface="+mn-ea"/>
                <a:cs typeface="Times New Roman" panose="02020603050405020304" pitchFamily="18" charset="0"/>
              </a:rPr>
              <a:t>データ解析</a:t>
            </a:r>
            <a:r>
              <a:rPr kumimoji="1" lang="en-US" altLang="ja-JP" sz="4400" dirty="0">
                <a:latin typeface="+mn-ea"/>
                <a:cs typeface="Times New Roman" panose="02020603050405020304" pitchFamily="18" charset="0"/>
              </a:rPr>
              <a:t>)</a:t>
            </a:r>
          </a:p>
        </p:txBody>
      </p:sp>
      <p:sp>
        <p:nvSpPr>
          <p:cNvPr id="22" name="角丸四角形 21">
            <a:extLst>
              <a:ext uri="{FF2B5EF4-FFF2-40B4-BE49-F238E27FC236}">
                <a16:creationId xmlns:a16="http://schemas.microsoft.com/office/drawing/2014/main" id="{8B0BF6A4-1EE2-C562-DBE6-88CA37144B2B}"/>
              </a:ext>
            </a:extLst>
          </p:cNvPr>
          <p:cNvSpPr/>
          <p:nvPr/>
        </p:nvSpPr>
        <p:spPr>
          <a:xfrm>
            <a:off x="5674020" y="19970556"/>
            <a:ext cx="14456788" cy="9159615"/>
          </a:xfrm>
          <a:prstGeom prst="roundRect">
            <a:avLst>
              <a:gd name="adj" fmla="val 8868"/>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0" name="グループ化 159">
            <a:extLst>
              <a:ext uri="{FF2B5EF4-FFF2-40B4-BE49-F238E27FC236}">
                <a16:creationId xmlns:a16="http://schemas.microsoft.com/office/drawing/2014/main" id="{4968257B-EF7E-32A8-138A-E54CCD7D2088}"/>
              </a:ext>
            </a:extLst>
          </p:cNvPr>
          <p:cNvGrpSpPr/>
          <p:nvPr/>
        </p:nvGrpSpPr>
        <p:grpSpPr>
          <a:xfrm>
            <a:off x="17062214" y="22115955"/>
            <a:ext cx="2778926" cy="985227"/>
            <a:chOff x="16888722" y="16205493"/>
            <a:chExt cx="2778926" cy="985227"/>
          </a:xfrm>
        </p:grpSpPr>
        <p:sp>
          <p:nvSpPr>
            <p:cNvPr id="134" name="角丸四角形 133">
              <a:extLst>
                <a:ext uri="{FF2B5EF4-FFF2-40B4-BE49-F238E27FC236}">
                  <a16:creationId xmlns:a16="http://schemas.microsoft.com/office/drawing/2014/main" id="{77AE166B-C8D6-E6EE-BF81-3725E8FB5476}"/>
                </a:ext>
              </a:extLst>
            </p:cNvPr>
            <p:cNvSpPr/>
            <p:nvPr/>
          </p:nvSpPr>
          <p:spPr>
            <a:xfrm>
              <a:off x="16888722" y="16205493"/>
              <a:ext cx="2778926" cy="985227"/>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テキスト ボックス 134">
              <a:extLst>
                <a:ext uri="{FF2B5EF4-FFF2-40B4-BE49-F238E27FC236}">
                  <a16:creationId xmlns:a16="http://schemas.microsoft.com/office/drawing/2014/main" id="{09F599C0-79E7-3BAD-CB1C-AB5A96823BC2}"/>
                </a:ext>
              </a:extLst>
            </p:cNvPr>
            <p:cNvSpPr txBox="1"/>
            <p:nvPr/>
          </p:nvSpPr>
          <p:spPr>
            <a:xfrm>
              <a:off x="17159930" y="16405719"/>
              <a:ext cx="2236510" cy="584775"/>
            </a:xfrm>
            <a:prstGeom prst="rect">
              <a:avLst/>
            </a:prstGeom>
            <a:noFill/>
          </p:spPr>
          <p:txBody>
            <a:bodyPr wrap="none" rtlCol="0">
              <a:spAutoFit/>
            </a:bodyPr>
            <a:lstStyle/>
            <a:p>
              <a:pPr algn="ctr"/>
              <a:r>
                <a:rPr kumimoji="1" lang="ja-JP" altLang="en-US" sz="3200"/>
                <a:t>データ解析</a:t>
              </a:r>
            </a:p>
          </p:txBody>
        </p:sp>
      </p:grpSp>
      <p:sp>
        <p:nvSpPr>
          <p:cNvPr id="140" name="角丸四角形 139">
            <a:extLst>
              <a:ext uri="{FF2B5EF4-FFF2-40B4-BE49-F238E27FC236}">
                <a16:creationId xmlns:a16="http://schemas.microsoft.com/office/drawing/2014/main" id="{3C17C28E-43A2-6D72-0849-6721D282DB89}"/>
              </a:ext>
            </a:extLst>
          </p:cNvPr>
          <p:cNvSpPr/>
          <p:nvPr/>
        </p:nvSpPr>
        <p:spPr>
          <a:xfrm>
            <a:off x="13893714" y="22143456"/>
            <a:ext cx="2778926" cy="4295354"/>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テキスト ボックス 140">
            <a:extLst>
              <a:ext uri="{FF2B5EF4-FFF2-40B4-BE49-F238E27FC236}">
                <a16:creationId xmlns:a16="http://schemas.microsoft.com/office/drawing/2014/main" id="{407FC5DD-250F-96B9-1043-45C957DB057E}"/>
              </a:ext>
            </a:extLst>
          </p:cNvPr>
          <p:cNvSpPr txBox="1"/>
          <p:nvPr/>
        </p:nvSpPr>
        <p:spPr>
          <a:xfrm>
            <a:off x="14156591" y="22216608"/>
            <a:ext cx="2186240" cy="584775"/>
          </a:xfrm>
          <a:prstGeom prst="rect">
            <a:avLst/>
          </a:prstGeom>
          <a:noFill/>
        </p:spPr>
        <p:txBody>
          <a:bodyPr wrap="none" rtlCol="0">
            <a:spAutoFit/>
          </a:bodyPr>
          <a:lstStyle/>
          <a:p>
            <a:pPr algn="ctr"/>
            <a:r>
              <a:rPr kumimoji="1" lang="en-US" altLang="ja-JP" sz="3200" dirty="0"/>
              <a:t>Web</a:t>
            </a:r>
            <a:r>
              <a:rPr kumimoji="1" lang="ja-JP" altLang="en-US" sz="3200"/>
              <a:t>アプリ</a:t>
            </a:r>
          </a:p>
        </p:txBody>
      </p:sp>
      <p:sp>
        <p:nvSpPr>
          <p:cNvPr id="142" name="テキスト ボックス 141">
            <a:extLst>
              <a:ext uri="{FF2B5EF4-FFF2-40B4-BE49-F238E27FC236}">
                <a16:creationId xmlns:a16="http://schemas.microsoft.com/office/drawing/2014/main" id="{97F36078-1682-64FE-6A12-1118492DAC2C}"/>
              </a:ext>
            </a:extLst>
          </p:cNvPr>
          <p:cNvSpPr txBox="1"/>
          <p:nvPr/>
        </p:nvSpPr>
        <p:spPr>
          <a:xfrm>
            <a:off x="14550160" y="23207390"/>
            <a:ext cx="1550424" cy="1200329"/>
          </a:xfrm>
          <a:prstGeom prst="rect">
            <a:avLst/>
          </a:prstGeom>
          <a:noFill/>
        </p:spPr>
        <p:txBody>
          <a:bodyPr wrap="none" rtlCol="0">
            <a:spAutoFit/>
          </a:bodyPr>
          <a:lstStyle/>
          <a:p>
            <a:pPr algn="ctr"/>
            <a:r>
              <a:rPr kumimoji="1" lang="en-US" altLang="ja-JP" sz="3600" dirty="0"/>
              <a:t>Leaflet</a:t>
            </a:r>
            <a:br>
              <a:rPr kumimoji="1" lang="en-US" altLang="ja-JP" sz="3600" dirty="0"/>
            </a:br>
            <a:r>
              <a:rPr kumimoji="1" lang="en-US" altLang="ja-JP" sz="3600" dirty="0" err="1"/>
              <a:t>node.js</a:t>
            </a:r>
            <a:endParaRPr kumimoji="1" lang="ja-JP" altLang="en-US" sz="3600"/>
          </a:p>
        </p:txBody>
      </p:sp>
      <p:pic>
        <p:nvPicPr>
          <p:cNvPr id="147" name="グラフィックス 146" descr="コンピューター 枠線">
            <a:extLst>
              <a:ext uri="{FF2B5EF4-FFF2-40B4-BE49-F238E27FC236}">
                <a16:creationId xmlns:a16="http://schemas.microsoft.com/office/drawing/2014/main" id="{48BB7C12-74A5-7152-96E4-C74C6B1A32F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2608345" y="17493146"/>
            <a:ext cx="1676575" cy="1676586"/>
          </a:xfrm>
          <a:prstGeom prst="rect">
            <a:avLst/>
          </a:prstGeom>
        </p:spPr>
      </p:pic>
      <p:pic>
        <p:nvPicPr>
          <p:cNvPr id="151" name="グラフィックス 150" descr="スマート フォン 枠線">
            <a:extLst>
              <a:ext uri="{FF2B5EF4-FFF2-40B4-BE49-F238E27FC236}">
                <a16:creationId xmlns:a16="http://schemas.microsoft.com/office/drawing/2014/main" id="{0F24D8E6-F989-FA16-D435-64DE3768AB5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764279" y="17586728"/>
            <a:ext cx="1603806" cy="1603817"/>
          </a:xfrm>
          <a:prstGeom prst="rect">
            <a:avLst/>
          </a:prstGeom>
        </p:spPr>
      </p:pic>
      <p:pic>
        <p:nvPicPr>
          <p:cNvPr id="155" name="グラフィックス 154" descr="クジラ 枠線">
            <a:extLst>
              <a:ext uri="{FF2B5EF4-FFF2-40B4-BE49-F238E27FC236}">
                <a16:creationId xmlns:a16="http://schemas.microsoft.com/office/drawing/2014/main" id="{9C336283-1C4C-C2E1-B917-F9F7C8F35F83}"/>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978674" y="27956069"/>
            <a:ext cx="949339" cy="949345"/>
          </a:xfrm>
          <a:prstGeom prst="rect">
            <a:avLst/>
          </a:prstGeom>
        </p:spPr>
      </p:pic>
      <p:pic>
        <p:nvPicPr>
          <p:cNvPr id="159" name="グラフィックス 158" descr="データベース 枠線">
            <a:extLst>
              <a:ext uri="{FF2B5EF4-FFF2-40B4-BE49-F238E27FC236}">
                <a16:creationId xmlns:a16="http://schemas.microsoft.com/office/drawing/2014/main" id="{C9701A15-6944-1429-6D4B-1F4F67196EF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7266581" y="26485829"/>
            <a:ext cx="2077022" cy="2077036"/>
          </a:xfrm>
          <a:prstGeom prst="rect">
            <a:avLst/>
          </a:prstGeom>
        </p:spPr>
      </p:pic>
      <p:pic>
        <p:nvPicPr>
          <p:cNvPr id="162" name="グラフィックス 161" descr="葉 枠線">
            <a:extLst>
              <a:ext uri="{FF2B5EF4-FFF2-40B4-BE49-F238E27FC236}">
                <a16:creationId xmlns:a16="http://schemas.microsoft.com/office/drawing/2014/main" id="{984890AD-D439-4A08-71D2-723C44AC57F4}"/>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4272228" y="25012274"/>
            <a:ext cx="914400" cy="914400"/>
          </a:xfrm>
          <a:prstGeom prst="rect">
            <a:avLst/>
          </a:prstGeom>
        </p:spPr>
      </p:pic>
      <p:sp>
        <p:nvSpPr>
          <p:cNvPr id="163" name="六角形 162">
            <a:extLst>
              <a:ext uri="{FF2B5EF4-FFF2-40B4-BE49-F238E27FC236}">
                <a16:creationId xmlns:a16="http://schemas.microsoft.com/office/drawing/2014/main" id="{29C8EA24-866C-25BC-0E29-F5EF9A5A8A38}"/>
              </a:ext>
            </a:extLst>
          </p:cNvPr>
          <p:cNvSpPr/>
          <p:nvPr/>
        </p:nvSpPr>
        <p:spPr>
          <a:xfrm rot="1800000">
            <a:off x="15434311" y="25153060"/>
            <a:ext cx="832725" cy="717867"/>
          </a:xfrm>
          <a:prstGeom prst="hexagon">
            <a:avLst>
              <a:gd name="adj" fmla="val 27729"/>
              <a:gd name="vf" fmla="val 11547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70" name="グラフィックス 169" descr="無線ルーター 枠線">
            <a:extLst>
              <a:ext uri="{FF2B5EF4-FFF2-40B4-BE49-F238E27FC236}">
                <a16:creationId xmlns:a16="http://schemas.microsoft.com/office/drawing/2014/main" id="{BE95E3F0-FF86-C763-C017-348BC4C9954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215361" y="17135658"/>
            <a:ext cx="1824915" cy="1824915"/>
          </a:xfrm>
          <a:prstGeom prst="rect">
            <a:avLst/>
          </a:prstGeom>
        </p:spPr>
      </p:pic>
      <p:sp>
        <p:nvSpPr>
          <p:cNvPr id="171" name="角丸四角形 170">
            <a:extLst>
              <a:ext uri="{FF2B5EF4-FFF2-40B4-BE49-F238E27FC236}">
                <a16:creationId xmlns:a16="http://schemas.microsoft.com/office/drawing/2014/main" id="{FB6B3C7A-849C-B2F6-5B20-55F981FBF8C2}"/>
              </a:ext>
            </a:extLst>
          </p:cNvPr>
          <p:cNvSpPr/>
          <p:nvPr/>
        </p:nvSpPr>
        <p:spPr>
          <a:xfrm>
            <a:off x="10138296" y="22120162"/>
            <a:ext cx="3454865" cy="4295354"/>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テキスト ボックス 171">
            <a:extLst>
              <a:ext uri="{FF2B5EF4-FFF2-40B4-BE49-F238E27FC236}">
                <a16:creationId xmlns:a16="http://schemas.microsoft.com/office/drawing/2014/main" id="{76663236-DB9A-EFCD-A1A8-CDC4C74A19B7}"/>
              </a:ext>
            </a:extLst>
          </p:cNvPr>
          <p:cNvSpPr txBox="1"/>
          <p:nvPr/>
        </p:nvSpPr>
        <p:spPr>
          <a:xfrm>
            <a:off x="10752998" y="22301370"/>
            <a:ext cx="2236510" cy="584775"/>
          </a:xfrm>
          <a:prstGeom prst="rect">
            <a:avLst/>
          </a:prstGeom>
          <a:noFill/>
        </p:spPr>
        <p:txBody>
          <a:bodyPr wrap="none" rtlCol="0">
            <a:spAutoFit/>
          </a:bodyPr>
          <a:lstStyle/>
          <a:p>
            <a:pPr algn="ctr"/>
            <a:r>
              <a:rPr kumimoji="1" lang="ja-JP" altLang="en-US" sz="3200"/>
              <a:t>通知サーバ</a:t>
            </a:r>
          </a:p>
        </p:txBody>
      </p:sp>
      <p:sp>
        <p:nvSpPr>
          <p:cNvPr id="173" name="テキスト ボックス 172">
            <a:extLst>
              <a:ext uri="{FF2B5EF4-FFF2-40B4-BE49-F238E27FC236}">
                <a16:creationId xmlns:a16="http://schemas.microsoft.com/office/drawing/2014/main" id="{98659C6A-14AC-8488-F7B9-19D9982AB620}"/>
              </a:ext>
            </a:extLst>
          </p:cNvPr>
          <p:cNvSpPr txBox="1"/>
          <p:nvPr/>
        </p:nvSpPr>
        <p:spPr>
          <a:xfrm>
            <a:off x="10309134" y="23060126"/>
            <a:ext cx="3114827" cy="2308324"/>
          </a:xfrm>
          <a:prstGeom prst="rect">
            <a:avLst/>
          </a:prstGeom>
          <a:noFill/>
        </p:spPr>
        <p:txBody>
          <a:bodyPr wrap="none" rtlCol="0">
            <a:spAutoFit/>
          </a:bodyPr>
          <a:lstStyle/>
          <a:p>
            <a:pPr algn="ctr"/>
            <a:r>
              <a:rPr kumimoji="1" lang="en-US" altLang="ja-JP" sz="3600" dirty="0"/>
              <a:t>Push API</a:t>
            </a:r>
            <a:br>
              <a:rPr kumimoji="1" lang="en-US" altLang="ja-JP" sz="3600" dirty="0"/>
            </a:br>
            <a:r>
              <a:rPr kumimoji="1" lang="en-US" altLang="ja-JP" sz="3600" dirty="0"/>
              <a:t>Notification API</a:t>
            </a:r>
            <a:br>
              <a:rPr kumimoji="1" lang="en-US" altLang="ja-JP" sz="3600" dirty="0"/>
            </a:br>
            <a:r>
              <a:rPr kumimoji="1" lang="en-US" altLang="ja-JP" sz="3600" dirty="0"/>
              <a:t>Node.js</a:t>
            </a:r>
            <a:br>
              <a:rPr kumimoji="1" lang="en-US" altLang="ja-JP" sz="3600" dirty="0"/>
            </a:br>
            <a:r>
              <a:rPr kumimoji="1" lang="en-US" altLang="ja-JP" sz="3600" dirty="0"/>
              <a:t>Express</a:t>
            </a:r>
            <a:endParaRPr kumimoji="1" lang="ja-JP" altLang="en-US" sz="3600"/>
          </a:p>
        </p:txBody>
      </p:sp>
      <p:sp>
        <p:nvSpPr>
          <p:cNvPr id="175" name="六角形 174">
            <a:extLst>
              <a:ext uri="{FF2B5EF4-FFF2-40B4-BE49-F238E27FC236}">
                <a16:creationId xmlns:a16="http://schemas.microsoft.com/office/drawing/2014/main" id="{3030BBEA-E3FC-8C5C-24E5-774F2E7213D2}"/>
              </a:ext>
            </a:extLst>
          </p:cNvPr>
          <p:cNvSpPr/>
          <p:nvPr/>
        </p:nvSpPr>
        <p:spPr>
          <a:xfrm rot="1800000">
            <a:off x="12216912" y="25217608"/>
            <a:ext cx="832725" cy="717867"/>
          </a:xfrm>
          <a:prstGeom prst="hexagon">
            <a:avLst>
              <a:gd name="adj" fmla="val 27729"/>
              <a:gd name="vf" fmla="val 11547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6" name="テキスト ボックス 175">
            <a:extLst>
              <a:ext uri="{FF2B5EF4-FFF2-40B4-BE49-F238E27FC236}">
                <a16:creationId xmlns:a16="http://schemas.microsoft.com/office/drawing/2014/main" id="{E588CC39-9858-1094-96C9-113166C50B76}"/>
              </a:ext>
            </a:extLst>
          </p:cNvPr>
          <p:cNvSpPr txBox="1"/>
          <p:nvPr/>
        </p:nvSpPr>
        <p:spPr>
          <a:xfrm>
            <a:off x="7010400" y="28157714"/>
            <a:ext cx="4292970" cy="584775"/>
          </a:xfrm>
          <a:prstGeom prst="rect">
            <a:avLst/>
          </a:prstGeom>
          <a:noFill/>
        </p:spPr>
        <p:txBody>
          <a:bodyPr wrap="none" rtlCol="0">
            <a:spAutoFit/>
          </a:bodyPr>
          <a:lstStyle/>
          <a:p>
            <a:r>
              <a:rPr kumimoji="1" lang="en-US" altLang="ja-JP" sz="3200" dirty="0"/>
              <a:t>Docker, Docker-compose</a:t>
            </a:r>
            <a:endParaRPr kumimoji="1" lang="ja-JP" altLang="en-US" sz="3200"/>
          </a:p>
        </p:txBody>
      </p:sp>
      <p:sp>
        <p:nvSpPr>
          <p:cNvPr id="177" name="テキスト ボックス 176">
            <a:extLst>
              <a:ext uri="{FF2B5EF4-FFF2-40B4-BE49-F238E27FC236}">
                <a16:creationId xmlns:a16="http://schemas.microsoft.com/office/drawing/2014/main" id="{3C744EA6-D712-C66B-B55F-B5CF78B4A99E}"/>
              </a:ext>
            </a:extLst>
          </p:cNvPr>
          <p:cNvSpPr txBox="1"/>
          <p:nvPr/>
        </p:nvSpPr>
        <p:spPr>
          <a:xfrm>
            <a:off x="16571284" y="16464568"/>
            <a:ext cx="3467616" cy="584775"/>
          </a:xfrm>
          <a:prstGeom prst="rect">
            <a:avLst/>
          </a:prstGeom>
          <a:noFill/>
        </p:spPr>
        <p:txBody>
          <a:bodyPr wrap="none" rtlCol="0">
            <a:spAutoFit/>
          </a:bodyPr>
          <a:lstStyle/>
          <a:p>
            <a:r>
              <a:rPr kumimoji="1" lang="ja-JP" altLang="en-US" sz="3200"/>
              <a:t>畑のゲートウェイ</a:t>
            </a:r>
          </a:p>
        </p:txBody>
      </p:sp>
      <p:sp>
        <p:nvSpPr>
          <p:cNvPr id="178" name="テキスト ボックス 177">
            <a:extLst>
              <a:ext uri="{FF2B5EF4-FFF2-40B4-BE49-F238E27FC236}">
                <a16:creationId xmlns:a16="http://schemas.microsoft.com/office/drawing/2014/main" id="{CA2B0358-9600-5947-1E27-02D7710B0B14}"/>
              </a:ext>
            </a:extLst>
          </p:cNvPr>
          <p:cNvSpPr txBox="1"/>
          <p:nvPr/>
        </p:nvSpPr>
        <p:spPr>
          <a:xfrm>
            <a:off x="10558080" y="16518365"/>
            <a:ext cx="2236510" cy="584775"/>
          </a:xfrm>
          <a:prstGeom prst="rect">
            <a:avLst/>
          </a:prstGeom>
          <a:noFill/>
        </p:spPr>
        <p:txBody>
          <a:bodyPr wrap="none" rtlCol="0">
            <a:spAutoFit/>
          </a:bodyPr>
          <a:lstStyle/>
          <a:p>
            <a:r>
              <a:rPr kumimoji="1" lang="ja-JP" altLang="en-US" sz="3200"/>
              <a:t>農業従事者</a:t>
            </a:r>
          </a:p>
        </p:txBody>
      </p:sp>
      <p:cxnSp>
        <p:nvCxnSpPr>
          <p:cNvPr id="180" name="直線コネクタ 179">
            <a:extLst>
              <a:ext uri="{FF2B5EF4-FFF2-40B4-BE49-F238E27FC236}">
                <a16:creationId xmlns:a16="http://schemas.microsoft.com/office/drawing/2014/main" id="{8539FC55-F602-C360-D6C3-580DEDE2E4B2}"/>
              </a:ext>
            </a:extLst>
          </p:cNvPr>
          <p:cNvCxnSpPr>
            <a:cxnSpLocks/>
          </p:cNvCxnSpPr>
          <p:nvPr/>
        </p:nvCxnSpPr>
        <p:spPr>
          <a:xfrm>
            <a:off x="15556024" y="16587036"/>
            <a:ext cx="0" cy="3103658"/>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182" name="角丸四角形 181">
            <a:extLst>
              <a:ext uri="{FF2B5EF4-FFF2-40B4-BE49-F238E27FC236}">
                <a16:creationId xmlns:a16="http://schemas.microsoft.com/office/drawing/2014/main" id="{E7C978D7-A958-C618-DC3E-F14C12596FCC}"/>
              </a:ext>
            </a:extLst>
          </p:cNvPr>
          <p:cNvSpPr/>
          <p:nvPr/>
        </p:nvSpPr>
        <p:spPr>
          <a:xfrm>
            <a:off x="6371353" y="22041848"/>
            <a:ext cx="3454865" cy="4295354"/>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テキスト ボックス 182">
            <a:extLst>
              <a:ext uri="{FF2B5EF4-FFF2-40B4-BE49-F238E27FC236}">
                <a16:creationId xmlns:a16="http://schemas.microsoft.com/office/drawing/2014/main" id="{79745820-C52F-7358-977B-EA9B3D3F45C1}"/>
              </a:ext>
            </a:extLst>
          </p:cNvPr>
          <p:cNvSpPr txBox="1"/>
          <p:nvPr/>
        </p:nvSpPr>
        <p:spPr>
          <a:xfrm>
            <a:off x="6980530" y="22216607"/>
            <a:ext cx="2236510" cy="584775"/>
          </a:xfrm>
          <a:prstGeom prst="rect">
            <a:avLst/>
          </a:prstGeom>
          <a:noFill/>
        </p:spPr>
        <p:txBody>
          <a:bodyPr wrap="none" rtlCol="0">
            <a:spAutoFit/>
          </a:bodyPr>
          <a:lstStyle/>
          <a:p>
            <a:pPr algn="ctr"/>
            <a:r>
              <a:rPr kumimoji="1" lang="ja-JP" altLang="en-US" sz="3200"/>
              <a:t>通知アプリ</a:t>
            </a:r>
          </a:p>
        </p:txBody>
      </p:sp>
      <p:sp>
        <p:nvSpPr>
          <p:cNvPr id="184" name="テキスト ボックス 183">
            <a:extLst>
              <a:ext uri="{FF2B5EF4-FFF2-40B4-BE49-F238E27FC236}">
                <a16:creationId xmlns:a16="http://schemas.microsoft.com/office/drawing/2014/main" id="{DB3D2E16-6FDE-492F-7E5C-AF50B68367CD}"/>
              </a:ext>
            </a:extLst>
          </p:cNvPr>
          <p:cNvSpPr txBox="1"/>
          <p:nvPr/>
        </p:nvSpPr>
        <p:spPr>
          <a:xfrm>
            <a:off x="6809900" y="23044765"/>
            <a:ext cx="2427011" cy="646331"/>
          </a:xfrm>
          <a:prstGeom prst="rect">
            <a:avLst/>
          </a:prstGeom>
          <a:noFill/>
        </p:spPr>
        <p:txBody>
          <a:bodyPr wrap="none" rtlCol="0">
            <a:spAutoFit/>
          </a:bodyPr>
          <a:lstStyle/>
          <a:p>
            <a:pPr algn="ctr"/>
            <a:r>
              <a:rPr kumimoji="1" lang="en-US" altLang="ja-JP" sz="3600" dirty="0"/>
              <a:t>Dart/Flutter</a:t>
            </a:r>
            <a:endParaRPr kumimoji="1" lang="ja-JP" altLang="en-US" sz="3600"/>
          </a:p>
        </p:txBody>
      </p:sp>
      <p:sp>
        <p:nvSpPr>
          <p:cNvPr id="185" name="テキスト ボックス 184">
            <a:extLst>
              <a:ext uri="{FF2B5EF4-FFF2-40B4-BE49-F238E27FC236}">
                <a16:creationId xmlns:a16="http://schemas.microsoft.com/office/drawing/2014/main" id="{B4DB4C4D-A6F2-492D-A3FA-E38D8FF45465}"/>
              </a:ext>
            </a:extLst>
          </p:cNvPr>
          <p:cNvSpPr txBox="1"/>
          <p:nvPr/>
        </p:nvSpPr>
        <p:spPr>
          <a:xfrm>
            <a:off x="6480616" y="24448233"/>
            <a:ext cx="3095720" cy="1200329"/>
          </a:xfrm>
          <a:prstGeom prst="rect">
            <a:avLst/>
          </a:prstGeom>
          <a:noFill/>
        </p:spPr>
        <p:txBody>
          <a:bodyPr wrap="none" rtlCol="0">
            <a:spAutoFit/>
          </a:bodyPr>
          <a:lstStyle/>
          <a:p>
            <a:pPr algn="ctr"/>
            <a:r>
              <a:rPr kumimoji="1" lang="en-US" altLang="ja-JP" sz="3600" dirty="0"/>
              <a:t>iOS : Swift</a:t>
            </a:r>
            <a:br>
              <a:rPr kumimoji="1" lang="en-US" altLang="ja-JP" sz="3600" dirty="0"/>
            </a:br>
            <a:r>
              <a:rPr kumimoji="1" lang="en-US" altLang="ja-JP" sz="3600" dirty="0"/>
              <a:t>Android : Kotlin</a:t>
            </a:r>
            <a:endParaRPr kumimoji="1" lang="ja-JP" altLang="en-US" sz="3600"/>
          </a:p>
        </p:txBody>
      </p:sp>
      <p:sp>
        <p:nvSpPr>
          <p:cNvPr id="187" name="角丸四角形 186">
            <a:extLst>
              <a:ext uri="{FF2B5EF4-FFF2-40B4-BE49-F238E27FC236}">
                <a16:creationId xmlns:a16="http://schemas.microsoft.com/office/drawing/2014/main" id="{5E389401-B8DE-AEA2-8942-1AB43297ECDE}"/>
              </a:ext>
            </a:extLst>
          </p:cNvPr>
          <p:cNvSpPr/>
          <p:nvPr/>
        </p:nvSpPr>
        <p:spPr>
          <a:xfrm>
            <a:off x="6344481" y="20506709"/>
            <a:ext cx="13496659" cy="985227"/>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テキスト ボックス 187">
            <a:extLst>
              <a:ext uri="{FF2B5EF4-FFF2-40B4-BE49-F238E27FC236}">
                <a16:creationId xmlns:a16="http://schemas.microsoft.com/office/drawing/2014/main" id="{39E0BC12-AFD2-06F2-8BAF-96F69D089E97}"/>
              </a:ext>
            </a:extLst>
          </p:cNvPr>
          <p:cNvSpPr txBox="1"/>
          <p:nvPr/>
        </p:nvSpPr>
        <p:spPr>
          <a:xfrm>
            <a:off x="8737127" y="20706934"/>
            <a:ext cx="8304902" cy="584775"/>
          </a:xfrm>
          <a:prstGeom prst="rect">
            <a:avLst/>
          </a:prstGeom>
          <a:noFill/>
        </p:spPr>
        <p:txBody>
          <a:bodyPr wrap="none" rtlCol="0">
            <a:spAutoFit/>
          </a:bodyPr>
          <a:lstStyle/>
          <a:p>
            <a:pPr algn="ctr"/>
            <a:r>
              <a:rPr kumimoji="1" lang="ja-JP" altLang="en-US" sz="3200"/>
              <a:t>リバースプロキシ</a:t>
            </a:r>
            <a:r>
              <a:rPr kumimoji="1" lang="en-US" altLang="ja-JP" sz="3200" dirty="0"/>
              <a:t> : Node.js or Nginx or Apache</a:t>
            </a:r>
            <a:endParaRPr kumimoji="1" lang="ja-JP" altLang="en-US" sz="3200"/>
          </a:p>
        </p:txBody>
      </p:sp>
      <p:sp>
        <p:nvSpPr>
          <p:cNvPr id="189" name="テキスト ボックス 188">
            <a:extLst>
              <a:ext uri="{FF2B5EF4-FFF2-40B4-BE49-F238E27FC236}">
                <a16:creationId xmlns:a16="http://schemas.microsoft.com/office/drawing/2014/main" id="{8E286EBC-320B-4B4E-0EF4-334D35327656}"/>
              </a:ext>
            </a:extLst>
          </p:cNvPr>
          <p:cNvSpPr txBox="1"/>
          <p:nvPr/>
        </p:nvSpPr>
        <p:spPr>
          <a:xfrm>
            <a:off x="16941663" y="28485567"/>
            <a:ext cx="2646879" cy="584775"/>
          </a:xfrm>
          <a:prstGeom prst="rect">
            <a:avLst/>
          </a:prstGeom>
          <a:noFill/>
        </p:spPr>
        <p:txBody>
          <a:bodyPr wrap="none" rtlCol="0">
            <a:spAutoFit/>
          </a:bodyPr>
          <a:lstStyle/>
          <a:p>
            <a:pPr algn="ctr"/>
            <a:r>
              <a:rPr kumimoji="1" lang="ja-JP" altLang="en-US" sz="3200"/>
              <a:t>データベース</a:t>
            </a:r>
          </a:p>
        </p:txBody>
      </p:sp>
    </p:spTree>
    <p:extLst>
      <p:ext uri="{BB962C8B-B14F-4D97-AF65-F5344CB8AC3E}">
        <p14:creationId xmlns:p14="http://schemas.microsoft.com/office/powerpoint/2010/main" val="81024483"/>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FFB6FAD2-CB99-EAC6-A659-984A0C8F8800}"/>
              </a:ext>
            </a:extLst>
          </p:cNvPr>
          <p:cNvSpPr txBox="1"/>
          <p:nvPr/>
        </p:nvSpPr>
        <p:spPr>
          <a:xfrm>
            <a:off x="234434" y="215027"/>
            <a:ext cx="20927494" cy="923330"/>
          </a:xfrm>
          <a:prstGeom prst="rect">
            <a:avLst/>
          </a:prstGeom>
          <a:noFill/>
        </p:spPr>
        <p:txBody>
          <a:bodyPr wrap="square" rtlCol="0">
            <a:spAutoFit/>
          </a:bodyPr>
          <a:lstStyle/>
          <a:p>
            <a:pPr algn="ctr"/>
            <a:r>
              <a:rPr kumimoji="1" lang="ja-JP" altLang="en-US" sz="5400" b="1">
                <a:latin typeface="ＭＳ ゴシック" panose="020B0609070205080204" pitchFamily="49" charset="-128"/>
                <a:ea typeface="ＭＳ ゴシック" panose="020B0609070205080204" pitchFamily="49" charset="-128"/>
              </a:rPr>
              <a:t>タイトル</a:t>
            </a:r>
            <a:endParaRPr kumimoji="1" lang="ja-JP" altLang="en-US" sz="5400" b="1" dirty="0">
              <a:latin typeface="ＭＳ ゴシック" panose="020B0609070205080204" pitchFamily="49" charset="-128"/>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68B27D4-E4B0-4E6B-9986-E704ACBD243F}"/>
              </a:ext>
            </a:extLst>
          </p:cNvPr>
          <p:cNvSpPr txBox="1"/>
          <p:nvPr/>
        </p:nvSpPr>
        <p:spPr>
          <a:xfrm>
            <a:off x="14852849" y="1893347"/>
            <a:ext cx="5367175" cy="646331"/>
          </a:xfrm>
          <a:prstGeom prst="rect">
            <a:avLst/>
          </a:prstGeom>
          <a:noFill/>
        </p:spPr>
        <p:txBody>
          <a:bodyPr wrap="none" rtlCol="0">
            <a:spAutoFit/>
          </a:bodyPr>
          <a:lstStyle/>
          <a:p>
            <a:pPr algn="ctr"/>
            <a:r>
              <a:rPr kumimoji="1" lang="ja-JP" altLang="en-US" sz="3600"/>
              <a:t>山口賢一研究室　藤本 光</a:t>
            </a:r>
            <a:endParaRPr kumimoji="1" lang="ja-JP" altLang="en-US" sz="3600" dirty="0"/>
          </a:p>
        </p:txBody>
      </p:sp>
      <p:grpSp>
        <p:nvGrpSpPr>
          <p:cNvPr id="21" name="グループ化 20">
            <a:extLst>
              <a:ext uri="{FF2B5EF4-FFF2-40B4-BE49-F238E27FC236}">
                <a16:creationId xmlns:a16="http://schemas.microsoft.com/office/drawing/2014/main" id="{5B9B1878-C2D8-D1FA-25F6-676599F4E073}"/>
              </a:ext>
            </a:extLst>
          </p:cNvPr>
          <p:cNvGrpSpPr/>
          <p:nvPr/>
        </p:nvGrpSpPr>
        <p:grpSpPr>
          <a:xfrm>
            <a:off x="276957" y="2156548"/>
            <a:ext cx="20829711" cy="8090111"/>
            <a:chOff x="276957" y="2156548"/>
            <a:chExt cx="20829711" cy="8090111"/>
          </a:xfrm>
        </p:grpSpPr>
        <p:sp>
          <p:nvSpPr>
            <p:cNvPr id="8" name="正方形/長方形 7">
              <a:extLst>
                <a:ext uri="{FF2B5EF4-FFF2-40B4-BE49-F238E27FC236}">
                  <a16:creationId xmlns:a16="http://schemas.microsoft.com/office/drawing/2014/main" id="{ABBB287D-18D9-028F-36A6-AFE90B1BBBB6}"/>
                </a:ext>
              </a:extLst>
            </p:cNvPr>
            <p:cNvSpPr/>
            <p:nvPr/>
          </p:nvSpPr>
          <p:spPr>
            <a:xfrm>
              <a:off x="303212" y="2716306"/>
              <a:ext cx="20803456" cy="7530353"/>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D220587-39F9-86CA-11CE-602293EEF0C9}"/>
                </a:ext>
              </a:extLst>
            </p:cNvPr>
            <p:cNvSpPr/>
            <p:nvPr/>
          </p:nvSpPr>
          <p:spPr>
            <a:xfrm>
              <a:off x="276957" y="2156548"/>
              <a:ext cx="4087906" cy="11195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latin typeface="ＭＳ ゴシック" panose="020B0609070205080204" pitchFamily="49" charset="-128"/>
                  <a:ea typeface="ＭＳ ゴシック" panose="020B0609070205080204" pitchFamily="49" charset="-128"/>
                </a:rPr>
                <a:t>研究背景</a:t>
              </a:r>
            </a:p>
          </p:txBody>
        </p:sp>
      </p:grpSp>
      <p:sp>
        <p:nvSpPr>
          <p:cNvPr id="10" name="四角形: 角を丸くする 11">
            <a:extLst>
              <a:ext uri="{FF2B5EF4-FFF2-40B4-BE49-F238E27FC236}">
                <a16:creationId xmlns:a16="http://schemas.microsoft.com/office/drawing/2014/main" id="{E4171DAD-92E8-B226-5F55-E1B9CD95AEE5}"/>
              </a:ext>
            </a:extLst>
          </p:cNvPr>
          <p:cNvSpPr/>
          <p:nvPr/>
        </p:nvSpPr>
        <p:spPr>
          <a:xfrm>
            <a:off x="713126" y="3498366"/>
            <a:ext cx="4048483" cy="111951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latin typeface="ＭＳ ゴシック" panose="020B0609070205080204" pitchFamily="49" charset="-128"/>
                <a:ea typeface="ＭＳ ゴシック" panose="020B0609070205080204" pitchFamily="49" charset="-128"/>
              </a:rPr>
              <a:t>現代農業</a:t>
            </a:r>
            <a:endParaRPr kumimoji="1" lang="ja-JP" altLang="en-US" dirty="0">
              <a:latin typeface="ＭＳ ゴシック" panose="020B0609070205080204" pitchFamily="49" charset="-128"/>
              <a:ea typeface="ＭＳ ゴシック" panose="020B0609070205080204" pitchFamily="49" charset="-128"/>
            </a:endParaRPr>
          </a:p>
        </p:txBody>
      </p:sp>
      <p:grpSp>
        <p:nvGrpSpPr>
          <p:cNvPr id="20" name="グループ化 19">
            <a:extLst>
              <a:ext uri="{FF2B5EF4-FFF2-40B4-BE49-F238E27FC236}">
                <a16:creationId xmlns:a16="http://schemas.microsoft.com/office/drawing/2014/main" id="{8C7500F3-B036-A5C3-B952-017FB57C4AAF}"/>
              </a:ext>
            </a:extLst>
          </p:cNvPr>
          <p:cNvGrpSpPr/>
          <p:nvPr/>
        </p:nvGrpSpPr>
        <p:grpSpPr>
          <a:xfrm>
            <a:off x="303212" y="10738003"/>
            <a:ext cx="20777200" cy="2354913"/>
            <a:chOff x="303212" y="10738003"/>
            <a:chExt cx="20777200" cy="2354913"/>
          </a:xfrm>
        </p:grpSpPr>
        <p:sp>
          <p:nvSpPr>
            <p:cNvPr id="11" name="正方形/長方形 10">
              <a:extLst>
                <a:ext uri="{FF2B5EF4-FFF2-40B4-BE49-F238E27FC236}">
                  <a16:creationId xmlns:a16="http://schemas.microsoft.com/office/drawing/2014/main" id="{BFF1A77B-92DA-7181-A781-079E34C93B6D}"/>
                </a:ext>
              </a:extLst>
            </p:cNvPr>
            <p:cNvSpPr/>
            <p:nvPr/>
          </p:nvSpPr>
          <p:spPr>
            <a:xfrm>
              <a:off x="329465" y="11324653"/>
              <a:ext cx="20750947" cy="1768263"/>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9B445B49-3AEB-7703-D318-96CF3FAE5E4E}"/>
                </a:ext>
              </a:extLst>
            </p:cNvPr>
            <p:cNvSpPr/>
            <p:nvPr/>
          </p:nvSpPr>
          <p:spPr>
            <a:xfrm>
              <a:off x="303212" y="10738003"/>
              <a:ext cx="4087906" cy="11195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latin typeface="ＭＳ ゴシック" panose="020B0609070205080204" pitchFamily="49" charset="-128"/>
                  <a:ea typeface="ＭＳ ゴシック" panose="020B0609070205080204" pitchFamily="49" charset="-128"/>
                </a:rPr>
                <a:t>研究目的</a:t>
              </a:r>
            </a:p>
          </p:txBody>
        </p:sp>
      </p:grpSp>
      <p:grpSp>
        <p:nvGrpSpPr>
          <p:cNvPr id="19" name="グループ化 18">
            <a:extLst>
              <a:ext uri="{FF2B5EF4-FFF2-40B4-BE49-F238E27FC236}">
                <a16:creationId xmlns:a16="http://schemas.microsoft.com/office/drawing/2014/main" id="{ABDB4546-C03E-AC78-7B75-250B5E6D6FD2}"/>
              </a:ext>
            </a:extLst>
          </p:cNvPr>
          <p:cNvGrpSpPr/>
          <p:nvPr/>
        </p:nvGrpSpPr>
        <p:grpSpPr>
          <a:xfrm>
            <a:off x="329465" y="13529167"/>
            <a:ext cx="20724695" cy="12369868"/>
            <a:chOff x="329465" y="13529167"/>
            <a:chExt cx="20724695" cy="12369868"/>
          </a:xfrm>
        </p:grpSpPr>
        <p:sp>
          <p:nvSpPr>
            <p:cNvPr id="13" name="正方形/長方形 12">
              <a:extLst>
                <a:ext uri="{FF2B5EF4-FFF2-40B4-BE49-F238E27FC236}">
                  <a16:creationId xmlns:a16="http://schemas.microsoft.com/office/drawing/2014/main" id="{CB1722E3-32B0-9555-28C6-4DE6FB8458F6}"/>
                </a:ext>
              </a:extLst>
            </p:cNvPr>
            <p:cNvSpPr/>
            <p:nvPr/>
          </p:nvSpPr>
          <p:spPr>
            <a:xfrm>
              <a:off x="352237" y="14027228"/>
              <a:ext cx="20701923" cy="11871807"/>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A101836-6881-9CCB-F242-898031E5142E}"/>
                </a:ext>
              </a:extLst>
            </p:cNvPr>
            <p:cNvSpPr/>
            <p:nvPr/>
          </p:nvSpPr>
          <p:spPr>
            <a:xfrm>
              <a:off x="329465" y="13529167"/>
              <a:ext cx="5735099" cy="914406"/>
            </a:xfrm>
            <a:prstGeom prst="rect">
              <a:avLst/>
            </a:prstGeom>
            <a:solidFill>
              <a:schemeClr val="accent4"/>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latin typeface="ＭＳ ゴシック" panose="020B0609070205080204" pitchFamily="49" charset="-128"/>
                  <a:ea typeface="ＭＳ ゴシック" panose="020B0609070205080204" pitchFamily="49" charset="-128"/>
                </a:rPr>
                <a:t>研究内容</a:t>
              </a:r>
            </a:p>
          </p:txBody>
        </p:sp>
      </p:grpSp>
      <p:sp>
        <p:nvSpPr>
          <p:cNvPr id="15" name="四角形: 角を丸くする 35">
            <a:extLst>
              <a:ext uri="{FF2B5EF4-FFF2-40B4-BE49-F238E27FC236}">
                <a16:creationId xmlns:a16="http://schemas.microsoft.com/office/drawing/2014/main" id="{9A0231A4-05B5-893E-10B8-BA787C2242F4}"/>
              </a:ext>
            </a:extLst>
          </p:cNvPr>
          <p:cNvSpPr/>
          <p:nvPr/>
        </p:nvSpPr>
        <p:spPr>
          <a:xfrm>
            <a:off x="689159" y="14891462"/>
            <a:ext cx="5679791" cy="91440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chemeClr val="bg1"/>
                </a:solidFill>
                <a:latin typeface="ＭＳ ゴシック" panose="020B0609070205080204" pitchFamily="49" charset="-128"/>
                <a:ea typeface="ＭＳ ゴシック" panose="020B0609070205080204" pitchFamily="49" charset="-128"/>
              </a:rPr>
              <a:t>実装</a:t>
            </a:r>
            <a:endParaRPr kumimoji="1" lang="ja-JP" altLang="en-US" dirty="0">
              <a:solidFill>
                <a:schemeClr val="bg1"/>
              </a:solidFill>
              <a:latin typeface="ＭＳ ゴシック" panose="020B0609070205080204" pitchFamily="49" charset="-128"/>
              <a:ea typeface="ＭＳ ゴシック" panose="020B0609070205080204" pitchFamily="49" charset="-128"/>
            </a:endParaRPr>
          </a:p>
        </p:txBody>
      </p:sp>
      <p:grpSp>
        <p:nvGrpSpPr>
          <p:cNvPr id="18" name="グループ化 17">
            <a:extLst>
              <a:ext uri="{FF2B5EF4-FFF2-40B4-BE49-F238E27FC236}">
                <a16:creationId xmlns:a16="http://schemas.microsoft.com/office/drawing/2014/main" id="{AEFE3F1E-56AB-4B69-9E3D-2AD466CF879F}"/>
              </a:ext>
            </a:extLst>
          </p:cNvPr>
          <p:cNvGrpSpPr/>
          <p:nvPr/>
        </p:nvGrpSpPr>
        <p:grpSpPr>
          <a:xfrm>
            <a:off x="352237" y="26333675"/>
            <a:ext cx="20679151" cy="3578287"/>
            <a:chOff x="352237" y="26333675"/>
            <a:chExt cx="20679151" cy="3578287"/>
          </a:xfrm>
        </p:grpSpPr>
        <p:sp>
          <p:nvSpPr>
            <p:cNvPr id="16" name="正方形/長方形 15">
              <a:extLst>
                <a:ext uri="{FF2B5EF4-FFF2-40B4-BE49-F238E27FC236}">
                  <a16:creationId xmlns:a16="http://schemas.microsoft.com/office/drawing/2014/main" id="{E456846E-2F34-74B4-2A0E-0D1FBCC644FB}"/>
                </a:ext>
              </a:extLst>
            </p:cNvPr>
            <p:cNvSpPr/>
            <p:nvPr/>
          </p:nvSpPr>
          <p:spPr>
            <a:xfrm>
              <a:off x="378670" y="26909019"/>
              <a:ext cx="20652718" cy="3002943"/>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BDEBC8FA-014D-9A7D-1016-C2886E501850}"/>
                </a:ext>
              </a:extLst>
            </p:cNvPr>
            <p:cNvSpPr/>
            <p:nvPr/>
          </p:nvSpPr>
          <p:spPr>
            <a:xfrm>
              <a:off x="352237" y="26333675"/>
              <a:ext cx="4087906" cy="1119513"/>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latin typeface="ＭＳ ゴシック" panose="020B0609070205080204" pitchFamily="49" charset="-128"/>
                  <a:ea typeface="ＭＳ ゴシック" panose="020B0609070205080204" pitchFamily="49" charset="-128"/>
                </a:rPr>
                <a:t>今後の予定</a:t>
              </a:r>
            </a:p>
          </p:txBody>
        </p:sp>
      </p:grpSp>
    </p:spTree>
    <p:extLst>
      <p:ext uri="{BB962C8B-B14F-4D97-AF65-F5344CB8AC3E}">
        <p14:creationId xmlns:p14="http://schemas.microsoft.com/office/powerpoint/2010/main" val="21970347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676</TotalTime>
  <Words>185</Words>
  <Application>Microsoft Macintosh PowerPoint</Application>
  <PresentationFormat>ユーザー設定</PresentationFormat>
  <Paragraphs>57</Paragraphs>
  <Slides>2</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vt:i4>
      </vt:variant>
    </vt:vector>
  </HeadingPairs>
  <TitlesOfParts>
    <vt:vector size="10" baseType="lpstr">
      <vt:lpstr>Meiryo UI</vt:lpstr>
      <vt:lpstr>ＭＳ ゴシック</vt:lpstr>
      <vt:lpstr>游ゴシック</vt:lpstr>
      <vt:lpstr>Arial</vt:lpstr>
      <vt:lpstr>Calibri</vt:lpstr>
      <vt:lpstr>Calibri Light</vt:lpstr>
      <vt:lpstr>Wingdings</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藤本 光(奈良高専)</dc:creator>
  <cp:lastModifiedBy>藤本 光(奈良高専)</cp:lastModifiedBy>
  <cp:revision>10</cp:revision>
  <dcterms:created xsi:type="dcterms:W3CDTF">2023-10-02T04:48:30Z</dcterms:created>
  <dcterms:modified xsi:type="dcterms:W3CDTF">2023-10-05T00:14:07Z</dcterms:modified>
</cp:coreProperties>
</file>