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1" r:id="rId4"/>
  </p:sldMasterIdLst>
  <p:notesMasterIdLst>
    <p:notesMasterId r:id="rId18"/>
  </p:notesMasterIdLst>
  <p:sldIdLst>
    <p:sldId id="265" r:id="rId5"/>
    <p:sldId id="267" r:id="rId6"/>
    <p:sldId id="268" r:id="rId7"/>
    <p:sldId id="269" r:id="rId8"/>
    <p:sldId id="274" r:id="rId9"/>
    <p:sldId id="270" r:id="rId10"/>
    <p:sldId id="275" r:id="rId11"/>
    <p:sldId id="276" r:id="rId12"/>
    <p:sldId id="271" r:id="rId13"/>
    <p:sldId id="278" r:id="rId14"/>
    <p:sldId id="272" r:id="rId15"/>
    <p:sldId id="277" r:id="rId16"/>
    <p:sldId id="273" r:id="rId17"/>
  </p:sldIdLst>
  <p:sldSz cx="12192000" cy="6858000"/>
  <p:notesSz cx="9144000" cy="6858000"/>
  <p:embeddedFontLst>
    <p:embeddedFont>
      <p:font typeface="Gill Sans MT" panose="020B0502020104020203" pitchFamily="34" charset="0"/>
      <p:regular r:id="rId19"/>
      <p:bold r:id="rId20"/>
      <p:italic r:id="rId21"/>
      <p:boldItalic r:id="rId22"/>
    </p:embeddedFont>
    <p:embeddedFont>
      <p:font typeface="HGPｺﾞｼｯｸE" panose="020B0900000000000000" pitchFamily="34" charset="-128"/>
      <p:regular r:id="rId23"/>
    </p:embeddedFont>
    <p:embeddedFont>
      <p:font typeface="HGSｺﾞｼｯｸE" panose="020B0900000000000000" pitchFamily="34" charset="-128"/>
      <p:regular r:id="rId24"/>
    </p:embeddedFont>
    <p:embeddedFont>
      <p:font typeface="Wingdings 2" pitchFamily="2" charset="2"/>
      <p:regular r:id="rId25"/>
    </p:embeddedFont>
    <p:embeddedFont>
      <p:font typeface="游ゴシック" panose="020B0400000000000000" pitchFamily="34" charset="-128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1" autoAdjust="0"/>
    <p:restoredTop sz="96197"/>
  </p:normalViewPr>
  <p:slideViewPr>
    <p:cSldViewPr snapToGrid="0">
      <p:cViewPr>
        <p:scale>
          <a:sx n="102" d="100"/>
          <a:sy n="102" d="100"/>
        </p:scale>
        <p:origin x="46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6EA89-EF03-4C5C-93EC-440015E10A63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39582-E4F9-4977-B70F-7E1CA4F5A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4" y="3412924"/>
            <a:ext cx="11300623" cy="2892262"/>
          </a:xfrm>
          <a:prstGeom prst="rect">
            <a:avLst/>
          </a:prstGeom>
          <a:solidFill>
            <a:srgbClr val="8544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5" y="106162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00985"/>
            <a:ext cx="101644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E395D8CF-E121-3D2D-56F0-AA9ED39B4E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24184" r="9767" b="28420"/>
          <a:stretch/>
        </p:blipFill>
        <p:spPr>
          <a:xfrm>
            <a:off x="1261302" y="3748223"/>
            <a:ext cx="3840970" cy="2253816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0"/>
              </a:srgb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4EAC01-903F-F5EC-BD31-D75031D38B67}"/>
              </a:ext>
            </a:extLst>
          </p:cNvPr>
          <p:cNvSpPr txBox="1"/>
          <p:nvPr userDrawn="1"/>
        </p:nvSpPr>
        <p:spPr>
          <a:xfrm>
            <a:off x="599225" y="2680204"/>
            <a:ext cx="90060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令和</a:t>
            </a:r>
            <a:r>
              <a:rPr lang="en-US" altLang="ja-JP" sz="2600" dirty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r>
              <a:rPr lang="ja-JP" altLang="en-US" sz="2600" dirty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年度 卒業研究発表会</a:t>
            </a:r>
            <a:endParaRPr lang="en-US" altLang="ja-JP" sz="2600" dirty="0">
              <a:solidFill>
                <a:schemeClr val="accent2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3" name="テキスト プレースホルダー 21">
            <a:extLst>
              <a:ext uri="{FF2B5EF4-FFF2-40B4-BE49-F238E27FC236}">
                <a16:creationId xmlns:a16="http://schemas.microsoft.com/office/drawing/2014/main" id="{2603D49F-EB18-27CE-07E2-DBB686247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55663" y="3910104"/>
            <a:ext cx="2236836" cy="590321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○○ △△</a:t>
            </a:r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6BDBF973-DA0B-1D79-8BF5-FD47844AFD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5662" y="5153005"/>
            <a:ext cx="2743843" cy="590321"/>
          </a:xfrm>
        </p:spPr>
        <p:txBody>
          <a:bodyPr>
            <a:no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岩田 山口 研究室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F7E436F-9CC1-DAA4-9C48-C3182CDB60BE}"/>
              </a:ext>
            </a:extLst>
          </p:cNvPr>
          <p:cNvCxnSpPr>
            <a:cxnSpLocks/>
          </p:cNvCxnSpPr>
          <p:nvPr userDrawn="1"/>
        </p:nvCxnSpPr>
        <p:spPr>
          <a:xfrm>
            <a:off x="7744851" y="4586163"/>
            <a:ext cx="28546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論理積ゲート 20">
            <a:extLst>
              <a:ext uri="{FF2B5EF4-FFF2-40B4-BE49-F238E27FC236}">
                <a16:creationId xmlns:a16="http://schemas.microsoft.com/office/drawing/2014/main" id="{831C3895-BCA1-D97C-EB73-C2A9A8812438}"/>
              </a:ext>
            </a:extLst>
          </p:cNvPr>
          <p:cNvSpPr/>
          <p:nvPr userDrawn="1"/>
        </p:nvSpPr>
        <p:spPr>
          <a:xfrm rot="10800000">
            <a:off x="7319053" y="4291002"/>
            <a:ext cx="439973" cy="400607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59051E7-04AE-C1AE-07D1-F8C9B23B92F9}"/>
              </a:ext>
            </a:extLst>
          </p:cNvPr>
          <p:cNvCxnSpPr>
            <a:cxnSpLocks/>
          </p:cNvCxnSpPr>
          <p:nvPr userDrawn="1"/>
        </p:nvCxnSpPr>
        <p:spPr>
          <a:xfrm>
            <a:off x="7744850" y="5838183"/>
            <a:ext cx="28546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: 論理積ゲート 28">
            <a:extLst>
              <a:ext uri="{FF2B5EF4-FFF2-40B4-BE49-F238E27FC236}">
                <a16:creationId xmlns:a16="http://schemas.microsoft.com/office/drawing/2014/main" id="{A0CD684D-7B0B-2DAC-5A91-F1396174F5C9}"/>
              </a:ext>
            </a:extLst>
          </p:cNvPr>
          <p:cNvSpPr/>
          <p:nvPr userDrawn="1"/>
        </p:nvSpPr>
        <p:spPr>
          <a:xfrm rot="10800000">
            <a:off x="7319052" y="5543022"/>
            <a:ext cx="439973" cy="400607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663D5CBF-9BA1-228B-DA0B-363DD4A654D6}"/>
              </a:ext>
            </a:extLst>
          </p:cNvPr>
          <p:cNvCxnSpPr>
            <a:cxnSpLocks/>
          </p:cNvCxnSpPr>
          <p:nvPr userDrawn="1"/>
        </p:nvCxnSpPr>
        <p:spPr>
          <a:xfrm>
            <a:off x="7759025" y="4380411"/>
            <a:ext cx="2840480" cy="120014"/>
          </a:xfrm>
          <a:prstGeom prst="bentConnector3">
            <a:avLst>
              <a:gd name="adj1" fmla="val 3399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ED6392C-D190-42B9-41DC-884997C7C49B}"/>
              </a:ext>
            </a:extLst>
          </p:cNvPr>
          <p:cNvCxnSpPr>
            <a:cxnSpLocks/>
          </p:cNvCxnSpPr>
          <p:nvPr userDrawn="1"/>
        </p:nvCxnSpPr>
        <p:spPr>
          <a:xfrm>
            <a:off x="7751937" y="5644428"/>
            <a:ext cx="2840480" cy="120014"/>
          </a:xfrm>
          <a:prstGeom prst="bentConnector3">
            <a:avLst>
              <a:gd name="adj1" fmla="val 3399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グラフィックス 16" descr="無線ルーター 単色塗りつぶし">
            <a:extLst>
              <a:ext uri="{FF2B5EF4-FFF2-40B4-BE49-F238E27FC236}">
                <a16:creationId xmlns:a16="http://schemas.microsoft.com/office/drawing/2014/main" id="{DF7DCFC5-E453-BA3D-CE54-BF5A1FC6CD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2415" y="5306526"/>
            <a:ext cx="669385" cy="669385"/>
          </a:xfrm>
          <a:prstGeom prst="rect">
            <a:avLst/>
          </a:prstGeom>
        </p:spPr>
      </p:pic>
      <p:pic>
        <p:nvPicPr>
          <p:cNvPr id="18" name="グラフィックス 17" descr="無線ルーター 単色塗りつぶし">
            <a:extLst>
              <a:ext uri="{FF2B5EF4-FFF2-40B4-BE49-F238E27FC236}">
                <a16:creationId xmlns:a16="http://schemas.microsoft.com/office/drawing/2014/main" id="{26107363-8B1E-54FB-ED49-4DEC203F61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9344" y="4048125"/>
            <a:ext cx="669385" cy="6693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B8F7A0-B8AB-195D-82A4-04E073C1D065}"/>
              </a:ext>
            </a:extLst>
          </p:cNvPr>
          <p:cNvSpPr txBox="1"/>
          <p:nvPr userDrawn="1"/>
        </p:nvSpPr>
        <p:spPr>
          <a:xfrm>
            <a:off x="446534" y="6334707"/>
            <a:ext cx="22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2024/02/08</a:t>
            </a:r>
            <a:endParaRPr kumimoji="1" lang="ja-JP" altLang="en-US" sz="24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A5A77E7A-D882-8CB1-7578-F0703D9C2961}"/>
              </a:ext>
            </a:extLst>
          </p:cNvPr>
          <p:cNvSpPr/>
          <p:nvPr userDrawn="1"/>
        </p:nvSpPr>
        <p:spPr>
          <a:xfrm>
            <a:off x="449751" y="336501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5395D9F-2ED6-402A-2F06-9229444599D5}"/>
              </a:ext>
            </a:extLst>
          </p:cNvPr>
          <p:cNvSpPr/>
          <p:nvPr userDrawn="1"/>
        </p:nvSpPr>
        <p:spPr>
          <a:xfrm>
            <a:off x="4241830" y="341788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522C945-FB3E-872A-9BEE-0449EE9BCAE1}"/>
              </a:ext>
            </a:extLst>
          </p:cNvPr>
          <p:cNvSpPr/>
          <p:nvPr userDrawn="1"/>
        </p:nvSpPr>
        <p:spPr>
          <a:xfrm>
            <a:off x="8042147" y="338332"/>
            <a:ext cx="3703320" cy="9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0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5ACE7F1-46C0-8D44-31E9-7B06FC08D842}"/>
              </a:ext>
            </a:extLst>
          </p:cNvPr>
          <p:cNvSpPr>
            <a:spLocks noChangeAspect="1"/>
          </p:cNvSpPr>
          <p:nvPr userDrawn="1"/>
        </p:nvSpPr>
        <p:spPr>
          <a:xfrm>
            <a:off x="446534" y="404553"/>
            <a:ext cx="11309338" cy="8696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0789" y="428947"/>
            <a:ext cx="10668000" cy="845210"/>
          </a:xfrm>
        </p:spPr>
        <p:txBody>
          <a:bodyPr anchor="ctr">
            <a:normAutofit/>
          </a:bodyPr>
          <a:lstStyle>
            <a:lvl1pPr>
              <a:defRPr sz="3600"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目次</a:t>
            </a:r>
            <a:endParaRPr 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3B7C86B-BFC8-4273-CC6C-9B0DA4800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2334" y="1750032"/>
            <a:ext cx="10057737" cy="3987113"/>
          </a:xfrm>
        </p:spPr>
        <p:txBody>
          <a:bodyPr>
            <a:normAutofit/>
          </a:bodyPr>
          <a:lstStyle>
            <a:lvl1pPr>
              <a:defRPr sz="32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1pPr>
            <a:lvl2pPr>
              <a:defRPr sz="28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2pPr>
            <a:lvl3pPr>
              <a:defRPr sz="24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3pPr>
            <a:lvl4pPr>
              <a:defRPr sz="20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4pPr>
            <a:lvl5pPr>
              <a:defRPr sz="20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7AF3AF0-8D83-4EC0-32A2-EAC4CE54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985"/>
            <a:ext cx="101644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16">
            <a:extLst>
              <a:ext uri="{FF2B5EF4-FFF2-40B4-BE49-F238E27FC236}">
                <a16:creationId xmlns:a16="http://schemas.microsoft.com/office/drawing/2014/main" id="{F6089E46-F6DE-8133-BCB4-280A721BE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532" y="6317148"/>
            <a:ext cx="9900191" cy="540852"/>
          </a:xfr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rgbClr val="A5644E">
                    <a:lumMod val="40000"/>
                    <a:lumOff val="60000"/>
                  </a:srgb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 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提案手法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F427B05-31E5-7397-933C-A583D8F150B8}"/>
              </a:ext>
            </a:extLst>
          </p:cNvPr>
          <p:cNvSpPr/>
          <p:nvPr userDrawn="1"/>
        </p:nvSpPr>
        <p:spPr>
          <a:xfrm>
            <a:off x="449751" y="6218306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F3146A67-3259-C770-279C-B5F51E1129B8}"/>
              </a:ext>
            </a:extLst>
          </p:cNvPr>
          <p:cNvSpPr/>
          <p:nvPr userDrawn="1"/>
        </p:nvSpPr>
        <p:spPr>
          <a:xfrm>
            <a:off x="4241830" y="6223593"/>
            <a:ext cx="3703320" cy="949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21B8838-A483-1A69-F23C-2094DBCC8F53}"/>
              </a:ext>
            </a:extLst>
          </p:cNvPr>
          <p:cNvSpPr/>
          <p:nvPr userDrawn="1"/>
        </p:nvSpPr>
        <p:spPr>
          <a:xfrm>
            <a:off x="8042147" y="6220137"/>
            <a:ext cx="3703320" cy="9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554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9751" y="6218306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9512092-0756-A7ED-53BD-D6F3146D6E4A}"/>
              </a:ext>
            </a:extLst>
          </p:cNvPr>
          <p:cNvSpPr/>
          <p:nvPr userDrawn="1"/>
        </p:nvSpPr>
        <p:spPr>
          <a:xfrm>
            <a:off x="4241830" y="6223593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6534" y="404553"/>
            <a:ext cx="11309338" cy="8696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0790" y="428947"/>
            <a:ext cx="10659762" cy="845209"/>
          </a:xfrm>
        </p:spPr>
        <p:txBody>
          <a:bodyPr anchor="ctr">
            <a:normAutofit/>
          </a:bodyPr>
          <a:lstStyle>
            <a:lvl1pPr>
              <a:defRPr sz="3600"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タイトル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82" y="1681086"/>
            <a:ext cx="11029615" cy="4132763"/>
          </a:xfrm>
        </p:spPr>
        <p:txBody>
          <a:bodyPr>
            <a:normAutofit/>
          </a:bodyPr>
          <a:lstStyle>
            <a:lvl1pPr>
              <a:defRPr sz="28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1pPr>
            <a:lvl2pPr>
              <a:defRPr sz="24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2pPr>
            <a:lvl3pPr>
              <a:defRPr sz="20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3pPr>
            <a:lvl4pPr>
              <a:defRPr sz="18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4pPr>
            <a:lvl5pPr>
              <a:defRPr sz="18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042147" y="6220137"/>
            <a:ext cx="3703320" cy="9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F9BC608-781E-3A01-BC08-51FB5CE9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9223"/>
            <a:ext cx="101644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CA56311E-F91B-0F91-C294-A83DE6CB34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532" y="6317148"/>
            <a:ext cx="9900191" cy="540852"/>
          </a:xfr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rgbClr val="A5644E">
                    <a:lumMod val="40000"/>
                    <a:lumOff val="60000"/>
                  </a:srgb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 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提案手法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4" y="3412924"/>
            <a:ext cx="11300623" cy="2892262"/>
          </a:xfrm>
          <a:prstGeom prst="rect">
            <a:avLst/>
          </a:prstGeom>
          <a:solidFill>
            <a:srgbClr val="8544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1665" y="1275991"/>
            <a:ext cx="1016380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セクション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00985"/>
            <a:ext cx="101644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E395D8CF-E121-3D2D-56F0-AA9ED39B4E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24184" r="9767" b="28420"/>
          <a:stretch/>
        </p:blipFill>
        <p:spPr>
          <a:xfrm>
            <a:off x="1261302" y="3748223"/>
            <a:ext cx="3840970" cy="2253816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0"/>
              </a:srgbClr>
            </a:outerShdw>
          </a:effectLst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A5A77E7A-D882-8CB1-7578-F0703D9C2961}"/>
              </a:ext>
            </a:extLst>
          </p:cNvPr>
          <p:cNvSpPr/>
          <p:nvPr userDrawn="1"/>
        </p:nvSpPr>
        <p:spPr>
          <a:xfrm>
            <a:off x="449751" y="336501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5395D9F-2ED6-402A-2F06-9229444599D5}"/>
              </a:ext>
            </a:extLst>
          </p:cNvPr>
          <p:cNvSpPr/>
          <p:nvPr userDrawn="1"/>
        </p:nvSpPr>
        <p:spPr>
          <a:xfrm>
            <a:off x="4241830" y="341788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522C945-FB3E-872A-9BEE-0449EE9BCAE1}"/>
              </a:ext>
            </a:extLst>
          </p:cNvPr>
          <p:cNvSpPr/>
          <p:nvPr userDrawn="1"/>
        </p:nvSpPr>
        <p:spPr>
          <a:xfrm>
            <a:off x="8042147" y="338332"/>
            <a:ext cx="3703320" cy="9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04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298" y="640012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22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13" r:id="rId3"/>
    <p:sldLayoutId id="2147483831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61230-8D79-6778-522D-FE06112DF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赤外線センサを用いた害獣検出および行動解析</a:t>
            </a:r>
            <a:br>
              <a:rPr kumimoji="1" lang="en-US" altLang="ja-JP" sz="4000" dirty="0"/>
            </a:br>
            <a:r>
              <a:rPr kumimoji="1" lang="ja-JP" altLang="en-US" sz="4000"/>
              <a:t> </a:t>
            </a:r>
            <a:r>
              <a:rPr kumimoji="1" lang="en-US" altLang="ja-JP" sz="4000" dirty="0"/>
              <a:t>– </a:t>
            </a:r>
            <a:r>
              <a:rPr kumimoji="1" lang="ja-JP" altLang="en-US" sz="4000"/>
              <a:t>通知機構と行動ビジュアライザ </a:t>
            </a:r>
            <a:r>
              <a:rPr kumimoji="1" lang="en-US" altLang="ja-JP" sz="4000" dirty="0"/>
              <a:t>– </a:t>
            </a:r>
            <a:endParaRPr kumimoji="1" lang="ja-JP" altLang="en-US" sz="4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A9003-B024-F2A1-6D07-5578ECA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EFDD1C-DF60-723C-31BF-F8D51DD62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藤本 光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3B9AC2-D0C5-2194-BD5C-35B30AC8F0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山口 賢一</a:t>
            </a:r>
            <a:r>
              <a:rPr kumimoji="1" lang="ja-JP" altLang="en-US"/>
              <a:t> 研究室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105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3F82-7176-4AD8-15BB-C97054CA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4DF11-86AB-B7BD-6F3C-C0C43C2D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430D0-E8DE-2FDE-7E9D-C0CA61AD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076B83-DD03-12B6-0FCC-87C1860A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57C027-DCF2-F301-0BC0-40F3A33295B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提案システム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結果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61BEAA-EAE1-0A91-EBC3-A765FA71CC6E}"/>
              </a:ext>
            </a:extLst>
          </p:cNvPr>
          <p:cNvSpPr/>
          <p:nvPr/>
        </p:nvSpPr>
        <p:spPr>
          <a:xfrm>
            <a:off x="578682" y="1540701"/>
            <a:ext cx="2264726" cy="6638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現在の課題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F3B3A0-5D35-6832-C3D9-4B3479BAB571}"/>
              </a:ext>
            </a:extLst>
          </p:cNvPr>
          <p:cNvSpPr/>
          <p:nvPr/>
        </p:nvSpPr>
        <p:spPr>
          <a:xfrm>
            <a:off x="578682" y="3927918"/>
            <a:ext cx="2264726" cy="6638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今後の予定</a:t>
            </a:r>
          </a:p>
        </p:txBody>
      </p:sp>
    </p:spTree>
    <p:extLst>
      <p:ext uri="{BB962C8B-B14F-4D97-AF65-F5344CB8AC3E}">
        <p14:creationId xmlns:p14="http://schemas.microsoft.com/office/powerpoint/2010/main" val="394962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9629-1DCD-4911-E9B9-2AB5CD8F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提案システム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まとめ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9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B327A-07E2-F7DE-F2A1-8790E2C5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DDFD4-07F7-7B78-BF10-792EBA2C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123E2-DA4B-375C-0818-0B4B0FA9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A742DF-FC4C-19AB-8BDE-9C486DB1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E9FB47-5BF2-26A9-0AAE-134E3DBC16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提案システム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まとめ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0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FC8BF-10B5-AB72-96C3-68F9F07C4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補足資料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11E92A-7BA7-7F06-4E80-0804131E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47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9629-1DCD-4911-E9B9-2AB5CD8F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ABCDE</a:t>
            </a:r>
            <a:endParaRPr lang="en-US" altLang="ja-JP" dirty="0"/>
          </a:p>
          <a:p>
            <a:r>
              <a:rPr lang="en-US" altLang="ja-JP" dirty="0" err="1"/>
              <a:t>abcde</a:t>
            </a:r>
            <a:endParaRPr lang="en-US" altLang="ja-JP" dirty="0"/>
          </a:p>
          <a:p>
            <a:r>
              <a:rPr kumimoji="1" lang="ja-JP" altLang="en-US" dirty="0"/>
              <a:t>あいうえお</a:t>
            </a:r>
            <a:endParaRPr kumimoji="1" lang="en-US" altLang="ja-JP" dirty="0"/>
          </a:p>
          <a:p>
            <a:r>
              <a:rPr lang="ja-JP" altLang="en-US" dirty="0"/>
              <a:t>カキクケコ</a:t>
            </a:r>
            <a:endParaRPr lang="en-US" altLang="ja-JP" dirty="0"/>
          </a:p>
          <a:p>
            <a:r>
              <a:rPr kumimoji="1" lang="ja-JP" altLang="en-US" dirty="0"/>
              <a:t>奈良工業高等専門学校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/>
                </a:solidFill>
              </a:rPr>
              <a:t>概要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提案システム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06EB1-C423-66C4-2738-256C28CB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8EC16-35B0-E649-2D8A-01E30D1AB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kumimoji="1" lang="ja-JP" altLang="en-US" dirty="0"/>
              <a:t>目次</a:t>
            </a:r>
            <a:endParaRPr kumimoji="1" lang="en-US" altLang="ja-JP" dirty="0"/>
          </a:p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r>
              <a:rPr kumimoji="1" lang="ja-JP" altLang="en-US"/>
              <a:t>提案システム</a:t>
            </a:r>
            <a:endParaRPr kumimoji="1" lang="en-US" altLang="ja-JP" dirty="0"/>
          </a:p>
          <a:p>
            <a:r>
              <a:rPr kumimoji="1" lang="ja-JP" altLang="en-US" dirty="0"/>
              <a:t>結果</a:t>
            </a:r>
            <a:endParaRPr kumimoji="1" lang="en-US" altLang="ja-JP" dirty="0"/>
          </a:p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D84C05-0428-3791-7D92-CA820C63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B2A1C1-A5C7-574C-CF07-AF94DE585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目次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提案システム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1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9629-1DCD-4911-E9B9-2AB5CD8F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農業従事者にとって「害獣の判断，対策が困難」</a:t>
            </a:r>
            <a:endParaRPr lang="en-US" altLang="ja-JP" dirty="0"/>
          </a:p>
          <a:p>
            <a:pPr lvl="1"/>
            <a:r>
              <a:rPr kumimoji="1" lang="ja-JP" altLang="en-US"/>
              <a:t>リアルタイムでの監視が不可</a:t>
            </a:r>
            <a:endParaRPr kumimoji="1" lang="en-US" altLang="ja-JP" dirty="0"/>
          </a:p>
          <a:p>
            <a:pPr lvl="1"/>
            <a:r>
              <a:rPr lang="ja-JP" altLang="en-US"/>
              <a:t>個体差の判別</a:t>
            </a:r>
            <a:endParaRPr lang="en-US" altLang="ja-JP" dirty="0"/>
          </a:p>
          <a:p>
            <a:pPr lvl="1"/>
            <a:r>
              <a:rPr kumimoji="1" lang="ja-JP" altLang="en-US"/>
              <a:t>就労者の高齢化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動物や侵入経路を知りたい！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背景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提案システム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7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C9974-3F94-B111-AE19-4044B705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5AE31-B407-B7E9-0011-E58ED9A6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獣害対策支援システム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クラウドサーバ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BDE8E2-A935-0741-14C2-08ACFC2F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00BD3-01CC-AE85-E3DE-2420B3226E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>
                <a:solidFill>
                  <a:schemeClr val="accent2"/>
                </a:solidFill>
              </a:rPr>
              <a:t> </a:t>
            </a:r>
            <a:r>
              <a:rPr lang="ja-JP" altLang="en-US" sz="1400" baseline="2000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>
                <a:solidFill>
                  <a:schemeClr val="accent2"/>
                </a:solidFill>
              </a:rPr>
              <a:t>提案システム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2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獣害対策支援</a:t>
            </a:r>
            <a:r>
              <a:rPr kumimoji="1" lang="ja-JP" altLang="en-US"/>
              <a:t>システム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>
                <a:solidFill>
                  <a:schemeClr val="accent2"/>
                </a:solidFill>
              </a:rPr>
              <a:t>提案システム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0A49F679-01AB-4EE2-4352-1C35B9F9266A}"/>
              </a:ext>
            </a:extLst>
          </p:cNvPr>
          <p:cNvSpPr/>
          <p:nvPr/>
        </p:nvSpPr>
        <p:spPr>
          <a:xfrm>
            <a:off x="2828301" y="5405404"/>
            <a:ext cx="517186" cy="477850"/>
          </a:xfrm>
          <a:prstGeom prst="rightArrow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EEC623-D1FC-AF01-0D30-B1F7E8013A33}"/>
              </a:ext>
            </a:extLst>
          </p:cNvPr>
          <p:cNvSpPr/>
          <p:nvPr/>
        </p:nvSpPr>
        <p:spPr>
          <a:xfrm>
            <a:off x="6464747" y="5225114"/>
            <a:ext cx="2271615" cy="83843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センサデータの</a:t>
            </a:r>
            <a:endParaRPr kumimoji="1" lang="en-US" altLang="ja-JP" sz="2000" dirty="0"/>
          </a:p>
          <a:p>
            <a:pPr algn="ctr"/>
            <a:r>
              <a:rPr kumimoji="1" lang="ja-JP" altLang="en-US" sz="2000"/>
              <a:t>解析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E2FCDE-B953-E9AF-CB5C-1BD8878F4CA2}"/>
              </a:ext>
            </a:extLst>
          </p:cNvPr>
          <p:cNvSpPr/>
          <p:nvPr/>
        </p:nvSpPr>
        <p:spPr>
          <a:xfrm>
            <a:off x="9473852" y="5225114"/>
            <a:ext cx="2271615" cy="83843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リアルタイム通知</a:t>
            </a:r>
            <a:endParaRPr kumimoji="1" lang="en-US" altLang="ja-JP" sz="2000" dirty="0"/>
          </a:p>
          <a:p>
            <a:pPr algn="ctr"/>
            <a:r>
              <a:rPr kumimoji="1" lang="ja-JP" altLang="en-US" sz="2000"/>
              <a:t>軌跡を地図に表示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305F1B9-3BDF-1DAD-AA08-10BDF0846892}"/>
              </a:ext>
            </a:extLst>
          </p:cNvPr>
          <p:cNvSpPr/>
          <p:nvPr/>
        </p:nvSpPr>
        <p:spPr>
          <a:xfrm>
            <a:off x="3455640" y="5225114"/>
            <a:ext cx="2271615" cy="83843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無線通信網で</a:t>
            </a:r>
            <a:endParaRPr kumimoji="1" lang="en-US" altLang="ja-JP" sz="2000" dirty="0"/>
          </a:p>
          <a:p>
            <a:pPr algn="ctr"/>
            <a:r>
              <a:rPr kumimoji="1" lang="ja-JP" altLang="en-US" sz="2000"/>
              <a:t>アップロード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52C410-9C35-7449-9512-AD12AE5F164B}"/>
              </a:ext>
            </a:extLst>
          </p:cNvPr>
          <p:cNvSpPr/>
          <p:nvPr/>
        </p:nvSpPr>
        <p:spPr>
          <a:xfrm>
            <a:off x="446533" y="5225114"/>
            <a:ext cx="2271615" cy="83843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赤外線センサで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動物を検知</a:t>
            </a:r>
            <a:endParaRPr kumimoji="1" lang="ja-JP" altLang="en-US" sz="2000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E16B7D72-A547-8726-5A6A-34EC0817AB73}"/>
              </a:ext>
            </a:extLst>
          </p:cNvPr>
          <p:cNvSpPr/>
          <p:nvPr/>
        </p:nvSpPr>
        <p:spPr>
          <a:xfrm>
            <a:off x="5837408" y="5405404"/>
            <a:ext cx="517186" cy="477850"/>
          </a:xfrm>
          <a:prstGeom prst="rightArrow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E7DD84F6-149B-68EF-FF28-D7593A761B93}"/>
              </a:ext>
            </a:extLst>
          </p:cNvPr>
          <p:cNvSpPr/>
          <p:nvPr/>
        </p:nvSpPr>
        <p:spPr>
          <a:xfrm>
            <a:off x="8846515" y="5405404"/>
            <a:ext cx="517186" cy="477850"/>
          </a:xfrm>
          <a:prstGeom prst="rightArrow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FFB4AFEA-C304-9E83-3E41-5137ABE4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00" y="1357498"/>
            <a:ext cx="9007200" cy="37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DEC94-1906-E62B-D2FE-9D443D5DE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C946B-CD65-42C5-0525-4852D638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獣害対策支援</a:t>
            </a:r>
            <a:r>
              <a:rPr kumimoji="1" lang="ja-JP" altLang="en-US"/>
              <a:t>システム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0E3575-661D-1BF4-DFFD-FA829169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C7DF4A-B7B9-8EFD-36AD-D1C092D01B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>
                <a:solidFill>
                  <a:schemeClr val="accent2"/>
                </a:solidFill>
              </a:rPr>
              <a:t>提案システム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A9EF7A5A-C7A5-6A01-6D2F-31DC19523930}"/>
              </a:ext>
            </a:extLst>
          </p:cNvPr>
          <p:cNvSpPr/>
          <p:nvPr/>
        </p:nvSpPr>
        <p:spPr>
          <a:xfrm>
            <a:off x="2828301" y="5405404"/>
            <a:ext cx="517186" cy="477850"/>
          </a:xfrm>
          <a:prstGeom prst="rightArrow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60C603-A96E-F578-0EA2-BED648B100F6}"/>
              </a:ext>
            </a:extLst>
          </p:cNvPr>
          <p:cNvSpPr/>
          <p:nvPr/>
        </p:nvSpPr>
        <p:spPr>
          <a:xfrm>
            <a:off x="6464747" y="5225114"/>
            <a:ext cx="2271615" cy="838430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1">
                    <a:lumMod val="75000"/>
                  </a:schemeClr>
                </a:solidFill>
              </a:rPr>
              <a:t>センサデータの</a:t>
            </a:r>
            <a:endParaRPr kumimoji="1" lang="en-US" altLang="ja-JP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000">
                <a:solidFill>
                  <a:schemeClr val="bg1">
                    <a:lumMod val="75000"/>
                  </a:schemeClr>
                </a:solidFill>
              </a:rPr>
              <a:t>解析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E216A9F-4591-11CE-EF19-B7018F010C06}"/>
              </a:ext>
            </a:extLst>
          </p:cNvPr>
          <p:cNvSpPr/>
          <p:nvPr/>
        </p:nvSpPr>
        <p:spPr>
          <a:xfrm>
            <a:off x="9473852" y="5225114"/>
            <a:ext cx="2271615" cy="8384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リアルタイム通知</a:t>
            </a:r>
            <a:endParaRPr kumimoji="1" lang="en-US" altLang="ja-JP" sz="2000" dirty="0"/>
          </a:p>
          <a:p>
            <a:pPr algn="ctr"/>
            <a:r>
              <a:rPr kumimoji="1" lang="ja-JP" altLang="en-US" sz="2000"/>
              <a:t>軌跡を地図に表示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A671E51-4FAE-BB5C-AE08-3419007C1241}"/>
              </a:ext>
            </a:extLst>
          </p:cNvPr>
          <p:cNvSpPr/>
          <p:nvPr/>
        </p:nvSpPr>
        <p:spPr>
          <a:xfrm>
            <a:off x="3455640" y="5225114"/>
            <a:ext cx="2271615" cy="838430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1">
                    <a:lumMod val="75000"/>
                  </a:schemeClr>
                </a:solidFill>
              </a:rPr>
              <a:t>無線通信網で</a:t>
            </a:r>
            <a:endParaRPr kumimoji="1" lang="en-US" altLang="ja-JP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000">
                <a:solidFill>
                  <a:schemeClr val="bg1">
                    <a:lumMod val="75000"/>
                  </a:schemeClr>
                </a:solidFill>
              </a:rPr>
              <a:t>アップロード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B06DAD0-FB95-EE40-C741-B10B4D99B728}"/>
              </a:ext>
            </a:extLst>
          </p:cNvPr>
          <p:cNvSpPr/>
          <p:nvPr/>
        </p:nvSpPr>
        <p:spPr>
          <a:xfrm>
            <a:off x="446533" y="5225114"/>
            <a:ext cx="2271615" cy="838430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1">
                    <a:lumMod val="75000"/>
                  </a:schemeClr>
                </a:solidFill>
              </a:rPr>
              <a:t>赤外線センサで</a:t>
            </a:r>
            <a:endParaRPr kumimoji="1" lang="en-US" altLang="ja-JP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ja-JP" altLang="en-US" sz="2000">
                <a:solidFill>
                  <a:schemeClr val="bg1">
                    <a:lumMod val="75000"/>
                  </a:schemeClr>
                </a:solidFill>
              </a:rPr>
              <a:t>動物を検知</a:t>
            </a:r>
            <a:endParaRPr kumimoji="1" lang="ja-JP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C8F0B8E9-CCFD-318F-E154-5CDFFA8C14E4}"/>
              </a:ext>
            </a:extLst>
          </p:cNvPr>
          <p:cNvSpPr/>
          <p:nvPr/>
        </p:nvSpPr>
        <p:spPr>
          <a:xfrm>
            <a:off x="5837408" y="5405404"/>
            <a:ext cx="517186" cy="477850"/>
          </a:xfrm>
          <a:prstGeom prst="rightArrow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6E5099F6-C075-3317-ECAC-A8699EF76A29}"/>
              </a:ext>
            </a:extLst>
          </p:cNvPr>
          <p:cNvSpPr/>
          <p:nvPr/>
        </p:nvSpPr>
        <p:spPr>
          <a:xfrm>
            <a:off x="8846515" y="5405404"/>
            <a:ext cx="517186" cy="477850"/>
          </a:xfrm>
          <a:prstGeom prst="rightArrow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E6C945F-B0CF-F587-C03C-3B3FF5AC7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00" y="1357497"/>
            <a:ext cx="9007200" cy="37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673C-AC27-EC16-A238-777EC417B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D5950-2ED1-47E1-BC40-0781C32E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クラウドサーバ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E23B17-BD6C-AD17-88BC-A9B1118B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6E8C71-CC7C-1D9D-5600-2005C39A89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>
                <a:solidFill>
                  <a:schemeClr val="accent2"/>
                </a:solidFill>
              </a:rPr>
              <a:t>提案システム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F8F8FCF-0148-13F8-9C1D-87E5793B5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80" y="1353380"/>
            <a:ext cx="9111040" cy="47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9629-1DCD-4911-E9B9-2AB5CD8F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Map Application(Visualizer)</a:t>
            </a:r>
          </a:p>
          <a:p>
            <a:r>
              <a:rPr kumimoji="1" lang="en-US" altLang="ja-JP" dirty="0"/>
              <a:t>Notification(Push Notification)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提案システム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結果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02952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黄色がかったオレンジ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2">
      <a:majorFont>
        <a:latin typeface="Gill Sans MT"/>
        <a:ea typeface="HGPｺﾞｼｯｸE"/>
        <a:cs typeface=""/>
      </a:majorFont>
      <a:minorFont>
        <a:latin typeface="Gill Sans MT"/>
        <a:ea typeface="HGSｺﾞｼｯｸE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857E09AFE76AE498F10364021A0C5E0" ma:contentTypeVersion="18" ma:contentTypeDescription="新しいドキュメントを作成します。" ma:contentTypeScope="" ma:versionID="404c27696bc40f9935c6caeb8c391298">
  <xsd:schema xmlns:xsd="http://www.w3.org/2001/XMLSchema" xmlns:xs="http://www.w3.org/2001/XMLSchema" xmlns:p="http://schemas.microsoft.com/office/2006/metadata/properties" xmlns:ns2="e02618ca-87ce-4d8b-85ad-61aca6e3ad74" xmlns:ns3="bd05b275-6e36-41c8-856d-248085648429" targetNamespace="http://schemas.microsoft.com/office/2006/metadata/properties" ma:root="true" ma:fieldsID="624938250e00d862e5b0912b59a06849" ns2:_="" ns3:_="">
    <xsd:import namespace="e02618ca-87ce-4d8b-85ad-61aca6e3ad74"/>
    <xsd:import namespace="bd05b275-6e36-41c8-856d-2480856484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618ca-87ce-4d8b-85ad-61aca6e3a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5b275-6e36-41c8-856d-248085648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449b1de-4928-479e-b5b7-d8384c9c230e}" ma:internalName="TaxCatchAll" ma:showField="CatchAllData" ma:web="bd05b275-6e36-41c8-856d-2480856484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05b275-6e36-41c8-856d-248085648429" xsi:nil="true"/>
    <lcf76f155ced4ddcb4097134ff3c332f xmlns="e02618ca-87ce-4d8b-85ad-61aca6e3ad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0B6B27-5BBB-45DF-BB88-DA775C1B3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618ca-87ce-4d8b-85ad-61aca6e3ad74"/>
    <ds:schemaRef ds:uri="bd05b275-6e36-41c8-856d-248085648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DBCA7-AF11-4F8A-BB83-CB271DB2AB2A}">
  <ds:schemaRefs>
    <ds:schemaRef ds:uri="http://schemas.microsoft.com/office/2006/metadata/properties"/>
    <ds:schemaRef ds:uri="http://schemas.microsoft.com/office/infopath/2007/PartnerControls"/>
    <ds:schemaRef ds:uri="bd05b275-6e36-41c8-856d-248085648429"/>
    <ds:schemaRef ds:uri="e02618ca-87ce-4d8b-85ad-61aca6e3ad74"/>
  </ds:schemaRefs>
</ds:datastoreItem>
</file>

<file path=customXml/itemProps3.xml><?xml version="1.0" encoding="utf-8"?>
<ds:datastoreItem xmlns:ds="http://schemas.openxmlformats.org/officeDocument/2006/customXml" ds:itemID="{23FC0E38-2CC1-454C-BEC6-0BA3A3C95E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配当</Template>
  <TotalTime>470</TotalTime>
  <Words>303</Words>
  <Application>Microsoft Macintosh PowerPoint</Application>
  <PresentationFormat>ワイド画面</PresentationFormat>
  <Paragraphs>79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HGPｺﾞｼｯｸE</vt:lpstr>
      <vt:lpstr>HGSｺﾞｼｯｸE</vt:lpstr>
      <vt:lpstr>Gill Sans MT</vt:lpstr>
      <vt:lpstr>游ゴシック</vt:lpstr>
      <vt:lpstr>Wingdings 2</vt:lpstr>
      <vt:lpstr>Arial</vt:lpstr>
      <vt:lpstr>配当</vt:lpstr>
      <vt:lpstr>赤外線センサを用いた害獣検出および行動解析  – 通知機構と行動ビジュアライザ – </vt:lpstr>
      <vt:lpstr>概要</vt:lpstr>
      <vt:lpstr>目次</vt:lpstr>
      <vt:lpstr>背景</vt:lpstr>
      <vt:lpstr>提案システム</vt:lpstr>
      <vt:lpstr>獣害対策支援システム</vt:lpstr>
      <vt:lpstr>獣害対策支援システム</vt:lpstr>
      <vt:lpstr>クラウドサーバ</vt:lpstr>
      <vt:lpstr>結果</vt:lpstr>
      <vt:lpstr>今後の展望</vt:lpstr>
      <vt:lpstr>まとめ</vt:lpstr>
      <vt:lpstr>まとめ</vt:lpstr>
      <vt:lpstr>補足資料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Hiroaki Shimaoka</dc:creator>
  <cp:lastModifiedBy>藤本 光(奈良高専)</cp:lastModifiedBy>
  <cp:revision>134</cp:revision>
  <cp:lastPrinted>2024-01-25T04:51:16Z</cp:lastPrinted>
  <dcterms:created xsi:type="dcterms:W3CDTF">2024-01-25T01:46:12Z</dcterms:created>
  <dcterms:modified xsi:type="dcterms:W3CDTF">2024-02-01T07:15:59Z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0x0101002857E09AFE76AE498F10364021A0C5E0</vt:lpwstr>
  </property>
</Properties>
</file>