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11" r:id="rId4"/>
  </p:sldMasterIdLst>
  <p:notesMasterIdLst>
    <p:notesMasterId r:id="rId21"/>
  </p:notesMasterIdLst>
  <p:sldIdLst>
    <p:sldId id="265" r:id="rId5"/>
    <p:sldId id="267" r:id="rId6"/>
    <p:sldId id="268" r:id="rId7"/>
    <p:sldId id="284" r:id="rId8"/>
    <p:sldId id="274" r:id="rId9"/>
    <p:sldId id="281" r:id="rId10"/>
    <p:sldId id="275" r:id="rId11"/>
    <p:sldId id="271" r:id="rId12"/>
    <p:sldId id="272" r:id="rId13"/>
    <p:sldId id="273" r:id="rId14"/>
    <p:sldId id="282" r:id="rId15"/>
    <p:sldId id="283" r:id="rId16"/>
    <p:sldId id="280" r:id="rId17"/>
    <p:sldId id="285" r:id="rId18"/>
    <p:sldId id="276" r:id="rId19"/>
    <p:sldId id="279" r:id="rId20"/>
  </p:sldIdLst>
  <p:sldSz cx="12192000" cy="6858000"/>
  <p:notesSz cx="9144000" cy="6858000"/>
  <p:embeddedFontLst>
    <p:embeddedFont>
      <p:font typeface="Gill Sans MT" panose="020B0502020104020203" pitchFamily="34" charset="0"/>
      <p:regular r:id="rId22"/>
      <p:bold r:id="rId23"/>
      <p:italic r:id="rId24"/>
      <p:boldItalic r:id="rId25"/>
    </p:embeddedFont>
    <p:embeddedFont>
      <p:font typeface="HGPｺﾞｼｯｸE" panose="020B0900000000000000" pitchFamily="34" charset="-128"/>
      <p:regular r:id="rId26"/>
    </p:embeddedFont>
    <p:embeddedFont>
      <p:font typeface="HGSｺﾞｼｯｸE" panose="020B0900000000000000" pitchFamily="34" charset="-128"/>
      <p:regular r:id="rId27"/>
    </p:embeddedFont>
    <p:embeddedFont>
      <p:font typeface="Meiryo UI" panose="020B0604030504040204" pitchFamily="34" charset="-128"/>
      <p:regular r:id="rId28"/>
      <p:bold r:id="rId29"/>
      <p:italic r:id="rId30"/>
      <p:boldItalic r:id="rId31"/>
    </p:embeddedFont>
    <p:embeddedFont>
      <p:font typeface="Wingdings 2" pitchFamily="2" charset="2"/>
      <p:regular r:id="rId32"/>
    </p:embeddedFont>
    <p:embeddedFont>
      <p:font typeface="游ゴシック" panose="020B0400000000000000" pitchFamily="34" charset="-128"/>
      <p:regular r:id="rId33"/>
      <p:bold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4422"/>
    <a:srgbClr val="5DADD5"/>
    <a:srgbClr val="7ABBDD"/>
    <a:srgbClr val="59A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60000"/>
  </p:normalViewPr>
  <p:slideViewPr>
    <p:cSldViewPr snapToGrid="0">
      <p:cViewPr>
        <p:scale>
          <a:sx n="70" d="100"/>
          <a:sy n="70" d="100"/>
        </p:scale>
        <p:origin x="20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C26EA89-EF03-4C5C-93EC-440015E10A63}" type="datetimeFigureOut">
              <a:rPr kumimoji="1" lang="ja-JP" altLang="en-US" smtClean="0"/>
              <a:t>2024/2/5</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F639582-E4F9-4977-B70F-7E1CA4F5A249}" type="slidenum">
              <a:rPr kumimoji="1" lang="ja-JP" altLang="en-US" smtClean="0"/>
              <a:t>‹#›</a:t>
            </a:fld>
            <a:endParaRPr kumimoji="1" lang="ja-JP" altLang="en-US"/>
          </a:p>
        </p:txBody>
      </p:sp>
    </p:spTree>
    <p:extLst>
      <p:ext uri="{BB962C8B-B14F-4D97-AF65-F5344CB8AC3E}">
        <p14:creationId xmlns:p14="http://schemas.microsoft.com/office/powerpoint/2010/main" val="9407790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これから</a:t>
            </a:r>
            <a:endParaRPr kumimoji="1" lang="en-US" altLang="ja-JP" dirty="0"/>
          </a:p>
          <a:p>
            <a:r>
              <a:rPr kumimoji="1" lang="ja-JP" altLang="en-US"/>
              <a:t>山口賢一研究室から</a:t>
            </a:r>
            <a:endParaRPr kumimoji="1" lang="en-US" altLang="ja-JP" dirty="0"/>
          </a:p>
          <a:p>
            <a:r>
              <a:rPr kumimoji="1" lang="ja-JP" altLang="en-US"/>
              <a:t>藤本が</a:t>
            </a:r>
            <a:endParaRPr kumimoji="1" lang="en-US" altLang="ja-JP" dirty="0"/>
          </a:p>
          <a:p>
            <a:endParaRPr kumimoji="1" lang="en-US" altLang="ja-JP" dirty="0"/>
          </a:p>
          <a:p>
            <a:r>
              <a:rPr kumimoji="1" lang="ja-JP" altLang="en-US"/>
              <a:t>＜タイトル＞</a:t>
            </a:r>
            <a:endParaRPr kumimoji="1" lang="en-US" altLang="ja-JP" dirty="0"/>
          </a:p>
          <a:p>
            <a:endParaRPr kumimoji="1" lang="en-US" altLang="ja-JP" dirty="0"/>
          </a:p>
          <a:p>
            <a:r>
              <a:rPr kumimoji="1" lang="ja-JP" altLang="en-US"/>
              <a:t>について発表させていただきます．</a:t>
            </a:r>
            <a:endParaRPr kumimoji="1" lang="en-US" altLang="ja-JP" dirty="0"/>
          </a:p>
        </p:txBody>
      </p:sp>
      <p:sp>
        <p:nvSpPr>
          <p:cNvPr id="4" name="スライド番号プレースホルダー 3"/>
          <p:cNvSpPr>
            <a:spLocks noGrp="1"/>
          </p:cNvSpPr>
          <p:nvPr>
            <p:ph type="sldNum" sz="quarter" idx="5"/>
          </p:nvPr>
        </p:nvSpPr>
        <p:spPr/>
        <p:txBody>
          <a:bodyPr/>
          <a:lstStyle/>
          <a:p>
            <a:fld id="{7F639582-E4F9-4977-B70F-7E1CA4F5A249}" type="slidenum">
              <a:rPr kumimoji="1" lang="ja-JP" altLang="en-US" smtClean="0"/>
              <a:t>1</a:t>
            </a:fld>
            <a:endParaRPr kumimoji="1" lang="ja-JP" altLang="en-US"/>
          </a:p>
        </p:txBody>
      </p:sp>
    </p:spTree>
    <p:extLst>
      <p:ext uri="{BB962C8B-B14F-4D97-AF65-F5344CB8AC3E}">
        <p14:creationId xmlns:p14="http://schemas.microsoft.com/office/powerpoint/2010/main" val="70664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まず研究対象として，</a:t>
            </a:r>
            <a:endParaRPr kumimoji="1" lang="en-US" altLang="ja-JP" dirty="0"/>
          </a:p>
          <a:p>
            <a:r>
              <a:rPr kumimoji="1" lang="ja-JP" altLang="en-US"/>
              <a:t>獣害被害に苛む農業従事者</a:t>
            </a:r>
            <a:endParaRPr kumimoji="1" lang="en-US" altLang="ja-JP" dirty="0"/>
          </a:p>
          <a:p>
            <a:r>
              <a:rPr kumimoji="1" lang="ja-JP" altLang="en-US"/>
              <a:t>とし，</a:t>
            </a:r>
            <a:endParaRPr kumimoji="1" lang="en-US" altLang="ja-JP" dirty="0"/>
          </a:p>
          <a:p>
            <a:endParaRPr kumimoji="1" lang="en-US" altLang="ja-JP" dirty="0"/>
          </a:p>
          <a:p>
            <a:r>
              <a:rPr kumimoji="1" lang="ja-JP" altLang="en-US"/>
              <a:t>そして</a:t>
            </a:r>
            <a:endParaRPr kumimoji="1" lang="en-US" altLang="ja-JP" dirty="0"/>
          </a:p>
          <a:p>
            <a:r>
              <a:rPr kumimoji="1" lang="ja-JP" altLang="en-US"/>
              <a:t>「農業従事者の獣害対策を支援するシステムの提案」を</a:t>
            </a:r>
            <a:r>
              <a:rPr kumimoji="1" lang="en-US" altLang="ja-JP" dirty="0"/>
              <a:t>3</a:t>
            </a:r>
            <a:r>
              <a:rPr kumimoji="1" lang="ja-JP" altLang="en-US"/>
              <a:t>人で行う中で，</a:t>
            </a:r>
            <a:endParaRPr kumimoji="1" lang="en-US" altLang="ja-JP" dirty="0"/>
          </a:p>
          <a:p>
            <a:r>
              <a:rPr kumimoji="1" lang="ja-JP" altLang="en-US"/>
              <a:t>私は，</a:t>
            </a:r>
            <a:endParaRPr kumimoji="1" lang="en-US" altLang="ja-JP" dirty="0"/>
          </a:p>
          <a:p>
            <a:r>
              <a:rPr kumimoji="1" lang="ja-JP" altLang="en-US"/>
              <a:t>システム内の</a:t>
            </a:r>
            <a:endParaRPr kumimoji="1" lang="en-US" altLang="ja-JP" dirty="0"/>
          </a:p>
          <a:p>
            <a:r>
              <a:rPr kumimoji="1" lang="ja-JP" altLang="en-US"/>
              <a:t>通知</a:t>
            </a:r>
            <a:endParaRPr kumimoji="1" lang="en-US" altLang="ja-JP" dirty="0"/>
          </a:p>
          <a:p>
            <a:r>
              <a:rPr kumimoji="1" lang="ja-JP" altLang="en-US"/>
              <a:t>行動履歴表示</a:t>
            </a:r>
            <a:endParaRPr kumimoji="1" lang="en-US" altLang="ja-JP" dirty="0"/>
          </a:p>
          <a:p>
            <a:r>
              <a:rPr kumimoji="1" lang="ja-JP" altLang="en-US"/>
              <a:t>の</a:t>
            </a:r>
            <a:r>
              <a:rPr kumimoji="1" lang="en-US" altLang="ja-JP" dirty="0"/>
              <a:t>2</a:t>
            </a:r>
            <a:r>
              <a:rPr kumimoji="1" lang="ja-JP" altLang="en-US"/>
              <a:t>点を実現することが目的です．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F639582-E4F9-4977-B70F-7E1CA4F5A249}" type="slidenum">
              <a:rPr kumimoji="1" lang="ja-JP" altLang="en-US" smtClean="0"/>
              <a:t>2</a:t>
            </a:fld>
            <a:endParaRPr kumimoji="1" lang="ja-JP" altLang="en-US"/>
          </a:p>
        </p:txBody>
      </p:sp>
    </p:spTree>
    <p:extLst>
      <p:ext uri="{BB962C8B-B14F-4D97-AF65-F5344CB8AC3E}">
        <p14:creationId xmlns:p14="http://schemas.microsoft.com/office/powerpoint/2010/main" val="749996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以上が</a:t>
            </a:r>
            <a:endParaRPr kumimoji="1" lang="en-US" altLang="ja-JP" dirty="0"/>
          </a:p>
          <a:p>
            <a:r>
              <a:rPr kumimoji="1" lang="ja-JP" altLang="en-US"/>
              <a:t>目次になります．</a:t>
            </a:r>
          </a:p>
        </p:txBody>
      </p:sp>
      <p:sp>
        <p:nvSpPr>
          <p:cNvPr id="4" name="スライド番号プレースホルダー 3"/>
          <p:cNvSpPr>
            <a:spLocks noGrp="1"/>
          </p:cNvSpPr>
          <p:nvPr>
            <p:ph type="sldNum" sz="quarter" idx="5"/>
          </p:nvPr>
        </p:nvSpPr>
        <p:spPr/>
        <p:txBody>
          <a:bodyPr/>
          <a:lstStyle/>
          <a:p>
            <a:fld id="{7F639582-E4F9-4977-B70F-7E1CA4F5A249}" type="slidenum">
              <a:rPr kumimoji="1" lang="ja-JP" altLang="en-US" smtClean="0"/>
              <a:t>3</a:t>
            </a:fld>
            <a:endParaRPr kumimoji="1" lang="ja-JP" altLang="en-US"/>
          </a:p>
        </p:txBody>
      </p:sp>
    </p:spTree>
    <p:extLst>
      <p:ext uri="{BB962C8B-B14F-4D97-AF65-F5344CB8AC3E}">
        <p14:creationId xmlns:p14="http://schemas.microsoft.com/office/powerpoint/2010/main" val="303537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まず，研究背景です．</a:t>
            </a:r>
            <a:endParaRPr kumimoji="1" lang="en-US" altLang="ja-JP" dirty="0"/>
          </a:p>
          <a:p>
            <a:endParaRPr kumimoji="1" lang="en-US" altLang="ja-JP" dirty="0"/>
          </a:p>
          <a:p>
            <a:r>
              <a:rPr kumimoji="1" lang="ja-JP" altLang="en-US"/>
              <a:t>昨今，獣害被害は減少傾向ではありますが，依然として獣害被害は高い状態を維持しています．</a:t>
            </a:r>
            <a:endParaRPr kumimoji="1" lang="en-US" altLang="ja-JP" dirty="0"/>
          </a:p>
          <a:p>
            <a:r>
              <a:rPr kumimoji="1" lang="ja-JP" altLang="en-US"/>
              <a:t>そうした状況の中，</a:t>
            </a:r>
            <a:endParaRPr kumimoji="1" lang="en-US" altLang="ja-JP" dirty="0"/>
          </a:p>
          <a:p>
            <a:r>
              <a:rPr kumimoji="1" lang="ja-JP" altLang="en-US"/>
              <a:t>特に夜間の獣害対策というのは困難を極めます．</a:t>
            </a:r>
            <a:endParaRPr kumimoji="1" lang="en-US" altLang="ja-JP" dirty="0"/>
          </a:p>
          <a:p>
            <a:endParaRPr kumimoji="1" lang="en-US" altLang="ja-JP" dirty="0"/>
          </a:p>
          <a:p>
            <a:r>
              <a:rPr kumimoji="1" lang="ja-JP" altLang="en-US"/>
              <a:t>要因としてはまず，被害の場に居合わせることが難しく，</a:t>
            </a:r>
            <a:endParaRPr kumimoji="1" lang="en-US" altLang="ja-JP" dirty="0"/>
          </a:p>
          <a:p>
            <a:r>
              <a:rPr kumimoji="1" lang="ja-JP" altLang="en-US"/>
              <a:t>痕跡から害獣を推定するしかありません．</a:t>
            </a:r>
            <a:endParaRPr kumimoji="1" lang="en-US" altLang="ja-JP" dirty="0"/>
          </a:p>
          <a:p>
            <a:endParaRPr kumimoji="1" lang="en-US" altLang="ja-JP" dirty="0"/>
          </a:p>
          <a:p>
            <a:r>
              <a:rPr kumimoji="1" lang="ja-JP" altLang="en-US"/>
              <a:t>そして対策は基本的に電気柵や対象の害獣の捕獲が主ですが，相応の費用がかかります．</a:t>
            </a:r>
            <a:endParaRPr kumimoji="1" lang="en-US" altLang="ja-JP" dirty="0"/>
          </a:p>
          <a:p>
            <a:r>
              <a:rPr kumimoji="1" lang="ja-JP" altLang="en-US"/>
              <a:t>痕跡から推定しているため，当然対象を特定できずに適当な対策ができないことも少なくありません．</a:t>
            </a:r>
            <a:endParaRPr kumimoji="1" lang="en-US" altLang="ja-JP" dirty="0"/>
          </a:p>
          <a:p>
            <a:endParaRPr kumimoji="1" lang="en-US" altLang="ja-JP" dirty="0"/>
          </a:p>
          <a:p>
            <a:r>
              <a:rPr kumimoji="1" lang="ja-JP" altLang="en-US"/>
              <a:t>そうした問題を解決するために，</a:t>
            </a:r>
            <a:endParaRPr kumimoji="1" lang="en-US" altLang="ja-JP" dirty="0"/>
          </a:p>
          <a:p>
            <a:r>
              <a:rPr kumimoji="1" lang="en-US" altLang="ja-JP" dirty="0"/>
              <a:t>IoT</a:t>
            </a:r>
            <a:r>
              <a:rPr kumimoji="1" lang="ja-JP" altLang="en-US"/>
              <a:t>で</a:t>
            </a:r>
            <a:r>
              <a:rPr kumimoji="1" lang="en-US" altLang="ja-JP" dirty="0"/>
              <a:t>24</a:t>
            </a:r>
            <a:r>
              <a:rPr kumimoji="1" lang="ja-JP" altLang="en-US"/>
              <a:t>時間畑を監視して，害獣の行動などを明らかにします．</a:t>
            </a:r>
            <a:endParaRPr kumimoji="1" lang="en-US" altLang="ja-JP" dirty="0"/>
          </a:p>
          <a:p>
            <a:r>
              <a:rPr kumimoji="1" lang="ja-JP" altLang="en-US"/>
              <a:t>そうすることで，農業従事者が獣害対策に割く負担軽減を実現します．</a:t>
            </a:r>
            <a:endParaRPr kumimoji="1" lang="en-US" altLang="ja-JP" dirty="0"/>
          </a:p>
        </p:txBody>
      </p:sp>
      <p:sp>
        <p:nvSpPr>
          <p:cNvPr id="4" name="スライド番号プレースホルダー 3"/>
          <p:cNvSpPr>
            <a:spLocks noGrp="1"/>
          </p:cNvSpPr>
          <p:nvPr>
            <p:ph type="sldNum" sz="quarter" idx="5"/>
          </p:nvPr>
        </p:nvSpPr>
        <p:spPr/>
        <p:txBody>
          <a:bodyPr/>
          <a:lstStyle/>
          <a:p>
            <a:fld id="{7F639582-E4F9-4977-B70F-7E1CA4F5A249}" type="slidenum">
              <a:rPr kumimoji="1" lang="ja-JP" altLang="en-US" smtClean="0"/>
              <a:t>4</a:t>
            </a:fld>
            <a:endParaRPr kumimoji="1" lang="ja-JP" altLang="en-US"/>
          </a:p>
        </p:txBody>
      </p:sp>
    </p:spTree>
    <p:extLst>
      <p:ext uri="{BB962C8B-B14F-4D97-AF65-F5344CB8AC3E}">
        <p14:creationId xmlns:p14="http://schemas.microsoft.com/office/powerpoint/2010/main" val="284336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提案するシステム全体の図がこちらになります．</a:t>
            </a:r>
            <a:endParaRPr kumimoji="1" lang="en-US" altLang="ja-JP" dirty="0"/>
          </a:p>
          <a:p>
            <a:endParaRPr kumimoji="1" lang="en-US" altLang="ja-JP" dirty="0"/>
          </a:p>
          <a:p>
            <a:r>
              <a:rPr kumimoji="1" lang="ja-JP" altLang="en-US"/>
              <a:t>大まかな流れとしましては，</a:t>
            </a:r>
            <a:endParaRPr kumimoji="1" lang="en-US" altLang="ja-JP" dirty="0"/>
          </a:p>
          <a:p>
            <a:endParaRPr kumimoji="1" lang="en-US" altLang="ja-JP" dirty="0"/>
          </a:p>
          <a:p>
            <a:r>
              <a:rPr kumimoji="1" lang="ja-JP" altLang="en-US"/>
              <a:t>畑内に設置した赤外線センサノードで侵入してきた動物を感知します．</a:t>
            </a:r>
            <a:endParaRPr kumimoji="1" lang="en-US" altLang="ja-JP" dirty="0"/>
          </a:p>
          <a:p>
            <a:r>
              <a:rPr kumimoji="1" lang="ja-JP" altLang="en-US"/>
              <a:t>その感知したデータを無線通信網を使って，クラウドサーバに送信します．</a:t>
            </a:r>
            <a:endParaRPr kumimoji="1" lang="en-US" altLang="ja-JP" dirty="0"/>
          </a:p>
          <a:p>
            <a:endParaRPr kumimoji="1" lang="en-US" altLang="ja-JP" dirty="0"/>
          </a:p>
          <a:p>
            <a:r>
              <a:rPr kumimoji="1" lang="ja-JP" altLang="en-US"/>
              <a:t>クラウドサーバでは，まず，センサデータの解析を行います．</a:t>
            </a:r>
            <a:endParaRPr kumimoji="1" lang="en-US" altLang="ja-JP" dirty="0"/>
          </a:p>
          <a:p>
            <a:endParaRPr kumimoji="1" lang="en-US" altLang="ja-JP" dirty="0"/>
          </a:p>
          <a:p>
            <a:r>
              <a:rPr kumimoji="1" lang="ja-JP" altLang="en-US"/>
              <a:t>解析結果から，クラウドサーバ内に用意した通知サーバから農業従事者に通知したり，</a:t>
            </a:r>
            <a:endParaRPr kumimoji="1" lang="en-US" altLang="ja-JP" dirty="0"/>
          </a:p>
          <a:p>
            <a:r>
              <a:rPr kumimoji="1" lang="en-US" altLang="ja-JP" dirty="0"/>
              <a:t>Web</a:t>
            </a:r>
            <a:r>
              <a:rPr kumimoji="1" lang="ja-JP" altLang="en-US"/>
              <a:t>アプリケーションから畑内で動物がどのように行動したかを表示します．</a:t>
            </a:r>
            <a:endParaRPr kumimoji="1" lang="en-US" altLang="ja-JP" dirty="0"/>
          </a:p>
        </p:txBody>
      </p:sp>
      <p:sp>
        <p:nvSpPr>
          <p:cNvPr id="4" name="スライド番号プレースホルダー 3"/>
          <p:cNvSpPr>
            <a:spLocks noGrp="1"/>
          </p:cNvSpPr>
          <p:nvPr>
            <p:ph type="sldNum" sz="quarter" idx="5"/>
          </p:nvPr>
        </p:nvSpPr>
        <p:spPr/>
        <p:txBody>
          <a:bodyPr/>
          <a:lstStyle/>
          <a:p>
            <a:fld id="{7F639582-E4F9-4977-B70F-7E1CA4F5A249}" type="slidenum">
              <a:rPr kumimoji="1" lang="ja-JP" altLang="en-US" smtClean="0"/>
              <a:t>5</a:t>
            </a:fld>
            <a:endParaRPr kumimoji="1" lang="ja-JP" altLang="en-US"/>
          </a:p>
        </p:txBody>
      </p:sp>
    </p:spTree>
    <p:extLst>
      <p:ext uri="{BB962C8B-B14F-4D97-AF65-F5344CB8AC3E}">
        <p14:creationId xmlns:p14="http://schemas.microsoft.com/office/powerpoint/2010/main" val="124932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私この図の赤い部分</a:t>
            </a:r>
            <a:endParaRPr kumimoji="1" lang="en-US" altLang="ja-JP" dirty="0"/>
          </a:p>
          <a:p>
            <a:endParaRPr kumimoji="1" lang="en-US" altLang="ja-JP" dirty="0"/>
          </a:p>
          <a:p>
            <a:r>
              <a:rPr kumimoji="1" lang="ja-JP" altLang="en-US"/>
              <a:t>主に通知と行動履歴表示を行うサーバを担当します．</a:t>
            </a:r>
          </a:p>
        </p:txBody>
      </p:sp>
      <p:sp>
        <p:nvSpPr>
          <p:cNvPr id="4" name="スライド番号プレースホルダー 3"/>
          <p:cNvSpPr>
            <a:spLocks noGrp="1"/>
          </p:cNvSpPr>
          <p:nvPr>
            <p:ph type="sldNum" sz="quarter" idx="5"/>
          </p:nvPr>
        </p:nvSpPr>
        <p:spPr/>
        <p:txBody>
          <a:bodyPr/>
          <a:lstStyle/>
          <a:p>
            <a:fld id="{7F639582-E4F9-4977-B70F-7E1CA4F5A249}" type="slidenum">
              <a:rPr kumimoji="1" lang="ja-JP" altLang="en-US" smtClean="0"/>
              <a:t>6</a:t>
            </a:fld>
            <a:endParaRPr kumimoji="1" lang="ja-JP" altLang="en-US"/>
          </a:p>
        </p:txBody>
      </p:sp>
    </p:spTree>
    <p:extLst>
      <p:ext uri="{BB962C8B-B14F-4D97-AF65-F5344CB8AC3E}">
        <p14:creationId xmlns:p14="http://schemas.microsoft.com/office/powerpoint/2010/main" val="264157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担当部分のサーバについてこのような構成とします．</a:t>
            </a:r>
            <a:endParaRPr kumimoji="1" lang="en-US" altLang="ja-JP" dirty="0"/>
          </a:p>
          <a:p>
            <a:endParaRPr kumimoji="1" lang="en-US" altLang="ja-JP" dirty="0"/>
          </a:p>
          <a:p>
            <a:r>
              <a:rPr kumimoji="1" lang="ja-JP" altLang="en-US"/>
              <a:t>データの流れ</a:t>
            </a:r>
            <a:endParaRPr kumimoji="1" lang="en-US" altLang="ja-JP" dirty="0"/>
          </a:p>
          <a:p>
            <a:r>
              <a:rPr kumimoji="1" lang="ja-JP" altLang="en-US"/>
              <a:t>と</a:t>
            </a:r>
            <a:endParaRPr kumimoji="1" lang="en-US" altLang="ja-JP" dirty="0"/>
          </a:p>
          <a:p>
            <a:r>
              <a:rPr kumimoji="1" lang="ja-JP" altLang="en-US"/>
              <a:t>アクセス（ユーザ）の流れを説明</a:t>
            </a:r>
            <a:endParaRPr kumimoji="1" lang="en-US" altLang="ja-JP" dirty="0"/>
          </a:p>
          <a:p>
            <a:endParaRPr kumimoji="1" lang="en-US" altLang="ja-JP" dirty="0"/>
          </a:p>
          <a:p>
            <a:r>
              <a:rPr kumimoji="1" lang="ja-JP" altLang="en-US"/>
              <a:t>通知サーバ</a:t>
            </a:r>
            <a:endParaRPr kumimoji="1" lang="en-US" altLang="ja-JP" dirty="0"/>
          </a:p>
          <a:p>
            <a:r>
              <a:rPr kumimoji="1" lang="ja-JP" altLang="en-US"/>
              <a:t>で</a:t>
            </a:r>
            <a:r>
              <a:rPr kumimoji="1" lang="en-US" altLang="ja-JP" dirty="0"/>
              <a:t>Web Push</a:t>
            </a:r>
            <a:r>
              <a:rPr kumimoji="1" lang="ja-JP" altLang="en-US"/>
              <a:t>利用理由</a:t>
            </a:r>
            <a:endParaRPr kumimoji="1" lang="en-US" altLang="ja-JP" dirty="0"/>
          </a:p>
          <a:p>
            <a:r>
              <a:rPr kumimoji="1" lang="ja-JP" altLang="en-US"/>
              <a:t>ユーザが使用している端末ごとに用意することはコストがかかるため，</a:t>
            </a:r>
            <a:endParaRPr kumimoji="1" lang="en-US" altLang="ja-JP" dirty="0"/>
          </a:p>
          <a:p>
            <a:r>
              <a:rPr kumimoji="1" lang="ja-JP" altLang="en-US"/>
              <a:t>ブラウザを介して</a:t>
            </a:r>
            <a:endParaRPr kumimoji="1" lang="en-US" altLang="ja-JP" dirty="0"/>
          </a:p>
          <a:p>
            <a:endParaRPr kumimoji="1" lang="en-US" altLang="ja-JP" dirty="0"/>
          </a:p>
          <a:p>
            <a:endParaRPr kumimoji="1" lang="en-US" altLang="ja-JP" dirty="0"/>
          </a:p>
          <a:p>
            <a:r>
              <a:rPr kumimoji="1" lang="en-US" altLang="ja-JP" dirty="0"/>
              <a:t>Web</a:t>
            </a:r>
            <a:r>
              <a:rPr kumimoji="1" lang="ja-JP" altLang="en-US"/>
              <a:t>アプリで</a:t>
            </a:r>
            <a:endParaRPr kumimoji="1" lang="en-US" altLang="ja-JP" dirty="0"/>
          </a:p>
          <a:p>
            <a:r>
              <a:rPr kumimoji="1" lang="en-US" altLang="ja-JP" dirty="0"/>
              <a:t>Leaflet</a:t>
            </a:r>
            <a:r>
              <a:rPr kumimoji="1" lang="ja-JP" altLang="en-US"/>
              <a:t>使用理由</a:t>
            </a:r>
          </a:p>
        </p:txBody>
      </p:sp>
      <p:sp>
        <p:nvSpPr>
          <p:cNvPr id="4" name="スライド番号プレースホルダー 3"/>
          <p:cNvSpPr>
            <a:spLocks noGrp="1"/>
          </p:cNvSpPr>
          <p:nvPr>
            <p:ph type="sldNum" sz="quarter" idx="5"/>
          </p:nvPr>
        </p:nvSpPr>
        <p:spPr/>
        <p:txBody>
          <a:bodyPr/>
          <a:lstStyle/>
          <a:p>
            <a:fld id="{7F639582-E4F9-4977-B70F-7E1CA4F5A249}" type="slidenum">
              <a:rPr kumimoji="1" lang="ja-JP" altLang="en-US" smtClean="0"/>
              <a:t>7</a:t>
            </a:fld>
            <a:endParaRPr kumimoji="1" lang="ja-JP" altLang="en-US"/>
          </a:p>
        </p:txBody>
      </p:sp>
    </p:spTree>
    <p:extLst>
      <p:ext uri="{BB962C8B-B14F-4D97-AF65-F5344CB8AC3E}">
        <p14:creationId xmlns:p14="http://schemas.microsoft.com/office/powerpoint/2010/main" val="132495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そして，それぞれのサーバを用いた検証実験結果がこちらです．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F639582-E4F9-4977-B70F-7E1CA4F5A249}" type="slidenum">
              <a:rPr kumimoji="1" lang="ja-JP" altLang="en-US" smtClean="0"/>
              <a:t>8</a:t>
            </a:fld>
            <a:endParaRPr kumimoji="1" lang="ja-JP" altLang="en-US"/>
          </a:p>
        </p:txBody>
      </p:sp>
    </p:spTree>
    <p:extLst>
      <p:ext uri="{BB962C8B-B14F-4D97-AF65-F5344CB8AC3E}">
        <p14:creationId xmlns:p14="http://schemas.microsoft.com/office/powerpoint/2010/main" val="3368587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Rectangle 6"/>
          <p:cNvSpPr/>
          <p:nvPr userDrawn="1"/>
        </p:nvSpPr>
        <p:spPr>
          <a:xfrm>
            <a:off x="446534" y="3412924"/>
            <a:ext cx="11300623" cy="2892262"/>
          </a:xfrm>
          <a:prstGeom prst="rect">
            <a:avLst/>
          </a:prstGeom>
          <a:solidFill>
            <a:srgbClr val="5DADD5"/>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5" y="1061625"/>
            <a:ext cx="10993549" cy="1475013"/>
          </a:xfrm>
          <a:effectLst/>
        </p:spPr>
        <p:txBody>
          <a:bodyPr anchor="b">
            <a:normAutofit/>
          </a:bodyPr>
          <a:lstStyle>
            <a:lvl1pPr>
              <a:defRPr sz="3600">
                <a:solidFill>
                  <a:schemeClr val="accent1"/>
                </a:solidFill>
                <a:latin typeface="HGPｺﾞｼｯｸE" panose="020B0900000000000000" pitchFamily="50" charset="-128"/>
                <a:ea typeface="HGPｺﾞｼｯｸE" panose="020B09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10558300" y="6400985"/>
            <a:ext cx="1016440" cy="365125"/>
          </a:xfrm>
        </p:spPr>
        <p:txBody>
          <a:bodyPr/>
          <a:lstStyle>
            <a:lvl1pPr>
              <a:defRPr>
                <a:solidFill>
                  <a:schemeClr val="accent2"/>
                </a:solidFill>
                <a:latin typeface="Arial" panose="020B0604020202020204" pitchFamily="34" charset="0"/>
                <a:cs typeface="Arial" panose="020B0604020202020204" pitchFamily="34" charset="0"/>
              </a:defRPr>
            </a:lvl1pPr>
          </a:lstStyle>
          <a:p>
            <a:fld id="{C049C153-E0B4-4CC2-8477-857F11E72140}" type="slidenum">
              <a:rPr lang="ja-JP" altLang="en-US" smtClean="0"/>
              <a:pPr/>
              <a:t>‹#›</a:t>
            </a:fld>
            <a:endParaRPr lang="ja-JP" altLang="en-US" dirty="0"/>
          </a:p>
        </p:txBody>
      </p:sp>
      <p:pic>
        <p:nvPicPr>
          <p:cNvPr id="8" name="図 7" descr="テキスト&#10;&#10;自動的に生成された説明">
            <a:extLst>
              <a:ext uri="{FF2B5EF4-FFF2-40B4-BE49-F238E27FC236}">
                <a16:creationId xmlns:a16="http://schemas.microsoft.com/office/drawing/2014/main" id="{E395D8CF-E121-3D2D-56F0-AA9ED39B4E5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67" t="24184" r="9767" b="28420"/>
          <a:stretch/>
        </p:blipFill>
        <p:spPr>
          <a:xfrm>
            <a:off x="1261302" y="3748223"/>
            <a:ext cx="3840970" cy="2253816"/>
          </a:xfrm>
          <a:prstGeom prst="round2DiagRect">
            <a:avLst>
              <a:gd name="adj1" fmla="val 0"/>
              <a:gd name="adj2" fmla="val 0"/>
            </a:avLst>
          </a:prstGeom>
          <a:ln w="88900" cap="sq">
            <a:solidFill>
              <a:schemeClr val="bg1"/>
            </a:solidFill>
            <a:miter lim="800000"/>
          </a:ln>
          <a:effectLst>
            <a:outerShdw blurRad="254000" algn="tl" rotWithShape="0">
              <a:srgbClr val="000000">
                <a:alpha val="0"/>
              </a:srgbClr>
            </a:outerShdw>
          </a:effectLst>
        </p:spPr>
      </p:pic>
      <p:sp>
        <p:nvSpPr>
          <p:cNvPr id="12" name="テキスト ボックス 11">
            <a:extLst>
              <a:ext uri="{FF2B5EF4-FFF2-40B4-BE49-F238E27FC236}">
                <a16:creationId xmlns:a16="http://schemas.microsoft.com/office/drawing/2014/main" id="{314EAC01-903F-F5EC-BD31-D75031D38B67}"/>
              </a:ext>
            </a:extLst>
          </p:cNvPr>
          <p:cNvSpPr txBox="1"/>
          <p:nvPr userDrawn="1"/>
        </p:nvSpPr>
        <p:spPr>
          <a:xfrm>
            <a:off x="599225" y="2680204"/>
            <a:ext cx="9006094" cy="492443"/>
          </a:xfrm>
          <a:prstGeom prst="rect">
            <a:avLst/>
          </a:prstGeom>
          <a:noFill/>
        </p:spPr>
        <p:txBody>
          <a:bodyPr wrap="square" rtlCol="0">
            <a:spAutoFit/>
          </a:bodyPr>
          <a:lstStyle/>
          <a:p>
            <a:r>
              <a:rPr lang="ja-JP" altLang="en-US" sz="2600" dirty="0">
                <a:solidFill>
                  <a:schemeClr val="accent2"/>
                </a:solidFill>
                <a:latin typeface="HGPｺﾞｼｯｸE" panose="020B0900000000000000" pitchFamily="50" charset="-128"/>
                <a:ea typeface="HGPｺﾞｼｯｸE" panose="020B0900000000000000" pitchFamily="50" charset="-128"/>
              </a:rPr>
              <a:t>令和</a:t>
            </a:r>
            <a:r>
              <a:rPr lang="en-US" altLang="ja-JP" sz="2600" dirty="0">
                <a:solidFill>
                  <a:schemeClr val="accent2"/>
                </a:solidFill>
                <a:latin typeface="HGPｺﾞｼｯｸE" panose="020B0900000000000000" pitchFamily="50" charset="-128"/>
                <a:ea typeface="HGPｺﾞｼｯｸE" panose="020B0900000000000000" pitchFamily="50" charset="-128"/>
              </a:rPr>
              <a:t>5</a:t>
            </a:r>
            <a:r>
              <a:rPr lang="ja-JP" altLang="en-US" sz="2600" dirty="0">
                <a:solidFill>
                  <a:schemeClr val="accent2"/>
                </a:solidFill>
                <a:latin typeface="HGPｺﾞｼｯｸE" panose="020B0900000000000000" pitchFamily="50" charset="-128"/>
                <a:ea typeface="HGPｺﾞｼｯｸE" panose="020B0900000000000000" pitchFamily="50" charset="-128"/>
              </a:rPr>
              <a:t>年度 卒業研究発表会</a:t>
            </a:r>
            <a:endParaRPr lang="en-US" altLang="ja-JP" sz="2600" dirty="0">
              <a:solidFill>
                <a:schemeClr val="accent2"/>
              </a:solidFill>
              <a:latin typeface="HGPｺﾞｼｯｸE" panose="020B0900000000000000" pitchFamily="50" charset="-128"/>
              <a:ea typeface="HGPｺﾞｼｯｸE" panose="020B0900000000000000" pitchFamily="50" charset="-128"/>
            </a:endParaRPr>
          </a:p>
        </p:txBody>
      </p:sp>
      <p:sp>
        <p:nvSpPr>
          <p:cNvPr id="13" name="テキスト プレースホルダー 21">
            <a:extLst>
              <a:ext uri="{FF2B5EF4-FFF2-40B4-BE49-F238E27FC236}">
                <a16:creationId xmlns:a16="http://schemas.microsoft.com/office/drawing/2014/main" id="{2603D49F-EB18-27CE-07E2-DBB686247F1E}"/>
              </a:ext>
            </a:extLst>
          </p:cNvPr>
          <p:cNvSpPr>
            <a:spLocks noGrp="1"/>
          </p:cNvSpPr>
          <p:nvPr>
            <p:ph type="body" sz="quarter" idx="13" hasCustomPrompt="1"/>
          </p:nvPr>
        </p:nvSpPr>
        <p:spPr>
          <a:xfrm>
            <a:off x="7842590" y="3981081"/>
            <a:ext cx="2236836" cy="590321"/>
          </a:xfrm>
        </p:spPr>
        <p:txBody>
          <a:bodyPr>
            <a:normAutofit/>
          </a:bodyPr>
          <a:lstStyle>
            <a:lvl1pPr marL="0" indent="0">
              <a:buNone/>
              <a:defRPr sz="2600">
                <a:solidFill>
                  <a:schemeClr val="bg1"/>
                </a:solidFill>
              </a:defRPr>
            </a:lvl1pPr>
          </a:lstStyle>
          <a:p>
            <a:r>
              <a:rPr kumimoji="1" lang="ja-JP" altLang="en-US" dirty="0"/>
              <a:t>○○ △△</a:t>
            </a:r>
          </a:p>
        </p:txBody>
      </p:sp>
      <p:sp>
        <p:nvSpPr>
          <p:cNvPr id="14" name="テキスト プレースホルダー 22">
            <a:extLst>
              <a:ext uri="{FF2B5EF4-FFF2-40B4-BE49-F238E27FC236}">
                <a16:creationId xmlns:a16="http://schemas.microsoft.com/office/drawing/2014/main" id="{6BDBF973-DA0B-1D79-8BF5-FD47844AFDCC}"/>
              </a:ext>
            </a:extLst>
          </p:cNvPr>
          <p:cNvSpPr>
            <a:spLocks noGrp="1"/>
          </p:cNvSpPr>
          <p:nvPr>
            <p:ph type="body" sz="quarter" idx="14" hasCustomPrompt="1"/>
          </p:nvPr>
        </p:nvSpPr>
        <p:spPr>
          <a:xfrm>
            <a:off x="7824925" y="5218341"/>
            <a:ext cx="3065728" cy="590321"/>
          </a:xfrm>
        </p:spPr>
        <p:txBody>
          <a:bodyPr>
            <a:noAutofit/>
          </a:bodyPr>
          <a:lstStyle>
            <a:lvl1pPr marL="0" indent="0">
              <a:buNone/>
              <a:defRPr sz="2600">
                <a:solidFill>
                  <a:schemeClr val="bg1"/>
                </a:solidFill>
              </a:defRPr>
            </a:lvl1pPr>
          </a:lstStyle>
          <a:p>
            <a:r>
              <a:rPr lang="ja-JP" altLang="en-US" dirty="0"/>
              <a:t>岩田 山口 研究室</a:t>
            </a:r>
            <a:endParaRPr kumimoji="1" lang="ja-JP" altLang="en-US" dirty="0"/>
          </a:p>
        </p:txBody>
      </p:sp>
      <p:cxnSp>
        <p:nvCxnSpPr>
          <p:cNvPr id="4" name="直線コネクタ 3">
            <a:extLst>
              <a:ext uri="{FF2B5EF4-FFF2-40B4-BE49-F238E27FC236}">
                <a16:creationId xmlns:a16="http://schemas.microsoft.com/office/drawing/2014/main" id="{9F7E436F-9CC1-DAA4-9C48-C3182CDB60BE}"/>
              </a:ext>
            </a:extLst>
          </p:cNvPr>
          <p:cNvCxnSpPr>
            <a:cxnSpLocks/>
          </p:cNvCxnSpPr>
          <p:nvPr userDrawn="1"/>
        </p:nvCxnSpPr>
        <p:spPr>
          <a:xfrm>
            <a:off x="7744851" y="4586163"/>
            <a:ext cx="28546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フローチャート: 論理積ゲート 20">
            <a:extLst>
              <a:ext uri="{FF2B5EF4-FFF2-40B4-BE49-F238E27FC236}">
                <a16:creationId xmlns:a16="http://schemas.microsoft.com/office/drawing/2014/main" id="{831C3895-BCA1-D97C-EB73-C2A9A8812438}"/>
              </a:ext>
            </a:extLst>
          </p:cNvPr>
          <p:cNvSpPr/>
          <p:nvPr userDrawn="1"/>
        </p:nvSpPr>
        <p:spPr>
          <a:xfrm rot="10800000">
            <a:off x="7319053" y="4291002"/>
            <a:ext cx="439973" cy="400607"/>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F59051E7-04AE-C1AE-07D1-F8C9B23B92F9}"/>
              </a:ext>
            </a:extLst>
          </p:cNvPr>
          <p:cNvCxnSpPr>
            <a:cxnSpLocks/>
          </p:cNvCxnSpPr>
          <p:nvPr userDrawn="1"/>
        </p:nvCxnSpPr>
        <p:spPr>
          <a:xfrm>
            <a:off x="7744850" y="5838183"/>
            <a:ext cx="28546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フローチャート: 論理積ゲート 28">
            <a:extLst>
              <a:ext uri="{FF2B5EF4-FFF2-40B4-BE49-F238E27FC236}">
                <a16:creationId xmlns:a16="http://schemas.microsoft.com/office/drawing/2014/main" id="{A0CD684D-7B0B-2DAC-5A91-F1396174F5C9}"/>
              </a:ext>
            </a:extLst>
          </p:cNvPr>
          <p:cNvSpPr/>
          <p:nvPr userDrawn="1"/>
        </p:nvSpPr>
        <p:spPr>
          <a:xfrm rot="10800000">
            <a:off x="7319052" y="5543022"/>
            <a:ext cx="439973" cy="400607"/>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63D5CBF-9BA1-228B-DA0B-363DD4A654D6}"/>
              </a:ext>
            </a:extLst>
          </p:cNvPr>
          <p:cNvCxnSpPr>
            <a:cxnSpLocks/>
          </p:cNvCxnSpPr>
          <p:nvPr userDrawn="1"/>
        </p:nvCxnSpPr>
        <p:spPr>
          <a:xfrm>
            <a:off x="7759025" y="4380411"/>
            <a:ext cx="2840480" cy="120014"/>
          </a:xfrm>
          <a:prstGeom prst="bentConnector3">
            <a:avLst>
              <a:gd name="adj1" fmla="val 3399"/>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ED6392C-D190-42B9-41DC-884997C7C49B}"/>
              </a:ext>
            </a:extLst>
          </p:cNvPr>
          <p:cNvCxnSpPr>
            <a:cxnSpLocks/>
          </p:cNvCxnSpPr>
          <p:nvPr userDrawn="1"/>
        </p:nvCxnSpPr>
        <p:spPr>
          <a:xfrm>
            <a:off x="7751937" y="5644428"/>
            <a:ext cx="2840480" cy="120014"/>
          </a:xfrm>
          <a:prstGeom prst="bentConnector3">
            <a:avLst>
              <a:gd name="adj1" fmla="val 3399"/>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グラフィックス 16" descr="無線ルーター 単色塗りつぶし">
            <a:extLst>
              <a:ext uri="{FF2B5EF4-FFF2-40B4-BE49-F238E27FC236}">
                <a16:creationId xmlns:a16="http://schemas.microsoft.com/office/drawing/2014/main" id="{DF7DCFC5-E453-BA3D-CE54-BF5A1FC6CD3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2415" y="5306526"/>
            <a:ext cx="669385" cy="669385"/>
          </a:xfrm>
          <a:prstGeom prst="rect">
            <a:avLst/>
          </a:prstGeom>
        </p:spPr>
      </p:pic>
      <p:pic>
        <p:nvPicPr>
          <p:cNvPr id="18" name="グラフィックス 17" descr="無線ルーター 単色塗りつぶし">
            <a:extLst>
              <a:ext uri="{FF2B5EF4-FFF2-40B4-BE49-F238E27FC236}">
                <a16:creationId xmlns:a16="http://schemas.microsoft.com/office/drawing/2014/main" id="{26107363-8B1E-54FB-ED49-4DEC203F615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99344" y="4048125"/>
            <a:ext cx="669385" cy="669385"/>
          </a:xfrm>
          <a:prstGeom prst="rect">
            <a:avLst/>
          </a:prstGeom>
        </p:spPr>
      </p:pic>
      <p:sp>
        <p:nvSpPr>
          <p:cNvPr id="5" name="テキスト ボックス 4">
            <a:extLst>
              <a:ext uri="{FF2B5EF4-FFF2-40B4-BE49-F238E27FC236}">
                <a16:creationId xmlns:a16="http://schemas.microsoft.com/office/drawing/2014/main" id="{92B8F7A0-B8AB-195D-82A4-04E073C1D065}"/>
              </a:ext>
            </a:extLst>
          </p:cNvPr>
          <p:cNvSpPr txBox="1"/>
          <p:nvPr userDrawn="1"/>
        </p:nvSpPr>
        <p:spPr>
          <a:xfrm>
            <a:off x="446534" y="6334707"/>
            <a:ext cx="2299062" cy="461665"/>
          </a:xfrm>
          <a:prstGeom prst="rect">
            <a:avLst/>
          </a:prstGeom>
          <a:noFill/>
        </p:spPr>
        <p:txBody>
          <a:bodyPr wrap="square" rtlCol="0">
            <a:spAutoFit/>
          </a:bodyPr>
          <a:lstStyle/>
          <a:p>
            <a:r>
              <a:rPr kumimoji="1" lang="en-US" altLang="ja-JP" sz="2400" b="0" dirty="0">
                <a:solidFill>
                  <a:schemeClr val="accent2"/>
                </a:solidFill>
                <a:latin typeface="Arial" panose="020B0604020202020204" pitchFamily="34" charset="0"/>
                <a:cs typeface="Arial" panose="020B0604020202020204" pitchFamily="34" charset="0"/>
              </a:rPr>
              <a:t>2024/02/08</a:t>
            </a:r>
            <a:endParaRPr kumimoji="1" lang="ja-JP" altLang="en-US" sz="2400" b="0" dirty="0">
              <a:solidFill>
                <a:schemeClr val="accent2"/>
              </a:solidFill>
              <a:latin typeface="Arial" panose="020B0604020202020204" pitchFamily="34" charset="0"/>
              <a:cs typeface="Arial" panose="020B0604020202020204" pitchFamily="34" charset="0"/>
            </a:endParaRPr>
          </a:p>
        </p:txBody>
      </p:sp>
      <p:sp>
        <p:nvSpPr>
          <p:cNvPr id="3" name="Rectangle 10">
            <a:extLst>
              <a:ext uri="{FF2B5EF4-FFF2-40B4-BE49-F238E27FC236}">
                <a16:creationId xmlns:a16="http://schemas.microsoft.com/office/drawing/2014/main" id="{A5A77E7A-D882-8CB1-7578-F0703D9C2961}"/>
              </a:ext>
            </a:extLst>
          </p:cNvPr>
          <p:cNvSpPr/>
          <p:nvPr userDrawn="1"/>
        </p:nvSpPr>
        <p:spPr>
          <a:xfrm>
            <a:off x="449751" y="336500"/>
            <a:ext cx="3703320" cy="9499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5" name="Rectangle 8">
            <a:extLst>
              <a:ext uri="{FF2B5EF4-FFF2-40B4-BE49-F238E27FC236}">
                <a16:creationId xmlns:a16="http://schemas.microsoft.com/office/drawing/2014/main" id="{25395D9F-2ED6-402A-2F06-9229444599D5}"/>
              </a:ext>
            </a:extLst>
          </p:cNvPr>
          <p:cNvSpPr/>
          <p:nvPr userDrawn="1"/>
        </p:nvSpPr>
        <p:spPr>
          <a:xfrm>
            <a:off x="4241830" y="341788"/>
            <a:ext cx="370332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9522C945-FB3E-872A-9BEE-0449EE9BCAE1}"/>
              </a:ext>
            </a:extLst>
          </p:cNvPr>
          <p:cNvSpPr/>
          <p:nvPr userDrawn="1"/>
        </p:nvSpPr>
        <p:spPr>
          <a:xfrm>
            <a:off x="8042147" y="338332"/>
            <a:ext cx="3703320" cy="9855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4805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D5ACE7F1-46C0-8D44-31E9-7B06FC08D842}"/>
              </a:ext>
            </a:extLst>
          </p:cNvPr>
          <p:cNvSpPr>
            <a:spLocks noChangeAspect="1"/>
          </p:cNvSpPr>
          <p:nvPr userDrawn="1"/>
        </p:nvSpPr>
        <p:spPr>
          <a:xfrm>
            <a:off x="446534" y="404553"/>
            <a:ext cx="11309338" cy="86960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650789" y="428947"/>
            <a:ext cx="10668000" cy="845210"/>
          </a:xfrm>
        </p:spPr>
        <p:txBody>
          <a:bodyPr anchor="ctr">
            <a:normAutofit/>
          </a:bodyPr>
          <a:lstStyle>
            <a:lvl1pPr>
              <a:defRPr sz="3600">
                <a:latin typeface="HGPｺﾞｼｯｸE" panose="020B0900000000000000" pitchFamily="50" charset="-128"/>
                <a:ea typeface="HGPｺﾞｼｯｸE" panose="020B0900000000000000" pitchFamily="50" charset="-128"/>
              </a:defRPr>
            </a:lvl1pPr>
          </a:lstStyle>
          <a:p>
            <a:r>
              <a:rPr lang="ja-JP" altLang="en-US" dirty="0"/>
              <a:t>目次</a:t>
            </a:r>
            <a:endParaRPr lang="en-US" dirty="0"/>
          </a:p>
        </p:txBody>
      </p:sp>
      <p:sp>
        <p:nvSpPr>
          <p:cNvPr id="6" name="テキスト プレースホルダー 5">
            <a:extLst>
              <a:ext uri="{FF2B5EF4-FFF2-40B4-BE49-F238E27FC236}">
                <a16:creationId xmlns:a16="http://schemas.microsoft.com/office/drawing/2014/main" id="{53B7C86B-BFC8-4273-CC6C-9B0DA48007A1}"/>
              </a:ext>
            </a:extLst>
          </p:cNvPr>
          <p:cNvSpPr>
            <a:spLocks noGrp="1"/>
          </p:cNvSpPr>
          <p:nvPr>
            <p:ph type="body" sz="quarter" idx="10"/>
          </p:nvPr>
        </p:nvSpPr>
        <p:spPr>
          <a:xfrm>
            <a:off x="1072334" y="1750032"/>
            <a:ext cx="10057737" cy="3987113"/>
          </a:xfrm>
        </p:spPr>
        <p:txBody>
          <a:bodyPr>
            <a:normAutofit/>
          </a:bodyPr>
          <a:lstStyle>
            <a:lvl1pPr>
              <a:defRPr sz="3200">
                <a:latin typeface="HGSｺﾞｼｯｸE" panose="020B0900000000000000" pitchFamily="50" charset="-128"/>
                <a:ea typeface="HGSｺﾞｼｯｸE" panose="020B0900000000000000" pitchFamily="50" charset="-128"/>
              </a:defRPr>
            </a:lvl1pPr>
            <a:lvl2pPr>
              <a:defRPr sz="2800">
                <a:latin typeface="HGSｺﾞｼｯｸE" panose="020B0900000000000000" pitchFamily="50" charset="-128"/>
                <a:ea typeface="HGSｺﾞｼｯｸE" panose="020B0900000000000000" pitchFamily="50" charset="-128"/>
              </a:defRPr>
            </a:lvl2pPr>
            <a:lvl3pPr>
              <a:defRPr sz="2400">
                <a:latin typeface="HGSｺﾞｼｯｸE" panose="020B0900000000000000" pitchFamily="50" charset="-128"/>
                <a:ea typeface="HGSｺﾞｼｯｸE" panose="020B0900000000000000" pitchFamily="50" charset="-128"/>
              </a:defRPr>
            </a:lvl3pPr>
            <a:lvl4pPr>
              <a:defRPr sz="2000">
                <a:latin typeface="HGSｺﾞｼｯｸE" panose="020B0900000000000000" pitchFamily="50" charset="-128"/>
                <a:ea typeface="HGSｺﾞｼｯｸE" panose="020B0900000000000000" pitchFamily="50" charset="-128"/>
              </a:defRPr>
            </a:lvl4pPr>
            <a:lvl5pPr>
              <a:defRPr sz="2000">
                <a:latin typeface="HGSｺﾞｼｯｸE" panose="020B0900000000000000" pitchFamily="50" charset="-128"/>
                <a:ea typeface="HGSｺﾞｼｯｸE" panose="020B09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Slide Number Placeholder 5">
            <a:extLst>
              <a:ext uri="{FF2B5EF4-FFF2-40B4-BE49-F238E27FC236}">
                <a16:creationId xmlns:a16="http://schemas.microsoft.com/office/drawing/2014/main" id="{B7AF3AF0-8D83-4EC0-32A2-EAC4CE54DA5D}"/>
              </a:ext>
            </a:extLst>
          </p:cNvPr>
          <p:cNvSpPr>
            <a:spLocks noGrp="1"/>
          </p:cNvSpPr>
          <p:nvPr>
            <p:ph type="sldNum" sz="quarter" idx="12"/>
          </p:nvPr>
        </p:nvSpPr>
        <p:spPr>
          <a:xfrm>
            <a:off x="10558300" y="6400985"/>
            <a:ext cx="1016440" cy="365125"/>
          </a:xfrm>
        </p:spPr>
        <p:txBody>
          <a:bodyPr/>
          <a:lstStyle>
            <a:lvl1pPr>
              <a:defRPr>
                <a:solidFill>
                  <a:schemeClr val="accent2"/>
                </a:solidFill>
                <a:latin typeface="Arial" panose="020B0604020202020204" pitchFamily="34" charset="0"/>
                <a:cs typeface="Arial" panose="020B0604020202020204" pitchFamily="34" charset="0"/>
              </a:defRPr>
            </a:lvl1pPr>
          </a:lstStyle>
          <a:p>
            <a:fld id="{C049C153-E0B4-4CC2-8477-857F11E72140}" type="slidenum">
              <a:rPr lang="ja-JP" altLang="en-US" smtClean="0"/>
              <a:pPr/>
              <a:t>‹#›</a:t>
            </a:fld>
            <a:endParaRPr lang="ja-JP" altLang="en-US" dirty="0"/>
          </a:p>
        </p:txBody>
      </p:sp>
      <p:sp>
        <p:nvSpPr>
          <p:cNvPr id="16" name="テキスト プレースホルダー 16">
            <a:extLst>
              <a:ext uri="{FF2B5EF4-FFF2-40B4-BE49-F238E27FC236}">
                <a16:creationId xmlns:a16="http://schemas.microsoft.com/office/drawing/2014/main" id="{F6089E46-F6DE-8133-BCB4-280A721BE50E}"/>
              </a:ext>
            </a:extLst>
          </p:cNvPr>
          <p:cNvSpPr>
            <a:spLocks noGrp="1"/>
          </p:cNvSpPr>
          <p:nvPr>
            <p:ph type="body" sz="quarter" idx="13" hasCustomPrompt="1"/>
          </p:nvPr>
        </p:nvSpPr>
        <p:spPr>
          <a:xfrm>
            <a:off x="446532" y="6317148"/>
            <a:ext cx="9900191" cy="540852"/>
          </a:xfrm>
        </p:spPr>
        <p:txBody>
          <a:bodyPr/>
          <a:lstStyle>
            <a:lvl1pPr marL="0" indent="0">
              <a:buNone/>
              <a:defRPr>
                <a:solidFill>
                  <a:schemeClr val="accent6">
                    <a:lumMod val="40000"/>
                    <a:lumOff val="60000"/>
                  </a:schemeClr>
                </a:solidFill>
              </a:defRPr>
            </a:lvl1pPr>
          </a:lstStyle>
          <a:p>
            <a:pPr marL="0" indent="0">
              <a:buNone/>
            </a:pPr>
            <a:r>
              <a:rPr lang="ja-JP" altLang="en-US" dirty="0">
                <a:solidFill>
                  <a:schemeClr val="accent2">
                    <a:lumMod val="40000"/>
                    <a:lumOff val="60000"/>
                  </a:schemeClr>
                </a:solidFill>
              </a:rPr>
              <a:t>概要 </a:t>
            </a:r>
            <a:r>
              <a:rPr kumimoji="1" lang="ja-JP" altLang="en-US" sz="1400" b="0" i="0" u="none" strike="noStrike" kern="1200" cap="none" spc="0" normalizeH="0" baseline="20000" noProof="0" dirty="0">
                <a:ln>
                  <a:noFill/>
                </a:ln>
                <a:solidFill>
                  <a:srgbClr val="A5644E">
                    <a:lumMod val="40000"/>
                    <a:lumOff val="60000"/>
                  </a:srgbClr>
                </a:solidFill>
                <a:effectLst/>
                <a:uLnTx/>
                <a:uFillTx/>
                <a:latin typeface="Gill Sans MT" panose="020B0502020104020203"/>
                <a:ea typeface="HGｺﾞｼｯｸE" panose="020B0909000000000000" pitchFamily="49" charset="-128"/>
                <a:cs typeface="+mn-cs"/>
              </a:rPr>
              <a:t>▶ </a:t>
            </a:r>
            <a:r>
              <a:rPr lang="ja-JP" altLang="en-US" dirty="0">
                <a:solidFill>
                  <a:schemeClr val="accent2">
                    <a:lumMod val="40000"/>
                    <a:lumOff val="60000"/>
                  </a:schemeClr>
                </a:solidFill>
              </a:rPr>
              <a:t>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提案手法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sp>
        <p:nvSpPr>
          <p:cNvPr id="17" name="Rectangle 10">
            <a:extLst>
              <a:ext uri="{FF2B5EF4-FFF2-40B4-BE49-F238E27FC236}">
                <a16:creationId xmlns:a16="http://schemas.microsoft.com/office/drawing/2014/main" id="{AF427B05-31E5-7397-933C-A583D8F150B8}"/>
              </a:ext>
            </a:extLst>
          </p:cNvPr>
          <p:cNvSpPr/>
          <p:nvPr userDrawn="1"/>
        </p:nvSpPr>
        <p:spPr>
          <a:xfrm>
            <a:off x="449751" y="6218306"/>
            <a:ext cx="3703320" cy="9144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8">
            <a:extLst>
              <a:ext uri="{FF2B5EF4-FFF2-40B4-BE49-F238E27FC236}">
                <a16:creationId xmlns:a16="http://schemas.microsoft.com/office/drawing/2014/main" id="{F3146A67-3259-C770-279C-B5F51E1129B8}"/>
              </a:ext>
            </a:extLst>
          </p:cNvPr>
          <p:cNvSpPr/>
          <p:nvPr userDrawn="1"/>
        </p:nvSpPr>
        <p:spPr>
          <a:xfrm>
            <a:off x="4241830" y="6223593"/>
            <a:ext cx="370332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321B8838-A483-1A69-F23C-2094DBCC8F53}"/>
              </a:ext>
            </a:extLst>
          </p:cNvPr>
          <p:cNvSpPr/>
          <p:nvPr userDrawn="1"/>
        </p:nvSpPr>
        <p:spPr>
          <a:xfrm>
            <a:off x="8042147" y="6220137"/>
            <a:ext cx="3703320" cy="9855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554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11" name="Rectangle 10"/>
          <p:cNvSpPr/>
          <p:nvPr userDrawn="1"/>
        </p:nvSpPr>
        <p:spPr>
          <a:xfrm>
            <a:off x="449751" y="6218306"/>
            <a:ext cx="3703320" cy="9144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8">
            <a:extLst>
              <a:ext uri="{FF2B5EF4-FFF2-40B4-BE49-F238E27FC236}">
                <a16:creationId xmlns:a16="http://schemas.microsoft.com/office/drawing/2014/main" id="{E9512092-0756-A7ED-53BD-D6F3146D6E4A}"/>
              </a:ext>
            </a:extLst>
          </p:cNvPr>
          <p:cNvSpPr/>
          <p:nvPr userDrawn="1"/>
        </p:nvSpPr>
        <p:spPr>
          <a:xfrm>
            <a:off x="4241830" y="6223593"/>
            <a:ext cx="370332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a:spLocks noChangeAspect="1"/>
          </p:cNvSpPr>
          <p:nvPr/>
        </p:nvSpPr>
        <p:spPr>
          <a:xfrm>
            <a:off x="446534" y="404553"/>
            <a:ext cx="11309338" cy="86960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650790" y="428947"/>
            <a:ext cx="10659762" cy="845209"/>
          </a:xfrm>
        </p:spPr>
        <p:txBody>
          <a:bodyPr anchor="ctr">
            <a:normAutofit/>
          </a:bodyPr>
          <a:lstStyle>
            <a:lvl1pPr>
              <a:defRPr sz="3600">
                <a:latin typeface="HGPｺﾞｼｯｸE" panose="020B0900000000000000" pitchFamily="50" charset="-128"/>
                <a:ea typeface="HGPｺﾞｼｯｸE" panose="020B0900000000000000" pitchFamily="50" charset="-128"/>
              </a:defRPr>
            </a:lvl1pPr>
          </a:lstStyle>
          <a:p>
            <a:r>
              <a:rPr lang="ja-JP" altLang="en-US" dirty="0"/>
              <a:t>タイトル</a:t>
            </a:r>
            <a:endParaRPr lang="en-US" dirty="0"/>
          </a:p>
        </p:txBody>
      </p:sp>
      <p:sp>
        <p:nvSpPr>
          <p:cNvPr id="3" name="Content Placeholder 2"/>
          <p:cNvSpPr>
            <a:spLocks noGrp="1"/>
          </p:cNvSpPr>
          <p:nvPr>
            <p:ph idx="1"/>
          </p:nvPr>
        </p:nvSpPr>
        <p:spPr>
          <a:xfrm>
            <a:off x="578682" y="1681086"/>
            <a:ext cx="11029615" cy="4132763"/>
          </a:xfrm>
        </p:spPr>
        <p:txBody>
          <a:bodyPr>
            <a:normAutofit/>
          </a:bodyPr>
          <a:lstStyle>
            <a:lvl1pPr>
              <a:defRPr sz="2800">
                <a:latin typeface="HGSｺﾞｼｯｸE" panose="020B0900000000000000" pitchFamily="50" charset="-128"/>
                <a:ea typeface="HGSｺﾞｼｯｸE" panose="020B0900000000000000" pitchFamily="50" charset="-128"/>
              </a:defRPr>
            </a:lvl1pPr>
            <a:lvl2pPr>
              <a:defRPr sz="2400">
                <a:latin typeface="HGSｺﾞｼｯｸE" panose="020B0900000000000000" pitchFamily="50" charset="-128"/>
                <a:ea typeface="HGSｺﾞｼｯｸE" panose="020B0900000000000000" pitchFamily="50" charset="-128"/>
              </a:defRPr>
            </a:lvl2pPr>
            <a:lvl3pPr>
              <a:defRPr sz="2000">
                <a:latin typeface="HGSｺﾞｼｯｸE" panose="020B0900000000000000" pitchFamily="50" charset="-128"/>
                <a:ea typeface="HGSｺﾞｼｯｸE" panose="020B0900000000000000" pitchFamily="50" charset="-128"/>
              </a:defRPr>
            </a:lvl3pPr>
            <a:lvl4pPr>
              <a:defRPr sz="1800">
                <a:latin typeface="HGSｺﾞｼｯｸE" panose="020B0900000000000000" pitchFamily="50" charset="-128"/>
                <a:ea typeface="HGSｺﾞｼｯｸE" panose="020B0900000000000000" pitchFamily="50" charset="-128"/>
              </a:defRPr>
            </a:lvl4pPr>
            <a:lvl5pPr>
              <a:defRPr sz="1800">
                <a:latin typeface="HGSｺﾞｼｯｸE" panose="020B0900000000000000" pitchFamily="50" charset="-128"/>
                <a:ea typeface="HGSｺﾞｼｯｸE" panose="020B09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0" name="Rectangle 9"/>
          <p:cNvSpPr/>
          <p:nvPr userDrawn="1"/>
        </p:nvSpPr>
        <p:spPr>
          <a:xfrm>
            <a:off x="8042147" y="6220137"/>
            <a:ext cx="3703320" cy="9855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Slide Number Placeholder 5">
            <a:extLst>
              <a:ext uri="{FF2B5EF4-FFF2-40B4-BE49-F238E27FC236}">
                <a16:creationId xmlns:a16="http://schemas.microsoft.com/office/drawing/2014/main" id="{1F9BC608-781E-3A01-BC08-51FB5CE9F60B}"/>
              </a:ext>
            </a:extLst>
          </p:cNvPr>
          <p:cNvSpPr>
            <a:spLocks noGrp="1"/>
          </p:cNvSpPr>
          <p:nvPr>
            <p:ph type="sldNum" sz="quarter" idx="12"/>
          </p:nvPr>
        </p:nvSpPr>
        <p:spPr>
          <a:xfrm>
            <a:off x="10558300" y="6409223"/>
            <a:ext cx="1016440" cy="365125"/>
          </a:xfrm>
        </p:spPr>
        <p:txBody>
          <a:bodyPr/>
          <a:lstStyle>
            <a:lvl1pPr>
              <a:defRPr>
                <a:solidFill>
                  <a:schemeClr val="accent2"/>
                </a:solidFill>
                <a:latin typeface="Arial" panose="020B0604020202020204" pitchFamily="34" charset="0"/>
                <a:cs typeface="Arial" panose="020B0604020202020204" pitchFamily="34" charset="0"/>
              </a:defRPr>
            </a:lvl1pPr>
          </a:lstStyle>
          <a:p>
            <a:fld id="{C049C153-E0B4-4CC2-8477-857F11E72140}" type="slidenum">
              <a:rPr lang="ja-JP" altLang="en-US" smtClean="0"/>
              <a:pPr/>
              <a:t>‹#›</a:t>
            </a:fld>
            <a:endParaRPr lang="ja-JP" altLang="en-US" dirty="0"/>
          </a:p>
        </p:txBody>
      </p:sp>
      <p:sp>
        <p:nvSpPr>
          <p:cNvPr id="17" name="テキスト プレースホルダー 16">
            <a:extLst>
              <a:ext uri="{FF2B5EF4-FFF2-40B4-BE49-F238E27FC236}">
                <a16:creationId xmlns:a16="http://schemas.microsoft.com/office/drawing/2014/main" id="{CA56311E-F91B-0F91-C294-A83DE6CB346B}"/>
              </a:ext>
            </a:extLst>
          </p:cNvPr>
          <p:cNvSpPr>
            <a:spLocks noGrp="1"/>
          </p:cNvSpPr>
          <p:nvPr>
            <p:ph type="body" sz="quarter" idx="13" hasCustomPrompt="1"/>
          </p:nvPr>
        </p:nvSpPr>
        <p:spPr>
          <a:xfrm>
            <a:off x="446532" y="6317148"/>
            <a:ext cx="9900191" cy="540852"/>
          </a:xfrm>
        </p:spPr>
        <p:txBody>
          <a:bodyPr/>
          <a:lstStyle>
            <a:lvl1pPr marL="0" indent="0">
              <a:buNone/>
              <a:defRPr>
                <a:solidFill>
                  <a:schemeClr val="accent2">
                    <a:lumMod val="40000"/>
                    <a:lumOff val="60000"/>
                  </a:schemeClr>
                </a:solidFill>
              </a:defRPr>
            </a:lvl1pPr>
          </a:lstStyle>
          <a:p>
            <a:pPr marL="0" indent="0">
              <a:buNone/>
            </a:pPr>
            <a:r>
              <a:rPr lang="ja-JP" altLang="en-US" dirty="0">
                <a:solidFill>
                  <a:schemeClr val="accent2">
                    <a:lumMod val="40000"/>
                    <a:lumOff val="60000"/>
                  </a:schemeClr>
                </a:solidFill>
              </a:rPr>
              <a:t>概要 </a:t>
            </a:r>
            <a:r>
              <a:rPr kumimoji="1" lang="ja-JP" altLang="en-US" sz="1400" b="0" i="0" u="none" strike="noStrike" kern="1200" cap="none" spc="0" normalizeH="0" baseline="20000" noProof="0" dirty="0">
                <a:ln>
                  <a:noFill/>
                </a:ln>
                <a:solidFill>
                  <a:srgbClr val="A5644E">
                    <a:lumMod val="40000"/>
                    <a:lumOff val="60000"/>
                  </a:srgbClr>
                </a:solidFill>
                <a:effectLst/>
                <a:uLnTx/>
                <a:uFillTx/>
                <a:latin typeface="Gill Sans MT" panose="020B0502020104020203"/>
                <a:ea typeface="HGｺﾞｼｯｸE" panose="020B0909000000000000" pitchFamily="49" charset="-128"/>
                <a:cs typeface="+mn-cs"/>
              </a:rPr>
              <a:t>▶ </a:t>
            </a:r>
            <a:r>
              <a:rPr lang="ja-JP" altLang="en-US" dirty="0">
                <a:solidFill>
                  <a:schemeClr val="accent2">
                    <a:lumMod val="40000"/>
                    <a:lumOff val="60000"/>
                  </a:schemeClr>
                </a:solidFill>
              </a:rPr>
              <a:t>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提案手法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spTree>
    <p:extLst>
      <p:ext uri="{BB962C8B-B14F-4D97-AF65-F5344CB8AC3E}">
        <p14:creationId xmlns:p14="http://schemas.microsoft.com/office/powerpoint/2010/main" val="351673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81665" y="1275991"/>
            <a:ext cx="10163802" cy="1475013"/>
          </a:xfrm>
          <a:effectLst/>
        </p:spPr>
        <p:txBody>
          <a:bodyPr anchor="b">
            <a:normAutofit/>
          </a:bodyPr>
          <a:lstStyle>
            <a:lvl1pPr>
              <a:defRPr sz="3600">
                <a:solidFill>
                  <a:schemeClr val="accent1"/>
                </a:solidFill>
                <a:latin typeface="HGPｺﾞｼｯｸE" panose="020B0900000000000000" pitchFamily="50" charset="-128"/>
                <a:ea typeface="HGPｺﾞｼｯｸE" panose="020B0900000000000000" pitchFamily="50" charset="-128"/>
              </a:defRPr>
            </a:lvl1pPr>
          </a:lstStyle>
          <a:p>
            <a:r>
              <a:rPr lang="ja-JP" altLang="en-US" dirty="0"/>
              <a:t>セクション</a:t>
            </a:r>
            <a:endParaRPr lang="en-US" dirty="0"/>
          </a:p>
        </p:txBody>
      </p:sp>
      <p:sp>
        <p:nvSpPr>
          <p:cNvPr id="6" name="Slide Number Placeholder 5"/>
          <p:cNvSpPr>
            <a:spLocks noGrp="1"/>
          </p:cNvSpPr>
          <p:nvPr>
            <p:ph type="sldNum" sz="quarter" idx="12"/>
          </p:nvPr>
        </p:nvSpPr>
        <p:spPr>
          <a:xfrm>
            <a:off x="10558300" y="6400985"/>
            <a:ext cx="1016440" cy="365125"/>
          </a:xfrm>
        </p:spPr>
        <p:txBody>
          <a:bodyPr/>
          <a:lstStyle>
            <a:lvl1pPr>
              <a:defRPr>
                <a:solidFill>
                  <a:schemeClr val="accent2"/>
                </a:solidFill>
                <a:latin typeface="Arial" panose="020B0604020202020204" pitchFamily="34" charset="0"/>
                <a:cs typeface="Arial" panose="020B0604020202020204" pitchFamily="34" charset="0"/>
              </a:defRPr>
            </a:lvl1pPr>
          </a:lstStyle>
          <a:p>
            <a:fld id="{C049C153-E0B4-4CC2-8477-857F11E72140}" type="slidenum">
              <a:rPr lang="ja-JP" altLang="en-US" smtClean="0"/>
              <a:pPr/>
              <a:t>‹#›</a:t>
            </a:fld>
            <a:endParaRPr lang="ja-JP" altLang="en-US" dirty="0"/>
          </a:p>
        </p:txBody>
      </p:sp>
      <p:sp>
        <p:nvSpPr>
          <p:cNvPr id="3" name="Rectangle 10">
            <a:extLst>
              <a:ext uri="{FF2B5EF4-FFF2-40B4-BE49-F238E27FC236}">
                <a16:creationId xmlns:a16="http://schemas.microsoft.com/office/drawing/2014/main" id="{A5A77E7A-D882-8CB1-7578-F0703D9C2961}"/>
              </a:ext>
            </a:extLst>
          </p:cNvPr>
          <p:cNvSpPr/>
          <p:nvPr userDrawn="1"/>
        </p:nvSpPr>
        <p:spPr>
          <a:xfrm>
            <a:off x="449751" y="336501"/>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8">
            <a:extLst>
              <a:ext uri="{FF2B5EF4-FFF2-40B4-BE49-F238E27FC236}">
                <a16:creationId xmlns:a16="http://schemas.microsoft.com/office/drawing/2014/main" id="{25395D9F-2ED6-402A-2F06-9229444599D5}"/>
              </a:ext>
            </a:extLst>
          </p:cNvPr>
          <p:cNvSpPr/>
          <p:nvPr userDrawn="1"/>
        </p:nvSpPr>
        <p:spPr>
          <a:xfrm>
            <a:off x="4241830" y="341788"/>
            <a:ext cx="370332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9522C945-FB3E-872A-9BEE-0449EE9BCAE1}"/>
              </a:ext>
            </a:extLst>
          </p:cNvPr>
          <p:cNvSpPr/>
          <p:nvPr userDrawn="1"/>
        </p:nvSpPr>
        <p:spPr>
          <a:xfrm>
            <a:off x="8042147" y="338332"/>
            <a:ext cx="3703320" cy="9855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6">
            <a:extLst>
              <a:ext uri="{FF2B5EF4-FFF2-40B4-BE49-F238E27FC236}">
                <a16:creationId xmlns:a16="http://schemas.microsoft.com/office/drawing/2014/main" id="{C6EEA8FD-FC8C-6FE8-021F-E00E926532FF}"/>
              </a:ext>
            </a:extLst>
          </p:cNvPr>
          <p:cNvSpPr/>
          <p:nvPr userDrawn="1"/>
        </p:nvSpPr>
        <p:spPr>
          <a:xfrm>
            <a:off x="446534" y="3412924"/>
            <a:ext cx="11300623" cy="2892262"/>
          </a:xfrm>
          <a:prstGeom prst="rect">
            <a:avLst/>
          </a:prstGeom>
          <a:solidFill>
            <a:srgbClr val="5DADD5"/>
          </a:solidFill>
          <a:ln>
            <a:noFill/>
          </a:ln>
          <a:effectLst/>
        </p:spPr>
        <p:style>
          <a:lnRef idx="1">
            <a:schemeClr val="accent1"/>
          </a:lnRef>
          <a:fillRef idx="3">
            <a:schemeClr val="accent1"/>
          </a:fillRef>
          <a:effectRef idx="2">
            <a:schemeClr val="accent1"/>
          </a:effectRef>
          <a:fontRef idx="minor">
            <a:schemeClr val="lt1"/>
          </a:fontRef>
        </p:style>
      </p:sp>
      <p:pic>
        <p:nvPicPr>
          <p:cNvPr id="5" name="図 4" descr="テキスト&#10;&#10;自動的に生成された説明">
            <a:extLst>
              <a:ext uri="{FF2B5EF4-FFF2-40B4-BE49-F238E27FC236}">
                <a16:creationId xmlns:a16="http://schemas.microsoft.com/office/drawing/2014/main" id="{4E61BA23-F4FC-304B-5854-7E096D543A1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67" t="24184" r="9767" b="28420"/>
          <a:stretch/>
        </p:blipFill>
        <p:spPr>
          <a:xfrm>
            <a:off x="1261302" y="3748223"/>
            <a:ext cx="3840970" cy="2253816"/>
          </a:xfrm>
          <a:prstGeom prst="round2DiagRect">
            <a:avLst>
              <a:gd name="adj1" fmla="val 0"/>
              <a:gd name="adj2" fmla="val 0"/>
            </a:avLst>
          </a:prstGeom>
          <a:ln w="88900" cap="sq">
            <a:solidFill>
              <a:schemeClr val="bg1"/>
            </a:solidFill>
            <a:miter lim="800000"/>
          </a:ln>
          <a:effectLst>
            <a:outerShdw blurRad="254000" algn="tl" rotWithShape="0">
              <a:srgbClr val="000000">
                <a:alpha val="0"/>
              </a:srgbClr>
            </a:outerShdw>
          </a:effectLst>
        </p:spPr>
      </p:pic>
    </p:spTree>
    <p:extLst>
      <p:ext uri="{BB962C8B-B14F-4D97-AF65-F5344CB8AC3E}">
        <p14:creationId xmlns:p14="http://schemas.microsoft.com/office/powerpoint/2010/main" val="27690462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kumimoji="1" lang="ja-JP" alt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298" y="6400128"/>
            <a:ext cx="1052510" cy="365125"/>
          </a:xfrm>
          <a:prstGeom prst="rect">
            <a:avLst/>
          </a:prstGeom>
        </p:spPr>
        <p:txBody>
          <a:bodyPr vert="horz" lIns="91440" tIns="45720" rIns="91440" bIns="45720" rtlCol="0" anchor="ctr"/>
          <a:lstStyle>
            <a:lvl1pPr algn="r">
              <a:defRPr sz="2800">
                <a:solidFill>
                  <a:schemeClr val="accent2"/>
                </a:solidFill>
                <a:latin typeface="Arial" panose="020B0604020202020204" pitchFamily="34" charset="0"/>
                <a:cs typeface="Arial" panose="020B0604020202020204" pitchFamily="34" charset="0"/>
              </a:defRPr>
            </a:lvl1pPr>
          </a:lstStyle>
          <a:p>
            <a:fld id="{C049C153-E0B4-4CC2-8477-857F11E72140}" type="slidenum">
              <a:rPr lang="ja-JP" altLang="en-US" smtClean="0"/>
              <a:pPr/>
              <a:t>‹#›</a:t>
            </a:fld>
            <a:endParaRPr lang="ja-JP" altLang="en-US" dirty="0"/>
          </a:p>
        </p:txBody>
      </p:sp>
    </p:spTree>
    <p:extLst>
      <p:ext uri="{BB962C8B-B14F-4D97-AF65-F5344CB8AC3E}">
        <p14:creationId xmlns:p14="http://schemas.microsoft.com/office/powerpoint/2010/main" val="148622664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13" r:id="rId3"/>
    <p:sldLayoutId id="2147483831" r:id="rId4"/>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ff.go.jp/j/seisan/tyozyu/higai/hogai_zyoukyou/" TargetMode="External"/><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61230-8D79-6778-522D-FE06112DFC7A}"/>
              </a:ext>
            </a:extLst>
          </p:cNvPr>
          <p:cNvSpPr>
            <a:spLocks noGrp="1"/>
          </p:cNvSpPr>
          <p:nvPr>
            <p:ph type="ctrTitle"/>
          </p:nvPr>
        </p:nvSpPr>
        <p:spPr/>
        <p:txBody>
          <a:bodyPr>
            <a:normAutofit/>
          </a:bodyPr>
          <a:lstStyle/>
          <a:p>
            <a:r>
              <a:rPr kumimoji="1" lang="ja-JP" altLang="en-US" sz="4000"/>
              <a:t>赤外線センサを用いた害獣検出および行動解析</a:t>
            </a:r>
            <a:br>
              <a:rPr kumimoji="1" lang="en-US" altLang="ja-JP" sz="4000" dirty="0"/>
            </a:br>
            <a:r>
              <a:rPr kumimoji="1" lang="ja-JP" altLang="en-US" sz="4000"/>
              <a:t> </a:t>
            </a:r>
            <a:r>
              <a:rPr kumimoji="1" lang="en-US" altLang="ja-JP" sz="4000" dirty="0"/>
              <a:t>– </a:t>
            </a:r>
            <a:r>
              <a:rPr kumimoji="1" lang="ja-JP" altLang="en-US" sz="4000"/>
              <a:t>通知機構と行動ビジュアライザ </a:t>
            </a:r>
            <a:r>
              <a:rPr kumimoji="1" lang="en-US" altLang="ja-JP" sz="4000" dirty="0"/>
              <a:t>– </a:t>
            </a:r>
            <a:endParaRPr kumimoji="1" lang="ja-JP" altLang="en-US" sz="4000" dirty="0"/>
          </a:p>
        </p:txBody>
      </p:sp>
      <p:sp>
        <p:nvSpPr>
          <p:cNvPr id="5" name="スライド番号プレースホルダー 4">
            <a:extLst>
              <a:ext uri="{FF2B5EF4-FFF2-40B4-BE49-F238E27FC236}">
                <a16:creationId xmlns:a16="http://schemas.microsoft.com/office/drawing/2014/main" id="{FFBA9003-B024-F2A1-6D07-5578ECAFDF27}"/>
              </a:ext>
            </a:extLst>
          </p:cNvPr>
          <p:cNvSpPr>
            <a:spLocks noGrp="1"/>
          </p:cNvSpPr>
          <p:nvPr>
            <p:ph type="sldNum" sz="quarter" idx="12"/>
          </p:nvPr>
        </p:nvSpPr>
        <p:spPr/>
        <p:txBody>
          <a:bodyPr/>
          <a:lstStyle/>
          <a:p>
            <a:fld id="{C049C153-E0B4-4CC2-8477-857F11E72140}" type="slidenum">
              <a:rPr lang="ja-JP" altLang="en-US" smtClean="0"/>
              <a:pPr/>
              <a:t>1</a:t>
            </a:fld>
            <a:endParaRPr lang="ja-JP" altLang="en-US"/>
          </a:p>
        </p:txBody>
      </p:sp>
      <p:sp>
        <p:nvSpPr>
          <p:cNvPr id="3" name="テキスト プレースホルダー 2">
            <a:extLst>
              <a:ext uri="{FF2B5EF4-FFF2-40B4-BE49-F238E27FC236}">
                <a16:creationId xmlns:a16="http://schemas.microsoft.com/office/drawing/2014/main" id="{26EFDD1C-DF60-723C-31BF-F8D51DD62680}"/>
              </a:ext>
            </a:extLst>
          </p:cNvPr>
          <p:cNvSpPr>
            <a:spLocks noGrp="1"/>
          </p:cNvSpPr>
          <p:nvPr>
            <p:ph type="body" sz="quarter" idx="13"/>
          </p:nvPr>
        </p:nvSpPr>
        <p:spPr/>
        <p:txBody>
          <a:bodyPr>
            <a:normAutofit/>
          </a:bodyPr>
          <a:lstStyle/>
          <a:p>
            <a:r>
              <a:rPr lang="ja-JP" altLang="en-US"/>
              <a:t>藤本 光</a:t>
            </a:r>
            <a:endParaRPr kumimoji="1" lang="ja-JP" altLang="en-US" dirty="0"/>
          </a:p>
        </p:txBody>
      </p:sp>
      <p:sp>
        <p:nvSpPr>
          <p:cNvPr id="4" name="テキスト プレースホルダー 3">
            <a:extLst>
              <a:ext uri="{FF2B5EF4-FFF2-40B4-BE49-F238E27FC236}">
                <a16:creationId xmlns:a16="http://schemas.microsoft.com/office/drawing/2014/main" id="{323B9AC2-D0C5-2194-BD5C-35B30AC8F0D6}"/>
              </a:ext>
            </a:extLst>
          </p:cNvPr>
          <p:cNvSpPr>
            <a:spLocks noGrp="1"/>
          </p:cNvSpPr>
          <p:nvPr>
            <p:ph type="body" sz="quarter" idx="14"/>
          </p:nvPr>
        </p:nvSpPr>
        <p:spPr/>
        <p:txBody>
          <a:bodyPr>
            <a:normAutofit/>
          </a:bodyPr>
          <a:lstStyle/>
          <a:p>
            <a:r>
              <a:rPr lang="ja-JP" altLang="en-US"/>
              <a:t>山口</a:t>
            </a:r>
            <a:r>
              <a:rPr kumimoji="1" lang="ja-JP" altLang="en-US"/>
              <a:t> </a:t>
            </a:r>
            <a:r>
              <a:rPr lang="ja-JP" altLang="en-US"/>
              <a:t>賢一</a:t>
            </a:r>
            <a:r>
              <a:rPr kumimoji="1" lang="ja-JP" altLang="en-US"/>
              <a:t> 研究室</a:t>
            </a:r>
            <a:endParaRPr kumimoji="1" lang="ja-JP" altLang="en-US" dirty="0"/>
          </a:p>
        </p:txBody>
      </p:sp>
    </p:spTree>
    <p:extLst>
      <p:ext uri="{BB962C8B-B14F-4D97-AF65-F5344CB8AC3E}">
        <p14:creationId xmlns:p14="http://schemas.microsoft.com/office/powerpoint/2010/main" val="384105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FC8BF-10B5-AB72-96C3-68F9F07C4B27}"/>
              </a:ext>
            </a:extLst>
          </p:cNvPr>
          <p:cNvSpPr>
            <a:spLocks noGrp="1"/>
          </p:cNvSpPr>
          <p:nvPr>
            <p:ph type="ctrTitle"/>
          </p:nvPr>
        </p:nvSpPr>
        <p:spPr/>
        <p:txBody>
          <a:bodyPr/>
          <a:lstStyle/>
          <a:p>
            <a:r>
              <a:rPr kumimoji="1" lang="ja-JP" altLang="en-US" dirty="0"/>
              <a:t>補足資料</a:t>
            </a:r>
          </a:p>
        </p:txBody>
      </p:sp>
      <p:sp>
        <p:nvSpPr>
          <p:cNvPr id="3" name="スライド番号プレースホルダー 2">
            <a:extLst>
              <a:ext uri="{FF2B5EF4-FFF2-40B4-BE49-F238E27FC236}">
                <a16:creationId xmlns:a16="http://schemas.microsoft.com/office/drawing/2014/main" id="{E311E92A-7BA7-7F06-4E80-0804131E37B8}"/>
              </a:ext>
            </a:extLst>
          </p:cNvPr>
          <p:cNvSpPr>
            <a:spLocks noGrp="1"/>
          </p:cNvSpPr>
          <p:nvPr>
            <p:ph type="sldNum" sz="quarter" idx="12"/>
          </p:nvPr>
        </p:nvSpPr>
        <p:spPr/>
        <p:txBody>
          <a:bodyPr/>
          <a:lstStyle/>
          <a:p>
            <a:fld id="{C049C153-E0B4-4CC2-8477-857F11E72140}" type="slidenum">
              <a:rPr lang="ja-JP" altLang="en-US" smtClean="0"/>
              <a:pPr/>
              <a:t>10</a:t>
            </a:fld>
            <a:endParaRPr lang="ja-JP" altLang="en-US" dirty="0"/>
          </a:p>
        </p:txBody>
      </p:sp>
    </p:spTree>
    <p:extLst>
      <p:ext uri="{BB962C8B-B14F-4D97-AF65-F5344CB8AC3E}">
        <p14:creationId xmlns:p14="http://schemas.microsoft.com/office/powerpoint/2010/main" val="20947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24630-F2EE-A6D7-A762-79C9C23DEE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2FB9B62-44C8-3151-36FC-2FCAA37DEFF3}"/>
              </a:ext>
            </a:extLst>
          </p:cNvPr>
          <p:cNvSpPr>
            <a:spLocks noGrp="1"/>
          </p:cNvSpPr>
          <p:nvPr>
            <p:ph type="title"/>
          </p:nvPr>
        </p:nvSpPr>
        <p:spPr/>
        <p:txBody>
          <a:bodyPr/>
          <a:lstStyle/>
          <a:p>
            <a:r>
              <a:rPr kumimoji="1" lang="ja-JP" altLang="en-US"/>
              <a:t>農業従事者数と獣害被害の現状</a:t>
            </a:r>
          </a:p>
        </p:txBody>
      </p:sp>
      <p:sp>
        <p:nvSpPr>
          <p:cNvPr id="4" name="スライド番号プレースホルダー 3">
            <a:extLst>
              <a:ext uri="{FF2B5EF4-FFF2-40B4-BE49-F238E27FC236}">
                <a16:creationId xmlns:a16="http://schemas.microsoft.com/office/drawing/2014/main" id="{172DEE50-04F5-7A19-CB82-0E27568E4EB3}"/>
              </a:ext>
            </a:extLst>
          </p:cNvPr>
          <p:cNvSpPr>
            <a:spLocks noGrp="1"/>
          </p:cNvSpPr>
          <p:nvPr>
            <p:ph type="sldNum" sz="quarter" idx="12"/>
          </p:nvPr>
        </p:nvSpPr>
        <p:spPr/>
        <p:txBody>
          <a:bodyPr/>
          <a:lstStyle/>
          <a:p>
            <a:fld id="{C049C153-E0B4-4CC2-8477-857F11E72140}" type="slidenum">
              <a:rPr lang="ja-JP" altLang="en-US" smtClean="0"/>
              <a:pPr/>
              <a:t>11</a:t>
            </a:fld>
            <a:endParaRPr lang="ja-JP" altLang="en-US" dirty="0"/>
          </a:p>
        </p:txBody>
      </p:sp>
      <p:sp>
        <p:nvSpPr>
          <p:cNvPr id="5" name="テキスト プレースホルダー 4">
            <a:extLst>
              <a:ext uri="{FF2B5EF4-FFF2-40B4-BE49-F238E27FC236}">
                <a16:creationId xmlns:a16="http://schemas.microsoft.com/office/drawing/2014/main" id="{870CC805-8FAA-6B8C-2A0A-4C124D23EEF7}"/>
              </a:ext>
            </a:extLst>
          </p:cNvPr>
          <p:cNvSpPr>
            <a:spLocks noGrp="1"/>
          </p:cNvSpPr>
          <p:nvPr>
            <p:ph type="body" sz="quarter" idx="13"/>
          </p:nvPr>
        </p:nvSpPr>
        <p:spPr/>
        <p:txBody>
          <a:bodyPr/>
          <a:lstStyle/>
          <a:p>
            <a:endParaRPr kumimoji="1" lang="ja-JP" altLang="en-US"/>
          </a:p>
        </p:txBody>
      </p:sp>
      <p:grpSp>
        <p:nvGrpSpPr>
          <p:cNvPr id="9" name="グループ化 8">
            <a:extLst>
              <a:ext uri="{FF2B5EF4-FFF2-40B4-BE49-F238E27FC236}">
                <a16:creationId xmlns:a16="http://schemas.microsoft.com/office/drawing/2014/main" id="{1C8D7ADF-3C38-D6CD-C06B-00398404500C}"/>
              </a:ext>
            </a:extLst>
          </p:cNvPr>
          <p:cNvGrpSpPr/>
          <p:nvPr/>
        </p:nvGrpSpPr>
        <p:grpSpPr>
          <a:xfrm>
            <a:off x="1451769" y="1296025"/>
            <a:ext cx="4049751" cy="3762873"/>
            <a:chOff x="917513" y="2611085"/>
            <a:chExt cx="3222330" cy="2994065"/>
          </a:xfrm>
        </p:grpSpPr>
        <p:pic>
          <p:nvPicPr>
            <p:cNvPr id="10" name="図 9">
              <a:extLst>
                <a:ext uri="{FF2B5EF4-FFF2-40B4-BE49-F238E27FC236}">
                  <a16:creationId xmlns:a16="http://schemas.microsoft.com/office/drawing/2014/main" id="{E5B80E63-CCB6-5891-1BA9-0E0F5E861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13" y="2611085"/>
              <a:ext cx="2845467" cy="2927548"/>
            </a:xfrm>
            <a:prstGeom prst="rect">
              <a:avLst/>
            </a:prstGeom>
          </p:spPr>
        </p:pic>
        <p:sp>
          <p:nvSpPr>
            <p:cNvPr id="11" name="テキスト ボックス 10">
              <a:extLst>
                <a:ext uri="{FF2B5EF4-FFF2-40B4-BE49-F238E27FC236}">
                  <a16:creationId xmlns:a16="http://schemas.microsoft.com/office/drawing/2014/main" id="{C5BF452D-BE14-8BBD-20D0-EA9D1A08C3FF}"/>
                </a:ext>
              </a:extLst>
            </p:cNvPr>
            <p:cNvSpPr txBox="1"/>
            <p:nvPr/>
          </p:nvSpPr>
          <p:spPr>
            <a:xfrm>
              <a:off x="3563779" y="5305260"/>
              <a:ext cx="576064" cy="299890"/>
            </a:xfrm>
            <a:prstGeom prst="rect">
              <a:avLst/>
            </a:prstGeom>
            <a:noFill/>
          </p:spPr>
          <p:txBody>
            <a:bodyPr wrap="square" rtlCol="0">
              <a:spAutoFit/>
            </a:bodyPr>
            <a:lstStyle/>
            <a:p>
              <a:r>
                <a:rPr kumimoji="1" lang="en-US" altLang="ja-JP" sz="160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60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 name="テキスト ボックス 11">
            <a:extLst>
              <a:ext uri="{FF2B5EF4-FFF2-40B4-BE49-F238E27FC236}">
                <a16:creationId xmlns:a16="http://schemas.microsoft.com/office/drawing/2014/main" id="{5281DF70-ACA4-2BB3-D904-042E9C755790}"/>
              </a:ext>
            </a:extLst>
          </p:cNvPr>
          <p:cNvSpPr txBox="1"/>
          <p:nvPr/>
        </p:nvSpPr>
        <p:spPr>
          <a:xfrm>
            <a:off x="1436300" y="5020247"/>
            <a:ext cx="8520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latin typeface="+mn-ea"/>
                <a:cs typeface="Meiryo UI" panose="020B0604030504040204" pitchFamily="50" charset="-128"/>
              </a:rPr>
              <a:t>[1]：</a:t>
            </a:r>
            <a:r>
              <a:rPr lang="en-US" altLang="ja-JP" sz="1400" dirty="0" err="1">
                <a:latin typeface="+mn-ea"/>
                <a:cs typeface="Meiryo UI" panose="020B0604030504040204" pitchFamily="50" charset="-128"/>
              </a:rPr>
              <a:t>農林水産省</a:t>
            </a:r>
            <a:r>
              <a:rPr lang="en-US" altLang="ja-JP" sz="1400" dirty="0">
                <a:latin typeface="+mn-ea"/>
                <a:cs typeface="Meiryo UI" panose="020B0604030504040204" pitchFamily="50" charset="-128"/>
              </a:rPr>
              <a:t>,"(1)</a:t>
            </a:r>
            <a:r>
              <a:rPr lang="en-US" altLang="ja-JP" sz="1400" dirty="0" err="1">
                <a:latin typeface="+mn-ea"/>
                <a:cs typeface="Meiryo UI" panose="020B0604030504040204" pitchFamily="50" charset="-128"/>
              </a:rPr>
              <a:t>基幹的農業従事者</a:t>
            </a:r>
            <a:r>
              <a:rPr lang="en-US" altLang="ja-JP" sz="1400" dirty="0">
                <a:latin typeface="+mn-ea"/>
                <a:cs typeface="Meiryo UI" panose="020B0604030504040204" pitchFamily="50" charset="-128"/>
              </a:rPr>
              <a:t>",</a:t>
            </a:r>
            <a:br>
              <a:rPr lang="en-US" altLang="ja-JP" sz="1400" dirty="0">
                <a:latin typeface="+mn-ea"/>
                <a:cs typeface="Meiryo UI" panose="020B0604030504040204" pitchFamily="50" charset="-128"/>
              </a:rPr>
            </a:br>
            <a:r>
              <a:rPr lang="en-US" sz="1400" dirty="0">
                <a:latin typeface="+mn-ea"/>
                <a:cs typeface="Meiryo UI" panose="020B0604030504040204" pitchFamily="50" charset="-128"/>
              </a:rPr>
              <a:t>https://</a:t>
            </a:r>
            <a:r>
              <a:rPr lang="en-US" sz="1400" dirty="0" err="1">
                <a:latin typeface="+mn-ea"/>
                <a:cs typeface="Meiryo UI" panose="020B0604030504040204" pitchFamily="50" charset="-128"/>
              </a:rPr>
              <a:t>www.maff.go.jp</a:t>
            </a:r>
            <a:r>
              <a:rPr lang="en-US" sz="1400" dirty="0">
                <a:latin typeface="+mn-ea"/>
                <a:cs typeface="Meiryo UI" panose="020B0604030504040204" pitchFamily="50" charset="-128"/>
              </a:rPr>
              <a:t>/j/</a:t>
            </a:r>
            <a:r>
              <a:rPr lang="en-US" sz="1400" dirty="0" err="1">
                <a:latin typeface="+mn-ea"/>
                <a:cs typeface="Meiryo UI" panose="020B0604030504040204" pitchFamily="50" charset="-128"/>
              </a:rPr>
              <a:t>wpaper</a:t>
            </a:r>
            <a:r>
              <a:rPr lang="en-US" sz="1400" dirty="0">
                <a:latin typeface="+mn-ea"/>
                <a:cs typeface="Meiryo UI" panose="020B0604030504040204" pitchFamily="50" charset="-128"/>
              </a:rPr>
              <a:t>/</a:t>
            </a:r>
            <a:r>
              <a:rPr lang="en-US" sz="1400" dirty="0" err="1">
                <a:latin typeface="+mn-ea"/>
                <a:cs typeface="Meiryo UI" panose="020B0604030504040204" pitchFamily="50" charset="-128"/>
              </a:rPr>
              <a:t>w_maff</a:t>
            </a:r>
            <a:r>
              <a:rPr lang="en-US" sz="1400" dirty="0">
                <a:latin typeface="+mn-ea"/>
                <a:cs typeface="Meiryo UI" panose="020B0604030504040204" pitchFamily="50" charset="-128"/>
              </a:rPr>
              <a:t>/r3/r3_h/trend/part1/chap1/c1_1_01.html　,2024年2月5日</a:t>
            </a:r>
            <a:r>
              <a:rPr lang="ja-JP" altLang="en-US" sz="1400">
                <a:latin typeface="+mn-ea"/>
                <a:cs typeface="Meiryo UI" panose="020B0604030504040204" pitchFamily="50" charset="-128"/>
              </a:rPr>
              <a:t>参照.</a:t>
            </a:r>
          </a:p>
        </p:txBody>
      </p:sp>
      <p:sp>
        <p:nvSpPr>
          <p:cNvPr id="13" name="テキスト ボックス 12">
            <a:extLst>
              <a:ext uri="{FF2B5EF4-FFF2-40B4-BE49-F238E27FC236}">
                <a16:creationId xmlns:a16="http://schemas.microsoft.com/office/drawing/2014/main" id="{59537327-137B-E3A6-BF95-9CCE8B0A1641}"/>
              </a:ext>
            </a:extLst>
          </p:cNvPr>
          <p:cNvSpPr txBox="1"/>
          <p:nvPr/>
        </p:nvSpPr>
        <p:spPr>
          <a:xfrm>
            <a:off x="1436300" y="5550156"/>
            <a:ext cx="85203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mn-ea"/>
              </a:rPr>
              <a:t>[2]</a:t>
            </a:r>
            <a:r>
              <a:rPr lang="ja-JP" sz="1400">
                <a:latin typeface="+mn-ea"/>
              </a:rPr>
              <a:t>：農林水産省，</a:t>
            </a:r>
            <a:r>
              <a:rPr lang="en-US" sz="1400" dirty="0">
                <a:latin typeface="+mn-ea"/>
              </a:rPr>
              <a:t>”</a:t>
            </a:r>
            <a:r>
              <a:rPr lang="zh-TW" sz="1400" dirty="0">
                <a:latin typeface="+mn-ea"/>
              </a:rPr>
              <a:t>農作物被害状況</a:t>
            </a:r>
            <a:r>
              <a:rPr lang="en-US" sz="1400" dirty="0">
                <a:latin typeface="+mn-ea"/>
              </a:rPr>
              <a:t>”</a:t>
            </a:r>
            <a:r>
              <a:rPr lang="ja-JP" sz="1400">
                <a:latin typeface="+mn-ea"/>
              </a:rPr>
              <a:t>，</a:t>
            </a:r>
            <a:endParaRPr lang="en-US" altLang="ja-JP" sz="1400" dirty="0">
              <a:latin typeface="+mn-ea"/>
            </a:endParaRPr>
          </a:p>
          <a:p>
            <a:r>
              <a:rPr lang="en-US" sz="1400" dirty="0">
                <a:latin typeface="+mn-ea"/>
                <a:hlinkClick r:id="rId3">
                  <a:extLst>
                    <a:ext uri="{A12FA001-AC4F-418D-AE19-62706E023703}">
                      <ahyp:hlinkClr xmlns:ahyp="http://schemas.microsoft.com/office/drawing/2018/hyperlinkcolor" val="tx"/>
                    </a:ext>
                  </a:extLst>
                </a:hlinkClick>
              </a:rPr>
              <a:t>https://www.maff.go.jp/j/seisan/tyozyu/higai/hogai_zyoukyou/</a:t>
            </a:r>
            <a:r>
              <a:rPr lang="en-US" sz="1400" dirty="0">
                <a:latin typeface="+mn-ea"/>
              </a:rPr>
              <a:t>, 2024年2月5日</a:t>
            </a:r>
            <a:r>
              <a:rPr lang="ja-JP" sz="1400">
                <a:latin typeface="+mn-ea"/>
              </a:rPr>
              <a:t>参照</a:t>
            </a:r>
            <a:r>
              <a:rPr lang="ja-JP" sz="1800">
                <a:latin typeface="+mn-ea"/>
              </a:rPr>
              <a:t>．</a:t>
            </a:r>
            <a:endParaRPr lang="en-US" sz="1800" dirty="0">
              <a:latin typeface="+mn-ea"/>
            </a:endParaRPr>
          </a:p>
        </p:txBody>
      </p:sp>
      <p:pic>
        <p:nvPicPr>
          <p:cNvPr id="14" name="図 13">
            <a:extLst>
              <a:ext uri="{FF2B5EF4-FFF2-40B4-BE49-F238E27FC236}">
                <a16:creationId xmlns:a16="http://schemas.microsoft.com/office/drawing/2014/main" id="{E908C252-707C-EB45-3E85-445D45CE19E6}"/>
              </a:ext>
            </a:extLst>
          </p:cNvPr>
          <p:cNvPicPr>
            <a:picLocks noChangeAspect="1"/>
          </p:cNvPicPr>
          <p:nvPr/>
        </p:nvPicPr>
        <p:blipFill rotWithShape="1">
          <a:blip r:embed="rId4">
            <a:extLst>
              <a:ext uri="{28A0092B-C50C-407E-A947-70E740481C1C}">
                <a14:useLocalDpi xmlns:a14="http://schemas.microsoft.com/office/drawing/2010/main" val="0"/>
              </a:ext>
            </a:extLst>
          </a:blip>
          <a:srcRect l="6962" t="9043" r="6168" b="40813"/>
          <a:stretch/>
        </p:blipFill>
        <p:spPr>
          <a:xfrm>
            <a:off x="5427339" y="1319102"/>
            <a:ext cx="5165548" cy="3858740"/>
          </a:xfrm>
          <a:prstGeom prst="rect">
            <a:avLst/>
          </a:prstGeom>
        </p:spPr>
      </p:pic>
      <p:sp>
        <p:nvSpPr>
          <p:cNvPr id="8" name="テキスト ボックス 7">
            <a:extLst>
              <a:ext uri="{FF2B5EF4-FFF2-40B4-BE49-F238E27FC236}">
                <a16:creationId xmlns:a16="http://schemas.microsoft.com/office/drawing/2014/main" id="{53C86B09-1FA9-DD5B-4D6D-6E0CEC8F51CB}"/>
              </a:ext>
            </a:extLst>
          </p:cNvPr>
          <p:cNvSpPr txBox="1"/>
          <p:nvPr/>
        </p:nvSpPr>
        <p:spPr>
          <a:xfrm>
            <a:off x="10006388" y="5025413"/>
            <a:ext cx="680670"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4835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72CE02-0DAC-E209-C0BF-E2ABD9A7A8B6}"/>
              </a:ext>
            </a:extLst>
          </p:cNvPr>
          <p:cNvSpPr>
            <a:spLocks noGrp="1"/>
          </p:cNvSpPr>
          <p:nvPr>
            <p:ph type="title"/>
          </p:nvPr>
        </p:nvSpPr>
        <p:spPr/>
        <p:txBody>
          <a:bodyPr/>
          <a:lstStyle/>
          <a:p>
            <a:r>
              <a:rPr kumimoji="1" lang="ja-JP" altLang="en-US"/>
              <a:t>クラウドサーバの構成</a:t>
            </a:r>
          </a:p>
        </p:txBody>
      </p:sp>
      <p:sp>
        <p:nvSpPr>
          <p:cNvPr id="4" name="スライド番号プレースホルダー 3">
            <a:extLst>
              <a:ext uri="{FF2B5EF4-FFF2-40B4-BE49-F238E27FC236}">
                <a16:creationId xmlns:a16="http://schemas.microsoft.com/office/drawing/2014/main" id="{2694CE6F-4442-48E9-A319-41355C9B82A8}"/>
              </a:ext>
            </a:extLst>
          </p:cNvPr>
          <p:cNvSpPr>
            <a:spLocks noGrp="1"/>
          </p:cNvSpPr>
          <p:nvPr>
            <p:ph type="sldNum" sz="quarter" idx="12"/>
          </p:nvPr>
        </p:nvSpPr>
        <p:spPr/>
        <p:txBody>
          <a:bodyPr/>
          <a:lstStyle/>
          <a:p>
            <a:fld id="{C049C153-E0B4-4CC2-8477-857F11E72140}" type="slidenum">
              <a:rPr lang="ja-JP" altLang="en-US" smtClean="0"/>
              <a:pPr/>
              <a:t>12</a:t>
            </a:fld>
            <a:endParaRPr lang="ja-JP" altLang="en-US" dirty="0"/>
          </a:p>
        </p:txBody>
      </p:sp>
      <p:sp>
        <p:nvSpPr>
          <p:cNvPr id="5" name="テキスト プレースホルダー 4">
            <a:extLst>
              <a:ext uri="{FF2B5EF4-FFF2-40B4-BE49-F238E27FC236}">
                <a16:creationId xmlns:a16="http://schemas.microsoft.com/office/drawing/2014/main" id="{461FBED5-F40C-CB70-C409-FCDC960E0BC5}"/>
              </a:ext>
            </a:extLst>
          </p:cNvPr>
          <p:cNvSpPr>
            <a:spLocks noGrp="1"/>
          </p:cNvSpPr>
          <p:nvPr>
            <p:ph type="body" sz="quarter" idx="13"/>
          </p:nvPr>
        </p:nvSpPr>
        <p:spPr/>
        <p:txBody>
          <a:bodyPr/>
          <a:lstStyle/>
          <a:p>
            <a:endParaRPr kumimoji="1" lang="ja-JP" altLang="en-US"/>
          </a:p>
        </p:txBody>
      </p:sp>
      <p:sp>
        <p:nvSpPr>
          <p:cNvPr id="33" name="角丸四角形 32">
            <a:extLst>
              <a:ext uri="{FF2B5EF4-FFF2-40B4-BE49-F238E27FC236}">
                <a16:creationId xmlns:a16="http://schemas.microsoft.com/office/drawing/2014/main" id="{B61C0E52-D25B-8D23-EA89-974E3D9723FA}"/>
              </a:ext>
            </a:extLst>
          </p:cNvPr>
          <p:cNvSpPr/>
          <p:nvPr/>
        </p:nvSpPr>
        <p:spPr>
          <a:xfrm>
            <a:off x="2263645" y="1448331"/>
            <a:ext cx="9383467" cy="4638158"/>
          </a:xfrm>
          <a:prstGeom prst="roundRect">
            <a:avLst>
              <a:gd name="adj" fmla="val 8763"/>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a:extLst>
              <a:ext uri="{FF2B5EF4-FFF2-40B4-BE49-F238E27FC236}">
                <a16:creationId xmlns:a16="http://schemas.microsoft.com/office/drawing/2014/main" id="{A71DA523-32A1-640D-4476-905B4CA04B10}"/>
              </a:ext>
            </a:extLst>
          </p:cNvPr>
          <p:cNvSpPr/>
          <p:nvPr/>
        </p:nvSpPr>
        <p:spPr>
          <a:xfrm>
            <a:off x="2709647" y="1665492"/>
            <a:ext cx="8875979" cy="3915960"/>
          </a:xfrm>
          <a:prstGeom prst="roundRect">
            <a:avLst>
              <a:gd name="adj" fmla="val 8763"/>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a:extLst>
              <a:ext uri="{FF2B5EF4-FFF2-40B4-BE49-F238E27FC236}">
                <a16:creationId xmlns:a16="http://schemas.microsoft.com/office/drawing/2014/main" id="{7B335ED5-FF3D-DA16-FFD5-84FF2D809D33}"/>
              </a:ext>
            </a:extLst>
          </p:cNvPr>
          <p:cNvSpPr/>
          <p:nvPr/>
        </p:nvSpPr>
        <p:spPr>
          <a:xfrm>
            <a:off x="5287154" y="1776385"/>
            <a:ext cx="1461816" cy="3633284"/>
          </a:xfrm>
          <a:prstGeom prst="roundRect">
            <a:avLst>
              <a:gd name="adj" fmla="val 8763"/>
            </a:avLst>
          </a:prstGeom>
          <a:solidFill>
            <a:schemeClr val="accent1">
              <a:lumMod val="40000"/>
              <a:lumOff val="6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角丸四角形 35">
            <a:extLst>
              <a:ext uri="{FF2B5EF4-FFF2-40B4-BE49-F238E27FC236}">
                <a16:creationId xmlns:a16="http://schemas.microsoft.com/office/drawing/2014/main" id="{5B22C1F1-1BA2-BAF0-42AF-37C6A9DB2754}"/>
              </a:ext>
            </a:extLst>
          </p:cNvPr>
          <p:cNvSpPr/>
          <p:nvPr/>
        </p:nvSpPr>
        <p:spPr>
          <a:xfrm>
            <a:off x="8284453" y="3707698"/>
            <a:ext cx="1461816" cy="839458"/>
          </a:xfrm>
          <a:prstGeom prst="roundRect">
            <a:avLst>
              <a:gd name="adj" fmla="val 8763"/>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角丸四角形 36">
            <a:extLst>
              <a:ext uri="{FF2B5EF4-FFF2-40B4-BE49-F238E27FC236}">
                <a16:creationId xmlns:a16="http://schemas.microsoft.com/office/drawing/2014/main" id="{7A66DA78-6C45-0FCE-28B9-88B4C5E91A72}"/>
              </a:ext>
            </a:extLst>
          </p:cNvPr>
          <p:cNvSpPr/>
          <p:nvPr/>
        </p:nvSpPr>
        <p:spPr>
          <a:xfrm>
            <a:off x="2385533" y="1776385"/>
            <a:ext cx="1303250" cy="882408"/>
          </a:xfrm>
          <a:prstGeom prst="roundRect">
            <a:avLst>
              <a:gd name="adj" fmla="val 8763"/>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FA0917DA-3AA5-245F-8621-3FCAF4D13295}"/>
              </a:ext>
            </a:extLst>
          </p:cNvPr>
          <p:cNvSpPr/>
          <p:nvPr/>
        </p:nvSpPr>
        <p:spPr>
          <a:xfrm>
            <a:off x="3558733" y="1975071"/>
            <a:ext cx="1858471" cy="44606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Reverse</a:t>
            </a:r>
            <a:r>
              <a:rPr kumimoji="1" lang="ja-JP" altLang="en-US"/>
              <a:t> </a:t>
            </a:r>
            <a:r>
              <a:rPr kumimoji="1" lang="en-US" altLang="ja-JP" dirty="0"/>
              <a:t>Proxy</a:t>
            </a:r>
            <a:endParaRPr kumimoji="1" lang="ja-JP" altLang="en-US"/>
          </a:p>
        </p:txBody>
      </p:sp>
      <p:sp>
        <p:nvSpPr>
          <p:cNvPr id="39" name="正方形/長方形 38">
            <a:extLst>
              <a:ext uri="{FF2B5EF4-FFF2-40B4-BE49-F238E27FC236}">
                <a16:creationId xmlns:a16="http://schemas.microsoft.com/office/drawing/2014/main" id="{9BF15259-300F-6472-F84D-BA210E34C3EC}"/>
              </a:ext>
            </a:extLst>
          </p:cNvPr>
          <p:cNvSpPr/>
          <p:nvPr/>
        </p:nvSpPr>
        <p:spPr>
          <a:xfrm>
            <a:off x="6590404" y="1975071"/>
            <a:ext cx="1858471" cy="44606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Notification</a:t>
            </a:r>
            <a:r>
              <a:rPr lang="en-US" altLang="ja-JP" dirty="0"/>
              <a:t>-app</a:t>
            </a:r>
            <a:endParaRPr kumimoji="1" lang="ja-JP" altLang="en-US"/>
          </a:p>
        </p:txBody>
      </p:sp>
      <p:sp>
        <p:nvSpPr>
          <p:cNvPr id="40" name="正方形/長方形 39">
            <a:extLst>
              <a:ext uri="{FF2B5EF4-FFF2-40B4-BE49-F238E27FC236}">
                <a16:creationId xmlns:a16="http://schemas.microsoft.com/office/drawing/2014/main" id="{0C34013D-FE6E-B215-32F7-D776CE4070C0}"/>
              </a:ext>
            </a:extLst>
          </p:cNvPr>
          <p:cNvSpPr/>
          <p:nvPr/>
        </p:nvSpPr>
        <p:spPr>
          <a:xfrm>
            <a:off x="698634" y="4904371"/>
            <a:ext cx="1035869" cy="35503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ED84EF08-9C54-EC54-6E1D-2383BF78140F}"/>
              </a:ext>
            </a:extLst>
          </p:cNvPr>
          <p:cNvSpPr txBox="1"/>
          <p:nvPr/>
        </p:nvSpPr>
        <p:spPr>
          <a:xfrm>
            <a:off x="407051" y="5334635"/>
            <a:ext cx="2144029" cy="369332"/>
          </a:xfrm>
          <a:prstGeom prst="rect">
            <a:avLst/>
          </a:prstGeom>
          <a:noFill/>
        </p:spPr>
        <p:txBody>
          <a:bodyPr wrap="square" rtlCol="0">
            <a:spAutoFit/>
          </a:bodyPr>
          <a:lstStyle/>
          <a:p>
            <a:r>
              <a:rPr kumimoji="1" lang="en-US" altLang="ja-JP" dirty="0"/>
              <a:t>docker</a:t>
            </a:r>
            <a:r>
              <a:rPr kumimoji="1" lang="ja-JP" altLang="en-US"/>
              <a:t>コンテナ</a:t>
            </a:r>
          </a:p>
        </p:txBody>
      </p:sp>
      <p:sp>
        <p:nvSpPr>
          <p:cNvPr id="42" name="正方形/長方形 41">
            <a:extLst>
              <a:ext uri="{FF2B5EF4-FFF2-40B4-BE49-F238E27FC236}">
                <a16:creationId xmlns:a16="http://schemas.microsoft.com/office/drawing/2014/main" id="{38A67B8C-4E8E-C4CB-5F70-5117CCAFBD58}"/>
              </a:ext>
            </a:extLst>
          </p:cNvPr>
          <p:cNvSpPr/>
          <p:nvPr/>
        </p:nvSpPr>
        <p:spPr>
          <a:xfrm>
            <a:off x="6590404" y="2937550"/>
            <a:ext cx="1858471" cy="44606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Visualizer-app</a:t>
            </a:r>
            <a:endParaRPr kumimoji="1" lang="ja-JP" altLang="en-US"/>
          </a:p>
        </p:txBody>
      </p:sp>
      <p:sp>
        <p:nvSpPr>
          <p:cNvPr id="43" name="正方形/長方形 42">
            <a:extLst>
              <a:ext uri="{FF2B5EF4-FFF2-40B4-BE49-F238E27FC236}">
                <a16:creationId xmlns:a16="http://schemas.microsoft.com/office/drawing/2014/main" id="{50593573-F37C-7616-9021-F043AFEE3C87}"/>
              </a:ext>
            </a:extLst>
          </p:cNvPr>
          <p:cNvSpPr/>
          <p:nvPr/>
        </p:nvSpPr>
        <p:spPr>
          <a:xfrm>
            <a:off x="6590403" y="4862508"/>
            <a:ext cx="1858471" cy="44606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Analyzer-node</a:t>
            </a:r>
            <a:endParaRPr kumimoji="1" lang="ja-JP" altLang="en-US"/>
          </a:p>
        </p:txBody>
      </p:sp>
      <p:sp>
        <p:nvSpPr>
          <p:cNvPr id="44" name="正方形/長方形 43">
            <a:extLst>
              <a:ext uri="{FF2B5EF4-FFF2-40B4-BE49-F238E27FC236}">
                <a16:creationId xmlns:a16="http://schemas.microsoft.com/office/drawing/2014/main" id="{D2FEBDBB-B19F-EF93-8AD4-DADC4BDE4A75}"/>
              </a:ext>
            </a:extLst>
          </p:cNvPr>
          <p:cNvSpPr/>
          <p:nvPr/>
        </p:nvSpPr>
        <p:spPr>
          <a:xfrm>
            <a:off x="6590403" y="3902295"/>
            <a:ext cx="1858471" cy="44606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Database-API</a:t>
            </a:r>
            <a:endParaRPr kumimoji="1" lang="ja-JP" altLang="en-US"/>
          </a:p>
        </p:txBody>
      </p:sp>
      <p:sp>
        <p:nvSpPr>
          <p:cNvPr id="45" name="正方形/長方形 44">
            <a:extLst>
              <a:ext uri="{FF2B5EF4-FFF2-40B4-BE49-F238E27FC236}">
                <a16:creationId xmlns:a16="http://schemas.microsoft.com/office/drawing/2014/main" id="{E003A5C9-8D16-FF08-6D6E-7A1C97DE33DA}"/>
              </a:ext>
            </a:extLst>
          </p:cNvPr>
          <p:cNvSpPr/>
          <p:nvPr/>
        </p:nvSpPr>
        <p:spPr>
          <a:xfrm>
            <a:off x="9602915" y="3902295"/>
            <a:ext cx="1858471" cy="44606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Database</a:t>
            </a:r>
            <a:endParaRPr kumimoji="1" lang="ja-JP" altLang="en-US"/>
          </a:p>
        </p:txBody>
      </p:sp>
      <p:cxnSp>
        <p:nvCxnSpPr>
          <p:cNvPr id="46" name="直線コネクタ 45">
            <a:extLst>
              <a:ext uri="{FF2B5EF4-FFF2-40B4-BE49-F238E27FC236}">
                <a16:creationId xmlns:a16="http://schemas.microsoft.com/office/drawing/2014/main" id="{272424C6-3A91-6CA5-D8F8-223656DE8EB1}"/>
              </a:ext>
            </a:extLst>
          </p:cNvPr>
          <p:cNvCxnSpPr>
            <a:cxnSpLocks/>
            <a:stCxn id="58" idx="0"/>
            <a:endCxn id="38" idx="1"/>
          </p:cNvCxnSpPr>
          <p:nvPr/>
        </p:nvCxnSpPr>
        <p:spPr>
          <a:xfrm>
            <a:off x="2063052" y="2198103"/>
            <a:ext cx="1495681" cy="0"/>
          </a:xfrm>
          <a:prstGeom prst="line">
            <a:avLst/>
          </a:prstGeom>
          <a:ln w="19050"/>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DE5CBCA9-E964-722E-150E-AAFDD78DA40E}"/>
              </a:ext>
            </a:extLst>
          </p:cNvPr>
          <p:cNvSpPr txBox="1"/>
          <p:nvPr/>
        </p:nvSpPr>
        <p:spPr>
          <a:xfrm>
            <a:off x="2587692" y="1785035"/>
            <a:ext cx="909555" cy="369332"/>
          </a:xfrm>
          <a:prstGeom prst="rect">
            <a:avLst/>
          </a:prstGeom>
          <a:noFill/>
        </p:spPr>
        <p:txBody>
          <a:bodyPr wrap="square" rtlCol="0">
            <a:spAutoFit/>
          </a:bodyPr>
          <a:lstStyle/>
          <a:p>
            <a:r>
              <a:rPr kumimoji="1" lang="en-US" altLang="ja-JP" dirty="0"/>
              <a:t>surface</a:t>
            </a:r>
            <a:endParaRPr kumimoji="1" lang="ja-JP" altLang="en-US"/>
          </a:p>
        </p:txBody>
      </p:sp>
      <p:sp>
        <p:nvSpPr>
          <p:cNvPr id="48" name="テキスト ボックス 47">
            <a:extLst>
              <a:ext uri="{FF2B5EF4-FFF2-40B4-BE49-F238E27FC236}">
                <a16:creationId xmlns:a16="http://schemas.microsoft.com/office/drawing/2014/main" id="{2CBC324B-0A89-EE5D-48F6-45A74E544792}"/>
              </a:ext>
            </a:extLst>
          </p:cNvPr>
          <p:cNvSpPr txBox="1"/>
          <p:nvPr/>
        </p:nvSpPr>
        <p:spPr>
          <a:xfrm>
            <a:off x="8577033" y="3688198"/>
            <a:ext cx="876655" cy="369332"/>
          </a:xfrm>
          <a:prstGeom prst="rect">
            <a:avLst/>
          </a:prstGeom>
          <a:noFill/>
        </p:spPr>
        <p:txBody>
          <a:bodyPr wrap="square" rtlCol="0">
            <a:spAutoFit/>
          </a:bodyPr>
          <a:lstStyle/>
          <a:p>
            <a:r>
              <a:rPr kumimoji="1" lang="en-US" altLang="ja-JP" dirty="0" err="1"/>
              <a:t>db</a:t>
            </a:r>
            <a:r>
              <a:rPr kumimoji="1" lang="en-US" altLang="ja-JP" dirty="0"/>
              <a:t>-bus</a:t>
            </a:r>
            <a:endParaRPr kumimoji="1" lang="ja-JP" altLang="en-US"/>
          </a:p>
        </p:txBody>
      </p:sp>
      <p:sp>
        <p:nvSpPr>
          <p:cNvPr id="49" name="テキスト ボックス 48">
            <a:extLst>
              <a:ext uri="{FF2B5EF4-FFF2-40B4-BE49-F238E27FC236}">
                <a16:creationId xmlns:a16="http://schemas.microsoft.com/office/drawing/2014/main" id="{00B922B3-53D9-D302-ECF5-CAB308A8BD5F}"/>
              </a:ext>
            </a:extLst>
          </p:cNvPr>
          <p:cNvSpPr txBox="1"/>
          <p:nvPr/>
        </p:nvSpPr>
        <p:spPr>
          <a:xfrm>
            <a:off x="5642738" y="1776384"/>
            <a:ext cx="764492" cy="369332"/>
          </a:xfrm>
          <a:prstGeom prst="rect">
            <a:avLst/>
          </a:prstGeom>
          <a:noFill/>
        </p:spPr>
        <p:txBody>
          <a:bodyPr wrap="square" rtlCol="0">
            <a:spAutoFit/>
          </a:bodyPr>
          <a:lstStyle/>
          <a:p>
            <a:r>
              <a:rPr kumimoji="1" lang="en-US" altLang="ja-JP" dirty="0"/>
              <a:t>inside</a:t>
            </a:r>
            <a:endParaRPr kumimoji="1" lang="ja-JP" altLang="en-US"/>
          </a:p>
        </p:txBody>
      </p:sp>
      <p:cxnSp>
        <p:nvCxnSpPr>
          <p:cNvPr id="50" name="直線コネクタ 49">
            <a:extLst>
              <a:ext uri="{FF2B5EF4-FFF2-40B4-BE49-F238E27FC236}">
                <a16:creationId xmlns:a16="http://schemas.microsoft.com/office/drawing/2014/main" id="{AAF0A723-AEF5-974C-3FCC-D028414647CE}"/>
              </a:ext>
            </a:extLst>
          </p:cNvPr>
          <p:cNvCxnSpPr>
            <a:cxnSpLocks/>
            <a:stCxn id="39" idx="1"/>
            <a:endCxn id="38" idx="3"/>
          </p:cNvCxnSpPr>
          <p:nvPr/>
        </p:nvCxnSpPr>
        <p:spPr>
          <a:xfrm flipH="1">
            <a:off x="5417204" y="2198103"/>
            <a:ext cx="1173200" cy="0"/>
          </a:xfrm>
          <a:prstGeom prst="line">
            <a:avLst/>
          </a:prstGeom>
          <a:ln w="19050"/>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DB5F3192-9FF5-1EAE-2F49-658417D812D3}"/>
              </a:ext>
            </a:extLst>
          </p:cNvPr>
          <p:cNvSpPr txBox="1"/>
          <p:nvPr/>
        </p:nvSpPr>
        <p:spPr>
          <a:xfrm>
            <a:off x="2338019" y="2238463"/>
            <a:ext cx="472873" cy="369332"/>
          </a:xfrm>
          <a:prstGeom prst="rect">
            <a:avLst/>
          </a:prstGeom>
          <a:noFill/>
        </p:spPr>
        <p:txBody>
          <a:bodyPr wrap="square" rtlCol="0">
            <a:spAutoFit/>
          </a:bodyPr>
          <a:lstStyle/>
          <a:p>
            <a:r>
              <a:rPr kumimoji="1" lang="en-US" altLang="ja-JP" dirty="0"/>
              <a:t>:80</a:t>
            </a:r>
            <a:endParaRPr kumimoji="1" lang="ja-JP" altLang="en-US"/>
          </a:p>
        </p:txBody>
      </p:sp>
      <p:cxnSp>
        <p:nvCxnSpPr>
          <p:cNvPr id="52" name="カギ線コネクタ 51">
            <a:extLst>
              <a:ext uri="{FF2B5EF4-FFF2-40B4-BE49-F238E27FC236}">
                <a16:creationId xmlns:a16="http://schemas.microsoft.com/office/drawing/2014/main" id="{75A02E8B-DD16-3911-B1A4-6A998387CCA3}"/>
              </a:ext>
            </a:extLst>
          </p:cNvPr>
          <p:cNvCxnSpPr>
            <a:cxnSpLocks/>
            <a:stCxn id="38" idx="3"/>
            <a:endCxn id="42" idx="1"/>
          </p:cNvCxnSpPr>
          <p:nvPr/>
        </p:nvCxnSpPr>
        <p:spPr>
          <a:xfrm>
            <a:off x="5417204" y="2198103"/>
            <a:ext cx="1173200" cy="962479"/>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53" name="カギ線コネクタ 52">
            <a:extLst>
              <a:ext uri="{FF2B5EF4-FFF2-40B4-BE49-F238E27FC236}">
                <a16:creationId xmlns:a16="http://schemas.microsoft.com/office/drawing/2014/main" id="{C1EFFA9F-2CA0-490D-EEA1-4288EDD406C0}"/>
              </a:ext>
            </a:extLst>
          </p:cNvPr>
          <p:cNvCxnSpPr>
            <a:cxnSpLocks/>
            <a:stCxn id="38" idx="3"/>
            <a:endCxn id="44" idx="1"/>
          </p:cNvCxnSpPr>
          <p:nvPr/>
        </p:nvCxnSpPr>
        <p:spPr>
          <a:xfrm>
            <a:off x="5417204" y="2198103"/>
            <a:ext cx="1173199" cy="1927224"/>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54" name="カギ線コネクタ 53">
            <a:extLst>
              <a:ext uri="{FF2B5EF4-FFF2-40B4-BE49-F238E27FC236}">
                <a16:creationId xmlns:a16="http://schemas.microsoft.com/office/drawing/2014/main" id="{EA88B83F-C1A7-C91F-F76A-351F32F3B7F0}"/>
              </a:ext>
            </a:extLst>
          </p:cNvPr>
          <p:cNvCxnSpPr>
            <a:cxnSpLocks/>
            <a:stCxn id="38" idx="3"/>
            <a:endCxn id="43" idx="1"/>
          </p:cNvCxnSpPr>
          <p:nvPr/>
        </p:nvCxnSpPr>
        <p:spPr>
          <a:xfrm>
            <a:off x="5417204" y="2198103"/>
            <a:ext cx="1173199" cy="2887437"/>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FDEFB1AF-0F76-4712-2695-C62CE9A9AB87}"/>
              </a:ext>
            </a:extLst>
          </p:cNvPr>
          <p:cNvCxnSpPr>
            <a:cxnSpLocks/>
            <a:stCxn id="45" idx="1"/>
            <a:endCxn id="44" idx="3"/>
          </p:cNvCxnSpPr>
          <p:nvPr/>
        </p:nvCxnSpPr>
        <p:spPr>
          <a:xfrm flipH="1">
            <a:off x="8448874" y="4125327"/>
            <a:ext cx="1154041" cy="0"/>
          </a:xfrm>
          <a:prstGeom prst="line">
            <a:avLst/>
          </a:prstGeom>
          <a:ln w="19050"/>
        </p:spPr>
        <p:style>
          <a:lnRef idx="1">
            <a:schemeClr val="dk1"/>
          </a:lnRef>
          <a:fillRef idx="0">
            <a:schemeClr val="dk1"/>
          </a:fillRef>
          <a:effectRef idx="0">
            <a:schemeClr val="dk1"/>
          </a:effectRef>
          <a:fontRef idx="minor">
            <a:schemeClr val="tx1"/>
          </a:fontRef>
        </p:style>
      </p:cxnSp>
      <p:sp>
        <p:nvSpPr>
          <p:cNvPr id="56" name="テキスト ボックス 55">
            <a:extLst>
              <a:ext uri="{FF2B5EF4-FFF2-40B4-BE49-F238E27FC236}">
                <a16:creationId xmlns:a16="http://schemas.microsoft.com/office/drawing/2014/main" id="{23746E89-A90D-45B2-5D05-0E17B027D679}"/>
              </a:ext>
            </a:extLst>
          </p:cNvPr>
          <p:cNvSpPr txBox="1"/>
          <p:nvPr/>
        </p:nvSpPr>
        <p:spPr>
          <a:xfrm>
            <a:off x="3045377" y="4982430"/>
            <a:ext cx="2062324" cy="369332"/>
          </a:xfrm>
          <a:prstGeom prst="rect">
            <a:avLst/>
          </a:prstGeom>
          <a:noFill/>
        </p:spPr>
        <p:txBody>
          <a:bodyPr wrap="square" rtlCol="0">
            <a:spAutoFit/>
          </a:bodyPr>
          <a:lstStyle/>
          <a:p>
            <a:r>
              <a:rPr lang="en-US" altLang="ja-JP" dirty="0"/>
              <a:t>D</a:t>
            </a:r>
            <a:r>
              <a:rPr kumimoji="1" lang="en-US" altLang="ja-JP" dirty="0"/>
              <a:t>ocker</a:t>
            </a:r>
            <a:r>
              <a:rPr lang="en-US" altLang="ja-JP" dirty="0"/>
              <a:t> C</a:t>
            </a:r>
            <a:r>
              <a:rPr kumimoji="1" lang="en-US" altLang="ja-JP" dirty="0"/>
              <a:t>ompose</a:t>
            </a:r>
            <a:endParaRPr kumimoji="1" lang="ja-JP" altLang="en-US"/>
          </a:p>
        </p:txBody>
      </p:sp>
      <p:sp>
        <p:nvSpPr>
          <p:cNvPr id="57" name="テキスト ボックス 56">
            <a:extLst>
              <a:ext uri="{FF2B5EF4-FFF2-40B4-BE49-F238E27FC236}">
                <a16:creationId xmlns:a16="http://schemas.microsoft.com/office/drawing/2014/main" id="{6940A7B2-11D5-2AD9-7228-4AB69CAA4AC3}"/>
              </a:ext>
            </a:extLst>
          </p:cNvPr>
          <p:cNvSpPr txBox="1"/>
          <p:nvPr/>
        </p:nvSpPr>
        <p:spPr>
          <a:xfrm>
            <a:off x="3096561" y="2243782"/>
            <a:ext cx="472873" cy="369332"/>
          </a:xfrm>
          <a:prstGeom prst="rect">
            <a:avLst/>
          </a:prstGeom>
          <a:noFill/>
        </p:spPr>
        <p:txBody>
          <a:bodyPr wrap="square" rtlCol="0">
            <a:spAutoFit/>
          </a:bodyPr>
          <a:lstStyle/>
          <a:p>
            <a:r>
              <a:rPr kumimoji="1" lang="en-US" altLang="ja-JP" dirty="0"/>
              <a:t>:80</a:t>
            </a:r>
            <a:endParaRPr kumimoji="1" lang="ja-JP" altLang="en-US"/>
          </a:p>
        </p:txBody>
      </p:sp>
      <p:sp>
        <p:nvSpPr>
          <p:cNvPr id="58" name="雲 57">
            <a:extLst>
              <a:ext uri="{FF2B5EF4-FFF2-40B4-BE49-F238E27FC236}">
                <a16:creationId xmlns:a16="http://schemas.microsoft.com/office/drawing/2014/main" id="{F02773B7-2573-5C41-CE88-2E625A2FE3B7}"/>
              </a:ext>
            </a:extLst>
          </p:cNvPr>
          <p:cNvSpPr/>
          <p:nvPr/>
        </p:nvSpPr>
        <p:spPr>
          <a:xfrm>
            <a:off x="540984" y="1621021"/>
            <a:ext cx="1523337" cy="1154163"/>
          </a:xfrm>
          <a:prstGeom prst="cloud">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Internet</a:t>
            </a:r>
            <a:endParaRPr kumimoji="1" lang="ja-JP" altLang="en-US"/>
          </a:p>
        </p:txBody>
      </p:sp>
      <p:sp>
        <p:nvSpPr>
          <p:cNvPr id="59" name="テキスト ボックス 58">
            <a:extLst>
              <a:ext uri="{FF2B5EF4-FFF2-40B4-BE49-F238E27FC236}">
                <a16:creationId xmlns:a16="http://schemas.microsoft.com/office/drawing/2014/main" id="{F81BE55C-8D26-0D35-46D3-423853CBAFBD}"/>
              </a:ext>
            </a:extLst>
          </p:cNvPr>
          <p:cNvSpPr txBox="1"/>
          <p:nvPr/>
        </p:nvSpPr>
        <p:spPr>
          <a:xfrm>
            <a:off x="2734262" y="5620486"/>
            <a:ext cx="2382359" cy="369332"/>
          </a:xfrm>
          <a:prstGeom prst="rect">
            <a:avLst/>
          </a:prstGeom>
          <a:noFill/>
        </p:spPr>
        <p:txBody>
          <a:bodyPr wrap="square" rtlCol="0">
            <a:spAutoFit/>
          </a:bodyPr>
          <a:lstStyle/>
          <a:p>
            <a:r>
              <a:rPr kumimoji="1" lang="ja-JP" altLang="en-US"/>
              <a:t>クラウドサーバ</a:t>
            </a:r>
          </a:p>
        </p:txBody>
      </p:sp>
    </p:spTree>
    <p:extLst>
      <p:ext uri="{BB962C8B-B14F-4D97-AF65-F5344CB8AC3E}">
        <p14:creationId xmlns:p14="http://schemas.microsoft.com/office/powerpoint/2010/main" val="31615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82596-3F36-7BB5-22F6-3977DE80D75C}"/>
              </a:ext>
            </a:extLst>
          </p:cNvPr>
          <p:cNvSpPr>
            <a:spLocks noGrp="1"/>
          </p:cNvSpPr>
          <p:nvPr>
            <p:ph type="title"/>
          </p:nvPr>
        </p:nvSpPr>
        <p:spPr/>
        <p:txBody>
          <a:bodyPr>
            <a:normAutofit/>
          </a:bodyPr>
          <a:lstStyle/>
          <a:p>
            <a:r>
              <a:rPr kumimoji="1" lang="en-US" altLang="ja-JP" dirty="0" err="1"/>
              <a:t>WebPush</a:t>
            </a:r>
            <a:r>
              <a:rPr kumimoji="1" lang="ja-JP" altLang="en-US"/>
              <a:t>の仕組み</a:t>
            </a:r>
          </a:p>
        </p:txBody>
      </p:sp>
      <p:sp>
        <p:nvSpPr>
          <p:cNvPr id="4" name="スライド番号プレースホルダー 3">
            <a:extLst>
              <a:ext uri="{FF2B5EF4-FFF2-40B4-BE49-F238E27FC236}">
                <a16:creationId xmlns:a16="http://schemas.microsoft.com/office/drawing/2014/main" id="{49D10D4A-51F7-165B-C9EE-84F5FD7E412E}"/>
              </a:ext>
            </a:extLst>
          </p:cNvPr>
          <p:cNvSpPr>
            <a:spLocks noGrp="1"/>
          </p:cNvSpPr>
          <p:nvPr>
            <p:ph type="sldNum" sz="quarter" idx="12"/>
          </p:nvPr>
        </p:nvSpPr>
        <p:spPr/>
        <p:txBody>
          <a:bodyPr/>
          <a:lstStyle/>
          <a:p>
            <a:fld id="{C049C153-E0B4-4CC2-8477-857F11E72140}" type="slidenum">
              <a:rPr lang="ja-JP" altLang="en-US" smtClean="0"/>
              <a:pPr/>
              <a:t>13</a:t>
            </a:fld>
            <a:endParaRPr lang="ja-JP" altLang="en-US" dirty="0"/>
          </a:p>
        </p:txBody>
      </p:sp>
      <p:sp>
        <p:nvSpPr>
          <p:cNvPr id="5" name="テキスト プレースホルダー 4">
            <a:extLst>
              <a:ext uri="{FF2B5EF4-FFF2-40B4-BE49-F238E27FC236}">
                <a16:creationId xmlns:a16="http://schemas.microsoft.com/office/drawing/2014/main" id="{446198C9-4463-6549-759F-1878DFFD059C}"/>
              </a:ext>
            </a:extLst>
          </p:cNvPr>
          <p:cNvSpPr>
            <a:spLocks noGrp="1"/>
          </p:cNvSpPr>
          <p:nvPr>
            <p:ph type="body" sz="quarter" idx="13"/>
          </p:nvPr>
        </p:nvSpPr>
        <p:spPr/>
        <p:txBody>
          <a:bodyPr/>
          <a:lstStyle/>
          <a:p>
            <a:endParaRPr kumimoji="1" lang="ja-JP" altLang="en-US"/>
          </a:p>
        </p:txBody>
      </p:sp>
      <p:grpSp>
        <p:nvGrpSpPr>
          <p:cNvPr id="6" name="グループ化 5">
            <a:extLst>
              <a:ext uri="{FF2B5EF4-FFF2-40B4-BE49-F238E27FC236}">
                <a16:creationId xmlns:a16="http://schemas.microsoft.com/office/drawing/2014/main" id="{3DC7660D-3620-EFA5-D7AA-6E99B89EAF88}"/>
              </a:ext>
            </a:extLst>
          </p:cNvPr>
          <p:cNvGrpSpPr/>
          <p:nvPr/>
        </p:nvGrpSpPr>
        <p:grpSpPr>
          <a:xfrm>
            <a:off x="1998340" y="1636590"/>
            <a:ext cx="7722238" cy="4326815"/>
            <a:chOff x="241916" y="25125805"/>
            <a:chExt cx="7900089" cy="4426466"/>
          </a:xfrm>
        </p:grpSpPr>
        <p:sp>
          <p:nvSpPr>
            <p:cNvPr id="28" name="角丸四角形 27">
              <a:extLst>
                <a:ext uri="{FF2B5EF4-FFF2-40B4-BE49-F238E27FC236}">
                  <a16:creationId xmlns:a16="http://schemas.microsoft.com/office/drawing/2014/main" id="{8D10FE1F-20B5-379D-157A-C27028387270}"/>
                </a:ext>
              </a:extLst>
            </p:cNvPr>
            <p:cNvSpPr/>
            <p:nvPr/>
          </p:nvSpPr>
          <p:spPr>
            <a:xfrm>
              <a:off x="5411135" y="27447628"/>
              <a:ext cx="2611974" cy="1374045"/>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8" name="直線矢印コネクタ 7">
              <a:extLst>
                <a:ext uri="{FF2B5EF4-FFF2-40B4-BE49-F238E27FC236}">
                  <a16:creationId xmlns:a16="http://schemas.microsoft.com/office/drawing/2014/main" id="{2C0BDC1F-D3EF-6890-0FDB-4D03F3CD209F}"/>
                </a:ext>
              </a:extLst>
            </p:cNvPr>
            <p:cNvCxnSpPr>
              <a:cxnSpLocks/>
            </p:cNvCxnSpPr>
            <p:nvPr/>
          </p:nvCxnSpPr>
          <p:spPr>
            <a:xfrm flipH="1">
              <a:off x="2879204" y="28159374"/>
              <a:ext cx="2054243"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A8444081-AC1F-0851-1FFC-0DD0461C0529}"/>
                </a:ext>
              </a:extLst>
            </p:cNvPr>
            <p:cNvCxnSpPr>
              <a:cxnSpLocks/>
            </p:cNvCxnSpPr>
            <p:nvPr/>
          </p:nvCxnSpPr>
          <p:spPr>
            <a:xfrm>
              <a:off x="2900441" y="28427012"/>
              <a:ext cx="2054243"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7B5BBD9-7830-FD49-2F52-124C401BAF58}"/>
                </a:ext>
              </a:extLst>
            </p:cNvPr>
            <p:cNvSpPr txBox="1"/>
            <p:nvPr/>
          </p:nvSpPr>
          <p:spPr>
            <a:xfrm>
              <a:off x="241916" y="28905940"/>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ユーザ</a:t>
              </a:r>
            </a:p>
          </p:txBody>
        </p:sp>
        <p:sp>
          <p:nvSpPr>
            <p:cNvPr id="11" name="テキスト ボックス 10">
              <a:extLst>
                <a:ext uri="{FF2B5EF4-FFF2-40B4-BE49-F238E27FC236}">
                  <a16:creationId xmlns:a16="http://schemas.microsoft.com/office/drawing/2014/main" id="{667C2137-90AF-9E2D-9251-BE255E229CA7}"/>
                </a:ext>
              </a:extLst>
            </p:cNvPr>
            <p:cNvSpPr txBox="1"/>
            <p:nvPr/>
          </p:nvSpPr>
          <p:spPr>
            <a:xfrm>
              <a:off x="5314654" y="27790167"/>
              <a:ext cx="2774184" cy="661217"/>
            </a:xfrm>
            <a:prstGeom prst="rect">
              <a:avLst/>
            </a:prstGeom>
            <a:noFill/>
          </p:spPr>
          <p:txBody>
            <a:bodyPr wrap="square" rtlCol="0">
              <a:spAutoFit/>
            </a:bodyPr>
            <a:lstStyle/>
            <a:p>
              <a:pPr algn="ctr"/>
              <a:r>
                <a:rPr kumimoji="1" lang="en-US" altLang="ja-JP" sz="3600" dirty="0">
                  <a:latin typeface="Meiryo UI" panose="020B0604030504040204" pitchFamily="34" charset="-128"/>
                  <a:ea typeface="Meiryo UI" panose="020B0604030504040204" pitchFamily="34" charset="-128"/>
                </a:rPr>
                <a:t>Web</a:t>
              </a:r>
              <a:r>
                <a:rPr kumimoji="1" lang="ja-JP" altLang="en-US" sz="3600">
                  <a:latin typeface="Meiryo UI" panose="020B0604030504040204" pitchFamily="34" charset="-128"/>
                  <a:ea typeface="Meiryo UI" panose="020B0604030504040204" pitchFamily="34" charset="-128"/>
                </a:rPr>
                <a:t>サーバ</a:t>
              </a:r>
            </a:p>
          </p:txBody>
        </p:sp>
        <p:grpSp>
          <p:nvGrpSpPr>
            <p:cNvPr id="12" name="グループ化 11">
              <a:extLst>
                <a:ext uri="{FF2B5EF4-FFF2-40B4-BE49-F238E27FC236}">
                  <a16:creationId xmlns:a16="http://schemas.microsoft.com/office/drawing/2014/main" id="{5A10DCD8-3BFB-DDBA-6C4D-9F7A4A1F9756}"/>
                </a:ext>
              </a:extLst>
            </p:cNvPr>
            <p:cNvGrpSpPr/>
            <p:nvPr/>
          </p:nvGrpSpPr>
          <p:grpSpPr>
            <a:xfrm>
              <a:off x="2669955" y="25125805"/>
              <a:ext cx="2611974" cy="1374045"/>
              <a:chOff x="3483864" y="21819160"/>
              <a:chExt cx="2611974" cy="1374045"/>
            </a:xfrm>
          </p:grpSpPr>
          <p:sp>
            <p:nvSpPr>
              <p:cNvPr id="26" name="角丸四角形 25">
                <a:extLst>
                  <a:ext uri="{FF2B5EF4-FFF2-40B4-BE49-F238E27FC236}">
                    <a16:creationId xmlns:a16="http://schemas.microsoft.com/office/drawing/2014/main" id="{B7F043EE-E8EC-B0FD-6340-587B2E9932F3}"/>
                  </a:ext>
                </a:extLst>
              </p:cNvPr>
              <p:cNvSpPr/>
              <p:nvPr/>
            </p:nvSpPr>
            <p:spPr>
              <a:xfrm>
                <a:off x="3483864" y="21819160"/>
                <a:ext cx="2611974" cy="1374045"/>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7" name="テキスト ボックス 26">
                <a:extLst>
                  <a:ext uri="{FF2B5EF4-FFF2-40B4-BE49-F238E27FC236}">
                    <a16:creationId xmlns:a16="http://schemas.microsoft.com/office/drawing/2014/main" id="{970F87AA-F9F1-924A-78B3-6B02E255474A}"/>
                  </a:ext>
                </a:extLst>
              </p:cNvPr>
              <p:cNvSpPr txBox="1"/>
              <p:nvPr/>
            </p:nvSpPr>
            <p:spPr>
              <a:xfrm>
                <a:off x="3815836" y="21906017"/>
                <a:ext cx="1948031" cy="1200329"/>
              </a:xfrm>
              <a:prstGeom prst="rect">
                <a:avLst/>
              </a:prstGeom>
              <a:noFill/>
            </p:spPr>
            <p:txBody>
              <a:bodyPr wrap="square" rtlCol="0">
                <a:spAutoFit/>
              </a:bodyPr>
              <a:lstStyle/>
              <a:p>
                <a:pPr algn="ctr"/>
                <a:r>
                  <a:rPr kumimoji="1" lang="en-US" altLang="ja-JP" sz="3600" dirty="0">
                    <a:latin typeface="Meiryo UI" panose="020B0604030504040204" pitchFamily="34" charset="-128"/>
                    <a:ea typeface="Meiryo UI" panose="020B0604030504040204" pitchFamily="34" charset="-128"/>
                  </a:rPr>
                  <a:t>Service</a:t>
                </a:r>
                <a:br>
                  <a:rPr kumimoji="1" lang="en-US" altLang="ja-JP" sz="3600" dirty="0">
                    <a:latin typeface="Meiryo UI" panose="020B0604030504040204" pitchFamily="34" charset="-128"/>
                    <a:ea typeface="Meiryo UI" panose="020B0604030504040204" pitchFamily="34" charset="-128"/>
                  </a:rPr>
                </a:br>
                <a:r>
                  <a:rPr kumimoji="1" lang="en-US" altLang="ja-JP" sz="3600" dirty="0">
                    <a:latin typeface="Meiryo UI" panose="020B0604030504040204" pitchFamily="34" charset="-128"/>
                    <a:ea typeface="Meiryo UI" panose="020B0604030504040204" pitchFamily="34" charset="-128"/>
                  </a:rPr>
                  <a:t>Worker</a:t>
                </a:r>
                <a:endParaRPr kumimoji="1" lang="ja-JP" altLang="en-US" sz="3600">
                  <a:latin typeface="Meiryo UI" panose="020B0604030504040204" pitchFamily="34" charset="-128"/>
                  <a:ea typeface="Meiryo UI" panose="020B0604030504040204" pitchFamily="34" charset="-128"/>
                </a:endParaRPr>
              </a:p>
            </p:txBody>
          </p:sp>
        </p:grpSp>
        <p:cxnSp>
          <p:nvCxnSpPr>
            <p:cNvPr id="15" name="直線矢印コネクタ 14">
              <a:extLst>
                <a:ext uri="{FF2B5EF4-FFF2-40B4-BE49-F238E27FC236}">
                  <a16:creationId xmlns:a16="http://schemas.microsoft.com/office/drawing/2014/main" id="{70A6542B-BBF1-0045-E548-B837E0438A73}"/>
                </a:ext>
              </a:extLst>
            </p:cNvPr>
            <p:cNvCxnSpPr>
              <a:cxnSpLocks/>
            </p:cNvCxnSpPr>
            <p:nvPr/>
          </p:nvCxnSpPr>
          <p:spPr>
            <a:xfrm flipH="1">
              <a:off x="1937957" y="26594913"/>
              <a:ext cx="720000" cy="720000"/>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BD27742-387A-2948-71E4-4E6BB7DC3834}"/>
                </a:ext>
              </a:extLst>
            </p:cNvPr>
            <p:cNvSpPr txBox="1"/>
            <p:nvPr/>
          </p:nvSpPr>
          <p:spPr>
            <a:xfrm>
              <a:off x="931061" y="25972373"/>
              <a:ext cx="1328648" cy="1077218"/>
            </a:xfrm>
            <a:prstGeom prst="rect">
              <a:avLst/>
            </a:prstGeom>
            <a:noFill/>
          </p:spPr>
          <p:txBody>
            <a:bodyPr wrap="square" rtlCol="0">
              <a:spAutoFit/>
            </a:bodyPr>
            <a:lstStyle/>
            <a:p>
              <a:pPr algn="ctr"/>
              <a:r>
                <a:rPr kumimoji="1" lang="en-US" altLang="ja-JP" sz="3200">
                  <a:latin typeface="Meiryo UI" panose="020B0604030504040204" pitchFamily="34" charset="-128"/>
                  <a:ea typeface="Meiryo UI" panose="020B0604030504040204" pitchFamily="34" charset="-128"/>
                </a:rPr>
                <a:t>Push</a:t>
              </a:r>
              <a:r>
                <a:rPr kumimoji="1" lang="ja-JP" altLang="en-US" sz="3200">
                  <a:latin typeface="Meiryo UI" panose="020B0604030504040204" pitchFamily="34" charset="-128"/>
                  <a:ea typeface="Meiryo UI" panose="020B0604030504040204" pitchFamily="34" charset="-128"/>
                </a:rPr>
                <a:t>通知</a:t>
              </a:r>
            </a:p>
          </p:txBody>
        </p:sp>
        <p:cxnSp>
          <p:nvCxnSpPr>
            <p:cNvPr id="17" name="直線矢印コネクタ 16">
              <a:extLst>
                <a:ext uri="{FF2B5EF4-FFF2-40B4-BE49-F238E27FC236}">
                  <a16:creationId xmlns:a16="http://schemas.microsoft.com/office/drawing/2014/main" id="{95BB764D-6507-FDB5-0287-F404026C1F85}"/>
                </a:ext>
              </a:extLst>
            </p:cNvPr>
            <p:cNvCxnSpPr>
              <a:cxnSpLocks/>
            </p:cNvCxnSpPr>
            <p:nvPr/>
          </p:nvCxnSpPr>
          <p:spPr>
            <a:xfrm flipH="1" flipV="1">
              <a:off x="5540257" y="26534512"/>
              <a:ext cx="720000" cy="72000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71B84CB-9EE3-6E2A-9E51-3BFC70E42DFB}"/>
                </a:ext>
              </a:extLst>
            </p:cNvPr>
            <p:cNvCxnSpPr>
              <a:cxnSpLocks/>
            </p:cNvCxnSpPr>
            <p:nvPr/>
          </p:nvCxnSpPr>
          <p:spPr>
            <a:xfrm>
              <a:off x="5260672" y="26653040"/>
              <a:ext cx="654545" cy="654545"/>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A388790E-0828-AB57-5CBC-3E87E0834E1C}"/>
                </a:ext>
              </a:extLst>
            </p:cNvPr>
            <p:cNvSpPr txBox="1"/>
            <p:nvPr/>
          </p:nvSpPr>
          <p:spPr>
            <a:xfrm>
              <a:off x="5791313" y="26146196"/>
              <a:ext cx="2350692" cy="584775"/>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rPr>
                <a:t>通知信号</a:t>
              </a:r>
            </a:p>
          </p:txBody>
        </p:sp>
        <p:pic>
          <p:nvPicPr>
            <p:cNvPr id="22" name="グラフィックス 21" descr="スマート フォン 枠線">
              <a:extLst>
                <a:ext uri="{FF2B5EF4-FFF2-40B4-BE49-F238E27FC236}">
                  <a16:creationId xmlns:a16="http://schemas.microsoft.com/office/drawing/2014/main" id="{AE52611A-FA81-9B45-AB05-3C5D453CFE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7311" y="27447628"/>
              <a:ext cx="1603806" cy="1603817"/>
            </a:xfrm>
            <a:prstGeom prst="rect">
              <a:avLst/>
            </a:prstGeom>
          </p:spPr>
        </p:pic>
        <p:sp>
          <p:nvSpPr>
            <p:cNvPr id="23" name="テキスト ボックス 22">
              <a:extLst>
                <a:ext uri="{FF2B5EF4-FFF2-40B4-BE49-F238E27FC236}">
                  <a16:creationId xmlns:a16="http://schemas.microsoft.com/office/drawing/2014/main" id="{A4D92C5C-90BF-1D0D-2CBE-C472B255EC9C}"/>
                </a:ext>
              </a:extLst>
            </p:cNvPr>
            <p:cNvSpPr txBox="1"/>
            <p:nvPr/>
          </p:nvSpPr>
          <p:spPr>
            <a:xfrm>
              <a:off x="2540470" y="27536001"/>
              <a:ext cx="2774184" cy="584775"/>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rPr>
                <a:t>通知許可申請</a:t>
              </a:r>
            </a:p>
          </p:txBody>
        </p:sp>
        <p:cxnSp>
          <p:nvCxnSpPr>
            <p:cNvPr id="24" name="直線矢印コネクタ 23">
              <a:extLst>
                <a:ext uri="{FF2B5EF4-FFF2-40B4-BE49-F238E27FC236}">
                  <a16:creationId xmlns:a16="http://schemas.microsoft.com/office/drawing/2014/main" id="{4145C4C8-17E9-72CC-155E-437EABC826F4}"/>
                </a:ext>
              </a:extLst>
            </p:cNvPr>
            <p:cNvCxnSpPr>
              <a:cxnSpLocks/>
            </p:cNvCxnSpPr>
            <p:nvPr/>
          </p:nvCxnSpPr>
          <p:spPr>
            <a:xfrm flipH="1" flipV="1">
              <a:off x="5545459" y="26241544"/>
              <a:ext cx="1054152" cy="1054152"/>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207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4FD8D-4F76-6150-3064-DC6BB409B9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C758DB-C460-6481-1491-4D95AD4576E5}"/>
              </a:ext>
            </a:extLst>
          </p:cNvPr>
          <p:cNvSpPr>
            <a:spLocks noGrp="1"/>
          </p:cNvSpPr>
          <p:nvPr>
            <p:ph type="title"/>
          </p:nvPr>
        </p:nvSpPr>
        <p:spPr/>
        <p:txBody>
          <a:bodyPr>
            <a:normAutofit/>
          </a:bodyPr>
          <a:lstStyle/>
          <a:p>
            <a:r>
              <a:rPr kumimoji="1" lang="en-US" altLang="ja-JP" dirty="0" err="1"/>
              <a:t>WebPush</a:t>
            </a:r>
            <a:r>
              <a:rPr kumimoji="1" lang="ja-JP" altLang="en-US"/>
              <a:t>の仕組み</a:t>
            </a:r>
          </a:p>
        </p:txBody>
      </p:sp>
      <p:sp>
        <p:nvSpPr>
          <p:cNvPr id="4" name="スライド番号プレースホルダー 3">
            <a:extLst>
              <a:ext uri="{FF2B5EF4-FFF2-40B4-BE49-F238E27FC236}">
                <a16:creationId xmlns:a16="http://schemas.microsoft.com/office/drawing/2014/main" id="{273BBA1E-0AB0-0F26-A5DC-61A99C3F52DB}"/>
              </a:ext>
            </a:extLst>
          </p:cNvPr>
          <p:cNvSpPr>
            <a:spLocks noGrp="1"/>
          </p:cNvSpPr>
          <p:nvPr>
            <p:ph type="sldNum" sz="quarter" idx="12"/>
          </p:nvPr>
        </p:nvSpPr>
        <p:spPr/>
        <p:txBody>
          <a:bodyPr/>
          <a:lstStyle/>
          <a:p>
            <a:fld id="{C049C153-E0B4-4CC2-8477-857F11E72140}" type="slidenum">
              <a:rPr lang="ja-JP" altLang="en-US" smtClean="0"/>
              <a:pPr/>
              <a:t>14</a:t>
            </a:fld>
            <a:endParaRPr lang="ja-JP" altLang="en-US" dirty="0"/>
          </a:p>
        </p:txBody>
      </p:sp>
      <p:sp>
        <p:nvSpPr>
          <p:cNvPr id="5" name="テキスト プレースホルダー 4">
            <a:extLst>
              <a:ext uri="{FF2B5EF4-FFF2-40B4-BE49-F238E27FC236}">
                <a16:creationId xmlns:a16="http://schemas.microsoft.com/office/drawing/2014/main" id="{1089E429-8EF0-B861-47B8-566914B9963F}"/>
              </a:ext>
            </a:extLst>
          </p:cNvPr>
          <p:cNvSpPr>
            <a:spLocks noGrp="1"/>
          </p:cNvSpPr>
          <p:nvPr>
            <p:ph type="body" sz="quarter" idx="13"/>
          </p:nvPr>
        </p:nvSpPr>
        <p:spPr/>
        <p:txBody>
          <a:bodyPr/>
          <a:lstStyle/>
          <a:p>
            <a:endParaRPr kumimoji="1" lang="ja-JP" altLang="en-US"/>
          </a:p>
        </p:txBody>
      </p:sp>
      <p:pic>
        <p:nvPicPr>
          <p:cNvPr id="64" name="図 63">
            <a:extLst>
              <a:ext uri="{FF2B5EF4-FFF2-40B4-BE49-F238E27FC236}">
                <a16:creationId xmlns:a16="http://schemas.microsoft.com/office/drawing/2014/main" id="{12E994B9-F410-CAFE-4305-6BFD467DAD60}"/>
              </a:ext>
            </a:extLst>
          </p:cNvPr>
          <p:cNvPicPr>
            <a:picLocks noChangeAspect="1"/>
          </p:cNvPicPr>
          <p:nvPr/>
        </p:nvPicPr>
        <p:blipFill>
          <a:blip r:embed="rId2"/>
          <a:stretch>
            <a:fillRect/>
          </a:stretch>
        </p:blipFill>
        <p:spPr>
          <a:xfrm>
            <a:off x="1938460" y="1389825"/>
            <a:ext cx="8315079" cy="4654715"/>
          </a:xfrm>
          <a:prstGeom prst="rect">
            <a:avLst/>
          </a:prstGeom>
        </p:spPr>
      </p:pic>
    </p:spTree>
    <p:extLst>
      <p:ext uri="{BB962C8B-B14F-4D97-AF65-F5344CB8AC3E}">
        <p14:creationId xmlns:p14="http://schemas.microsoft.com/office/powerpoint/2010/main" val="400709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A2AEAE-5170-95C6-84A5-57C44A75A556}"/>
              </a:ext>
            </a:extLst>
          </p:cNvPr>
          <p:cNvSpPr>
            <a:spLocks noGrp="1"/>
          </p:cNvSpPr>
          <p:nvPr>
            <p:ph type="title"/>
          </p:nvPr>
        </p:nvSpPr>
        <p:spPr/>
        <p:txBody>
          <a:bodyPr/>
          <a:lstStyle/>
          <a:p>
            <a:r>
              <a:rPr kumimoji="1" lang="ja-JP" altLang="en-US"/>
              <a:t>検証方法</a:t>
            </a:r>
          </a:p>
        </p:txBody>
      </p:sp>
      <p:sp>
        <p:nvSpPr>
          <p:cNvPr id="3" name="コンテンツ プレースホルダー 2">
            <a:extLst>
              <a:ext uri="{FF2B5EF4-FFF2-40B4-BE49-F238E27FC236}">
                <a16:creationId xmlns:a16="http://schemas.microsoft.com/office/drawing/2014/main" id="{FEED9DED-8DF3-A99D-A83D-A11A8E1C9A70}"/>
              </a:ext>
            </a:extLst>
          </p:cNvPr>
          <p:cNvSpPr>
            <a:spLocks noGrp="1"/>
          </p:cNvSpPr>
          <p:nvPr>
            <p:ph idx="1"/>
          </p:nvPr>
        </p:nvSpPr>
        <p:spPr/>
        <p:txBody>
          <a:bodyPr/>
          <a:lstStyle/>
          <a:p>
            <a:r>
              <a:rPr kumimoji="1" lang="ja-JP" altLang="en-US"/>
              <a:t>軽い説明</a:t>
            </a:r>
            <a:endParaRPr kumimoji="1" lang="en-US" altLang="ja-JP" dirty="0"/>
          </a:p>
          <a:p>
            <a:pPr lvl="1"/>
            <a:r>
              <a:rPr lang="ja-JP" altLang="en-US"/>
              <a:t>地図</a:t>
            </a:r>
            <a:endParaRPr lang="en-US" altLang="ja-JP" dirty="0"/>
          </a:p>
          <a:p>
            <a:pPr lvl="1"/>
            <a:r>
              <a:rPr kumimoji="1" lang="ja-JP" altLang="en-US"/>
              <a:t>通知</a:t>
            </a:r>
          </a:p>
        </p:txBody>
      </p:sp>
      <p:sp>
        <p:nvSpPr>
          <p:cNvPr id="4" name="スライド番号プレースホルダー 3">
            <a:extLst>
              <a:ext uri="{FF2B5EF4-FFF2-40B4-BE49-F238E27FC236}">
                <a16:creationId xmlns:a16="http://schemas.microsoft.com/office/drawing/2014/main" id="{9D799091-0B58-A30E-87E0-D4527B522D82}"/>
              </a:ext>
            </a:extLst>
          </p:cNvPr>
          <p:cNvSpPr>
            <a:spLocks noGrp="1"/>
          </p:cNvSpPr>
          <p:nvPr>
            <p:ph type="sldNum" sz="quarter" idx="12"/>
          </p:nvPr>
        </p:nvSpPr>
        <p:spPr/>
        <p:txBody>
          <a:bodyPr/>
          <a:lstStyle/>
          <a:p>
            <a:fld id="{C049C153-E0B4-4CC2-8477-857F11E72140}" type="slidenum">
              <a:rPr lang="ja-JP" altLang="en-US" smtClean="0"/>
              <a:pPr/>
              <a:t>15</a:t>
            </a:fld>
            <a:endParaRPr lang="ja-JP" altLang="en-US" dirty="0"/>
          </a:p>
        </p:txBody>
      </p:sp>
      <p:sp>
        <p:nvSpPr>
          <p:cNvPr id="5" name="テキスト プレースホルダー 4">
            <a:extLst>
              <a:ext uri="{FF2B5EF4-FFF2-40B4-BE49-F238E27FC236}">
                <a16:creationId xmlns:a16="http://schemas.microsoft.com/office/drawing/2014/main" id="{15758C85-F3DD-AE44-7D2A-71633B471A28}"/>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67657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C1919B-7B73-EF21-2C1B-19C3273FBDB2}"/>
              </a:ext>
            </a:extLst>
          </p:cNvPr>
          <p:cNvSpPr>
            <a:spLocks noGrp="1"/>
          </p:cNvSpPr>
          <p:nvPr>
            <p:ph type="title"/>
          </p:nvPr>
        </p:nvSpPr>
        <p:spPr/>
        <p:txBody>
          <a:bodyPr/>
          <a:lstStyle/>
          <a:p>
            <a:r>
              <a:rPr kumimoji="1" lang="ja-JP" altLang="en-US"/>
              <a:t>動物の軌跡表示アプリの機能</a:t>
            </a:r>
          </a:p>
        </p:txBody>
      </p:sp>
      <p:sp>
        <p:nvSpPr>
          <p:cNvPr id="3" name="コンテンツ プレースホルダー 2">
            <a:extLst>
              <a:ext uri="{FF2B5EF4-FFF2-40B4-BE49-F238E27FC236}">
                <a16:creationId xmlns:a16="http://schemas.microsoft.com/office/drawing/2014/main" id="{73CB4106-CDFF-209F-2381-8B638B48ADD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2058F0-FE4B-7246-4B73-B4146680C78A}"/>
              </a:ext>
            </a:extLst>
          </p:cNvPr>
          <p:cNvSpPr>
            <a:spLocks noGrp="1"/>
          </p:cNvSpPr>
          <p:nvPr>
            <p:ph type="sldNum" sz="quarter" idx="12"/>
          </p:nvPr>
        </p:nvSpPr>
        <p:spPr/>
        <p:txBody>
          <a:bodyPr/>
          <a:lstStyle/>
          <a:p>
            <a:fld id="{C049C153-E0B4-4CC2-8477-857F11E72140}" type="slidenum">
              <a:rPr lang="ja-JP" altLang="en-US" smtClean="0"/>
              <a:pPr/>
              <a:t>16</a:t>
            </a:fld>
            <a:endParaRPr lang="ja-JP" altLang="en-US" dirty="0"/>
          </a:p>
        </p:txBody>
      </p:sp>
      <p:sp>
        <p:nvSpPr>
          <p:cNvPr id="5" name="テキスト プレースホルダー 4">
            <a:extLst>
              <a:ext uri="{FF2B5EF4-FFF2-40B4-BE49-F238E27FC236}">
                <a16:creationId xmlns:a16="http://schemas.microsoft.com/office/drawing/2014/main" id="{B590C5A2-994E-13CB-2509-FF2CC19EE6D4}"/>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8322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2AC260-65B5-E23E-BFD4-EB6BA8959887}"/>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A3799629-1DCD-4911-E9B9-2AB5CD8F9AFA}"/>
              </a:ext>
            </a:extLst>
          </p:cNvPr>
          <p:cNvSpPr>
            <a:spLocks noGrp="1"/>
          </p:cNvSpPr>
          <p:nvPr>
            <p:ph idx="1"/>
          </p:nvPr>
        </p:nvSpPr>
        <p:spPr/>
        <p:txBody>
          <a:bodyPr/>
          <a:lstStyle/>
          <a:p>
            <a:r>
              <a:rPr kumimoji="1" lang="ja-JP" altLang="en-US" sz="3200"/>
              <a:t>研究対象</a:t>
            </a:r>
            <a:endParaRPr kumimoji="1" lang="en-US" altLang="ja-JP" sz="3200" dirty="0"/>
          </a:p>
          <a:p>
            <a:pPr lvl="1"/>
            <a:r>
              <a:rPr lang="ja-JP" altLang="en-US" sz="2800"/>
              <a:t>獣害被害に苛む農業従事者</a:t>
            </a:r>
            <a:endParaRPr lang="en-US" altLang="ja-JP" sz="2800" dirty="0"/>
          </a:p>
          <a:p>
            <a:pPr lvl="1"/>
            <a:endParaRPr lang="en-US" altLang="ja-JP" sz="2800" dirty="0"/>
          </a:p>
          <a:p>
            <a:r>
              <a:rPr kumimoji="1" lang="ja-JP" altLang="en-US" sz="3200"/>
              <a:t>目的</a:t>
            </a:r>
            <a:endParaRPr kumimoji="1" lang="en-US" altLang="ja-JP" sz="3200" dirty="0"/>
          </a:p>
          <a:p>
            <a:pPr lvl="1"/>
            <a:r>
              <a:rPr lang="ja-JP" altLang="en-US" sz="2800"/>
              <a:t>「農業従事者の獣害対策を支援するシステムの提案」</a:t>
            </a:r>
            <a:endParaRPr lang="en-US" altLang="ja-JP" sz="2800" dirty="0"/>
          </a:p>
          <a:p>
            <a:pPr lvl="1"/>
            <a:r>
              <a:rPr kumimoji="1" lang="ja-JP" altLang="en-US" sz="2800"/>
              <a:t>システム内の「通知」「行動履歴表示」の実現</a:t>
            </a:r>
            <a:endParaRPr kumimoji="1" lang="ja-JP" altLang="en-US" dirty="0"/>
          </a:p>
        </p:txBody>
      </p:sp>
      <p:sp>
        <p:nvSpPr>
          <p:cNvPr id="4" name="スライド番号プレースホルダー 3">
            <a:extLst>
              <a:ext uri="{FF2B5EF4-FFF2-40B4-BE49-F238E27FC236}">
                <a16:creationId xmlns:a16="http://schemas.microsoft.com/office/drawing/2014/main" id="{289FCE44-CAC6-F145-2BDE-9F1BBB87176B}"/>
              </a:ext>
            </a:extLst>
          </p:cNvPr>
          <p:cNvSpPr>
            <a:spLocks noGrp="1"/>
          </p:cNvSpPr>
          <p:nvPr>
            <p:ph type="sldNum" sz="quarter" idx="12"/>
          </p:nvPr>
        </p:nvSpPr>
        <p:spPr/>
        <p:txBody>
          <a:bodyPr/>
          <a:lstStyle/>
          <a:p>
            <a:fld id="{C049C153-E0B4-4CC2-8477-857F11E72140}" type="slidenum">
              <a:rPr lang="ja-JP" altLang="en-US" smtClean="0"/>
              <a:pPr/>
              <a:t>2</a:t>
            </a:fld>
            <a:endParaRPr lang="ja-JP" altLang="en-US" dirty="0"/>
          </a:p>
        </p:txBody>
      </p:sp>
      <p:sp>
        <p:nvSpPr>
          <p:cNvPr id="5" name="テキスト プレースホルダー 4">
            <a:extLst>
              <a:ext uri="{FF2B5EF4-FFF2-40B4-BE49-F238E27FC236}">
                <a16:creationId xmlns:a16="http://schemas.microsoft.com/office/drawing/2014/main" id="{E6B42904-8A24-9B21-A331-B9B42E027ACB}"/>
              </a:ext>
            </a:extLst>
          </p:cNvPr>
          <p:cNvSpPr>
            <a:spLocks noGrp="1"/>
          </p:cNvSpPr>
          <p:nvPr>
            <p:ph type="body" sz="quarter" idx="4294967295"/>
          </p:nvPr>
        </p:nvSpPr>
        <p:spPr>
          <a:xfrm>
            <a:off x="446533" y="6315134"/>
            <a:ext cx="8831348" cy="542866"/>
          </a:xfrm>
        </p:spPr>
        <p:txBody>
          <a:bodyPr/>
          <a:lstStyle/>
          <a:p>
            <a:pPr marL="0" indent="0">
              <a:buNone/>
            </a:pPr>
            <a:r>
              <a:rPr lang="ja-JP" altLang="en-US" dirty="0">
                <a:solidFill>
                  <a:schemeClr val="accent2"/>
                </a:solidFill>
              </a:rPr>
              <a:t>概要 </a:t>
            </a:r>
            <a:r>
              <a:rPr lang="ja-JP" altLang="en-US" sz="1400" baseline="20000" dirty="0">
                <a:solidFill>
                  <a:schemeClr val="accent2">
                    <a:lumMod val="40000"/>
                    <a:lumOff val="60000"/>
                  </a:schemeClr>
                </a:solidFill>
              </a:rPr>
              <a:t>▶</a:t>
            </a:r>
            <a:r>
              <a:rPr lang="ja-JP" altLang="en-US" dirty="0">
                <a:solidFill>
                  <a:schemeClr val="accent2">
                    <a:lumMod val="40000"/>
                    <a:lumOff val="60000"/>
                  </a:schemeClr>
                </a:solidFill>
              </a:rPr>
              <a:t> 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提案手法 </a:t>
            </a:r>
            <a:r>
              <a:rPr kumimoji="1" lang="ja-JP" altLang="en-US" sz="1400" b="0" i="0" u="none" strike="noStrike" kern="1200" cap="none" spc="0" normalizeH="0" baseline="20000" noProof="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a:solidFill>
                  <a:schemeClr val="accent2">
                    <a:lumMod val="40000"/>
                    <a:lumOff val="60000"/>
                  </a:schemeClr>
                </a:solidFill>
              </a:rPr>
              <a:t> 実験結果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spTree>
    <p:extLst>
      <p:ext uri="{BB962C8B-B14F-4D97-AF65-F5344CB8AC3E}">
        <p14:creationId xmlns:p14="http://schemas.microsoft.com/office/powerpoint/2010/main" val="255077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06EB1-C423-66C4-2738-256C28CB4566}"/>
              </a:ext>
            </a:extLst>
          </p:cNvPr>
          <p:cNvSpPr>
            <a:spLocks noGrp="1"/>
          </p:cNvSpPr>
          <p:nvPr>
            <p:ph type="title"/>
          </p:nvPr>
        </p:nvSpPr>
        <p:spPr/>
        <p:txBody>
          <a:bodyPr/>
          <a:lstStyle/>
          <a:p>
            <a:r>
              <a:rPr kumimoji="1" lang="ja-JP" altLang="en-US" dirty="0"/>
              <a:t>目次</a:t>
            </a:r>
          </a:p>
        </p:txBody>
      </p:sp>
      <p:sp>
        <p:nvSpPr>
          <p:cNvPr id="3" name="テキスト プレースホルダー 2">
            <a:extLst>
              <a:ext uri="{FF2B5EF4-FFF2-40B4-BE49-F238E27FC236}">
                <a16:creationId xmlns:a16="http://schemas.microsoft.com/office/drawing/2014/main" id="{5368EC16-35B0-E649-2D8A-01E30D1ABA2C}"/>
              </a:ext>
            </a:extLst>
          </p:cNvPr>
          <p:cNvSpPr>
            <a:spLocks noGrp="1"/>
          </p:cNvSpPr>
          <p:nvPr>
            <p:ph type="body" sz="quarter" idx="10"/>
          </p:nvPr>
        </p:nvSpPr>
        <p:spPr/>
        <p:txBody>
          <a:bodyPr/>
          <a:lstStyle/>
          <a:p>
            <a:r>
              <a:rPr kumimoji="1" lang="ja-JP" altLang="en-US" dirty="0"/>
              <a:t>概要</a:t>
            </a:r>
            <a:endParaRPr kumimoji="1" lang="en-US" altLang="ja-JP" dirty="0"/>
          </a:p>
          <a:p>
            <a:r>
              <a:rPr kumimoji="1" lang="ja-JP" altLang="en-US" dirty="0"/>
              <a:t>目次</a:t>
            </a:r>
            <a:endParaRPr kumimoji="1" lang="en-US" altLang="ja-JP" dirty="0"/>
          </a:p>
          <a:p>
            <a:r>
              <a:rPr kumimoji="1" lang="ja-JP" altLang="en-US" dirty="0"/>
              <a:t>背景</a:t>
            </a:r>
            <a:endParaRPr kumimoji="1" lang="en-US" altLang="ja-JP" dirty="0"/>
          </a:p>
          <a:p>
            <a:r>
              <a:rPr kumimoji="1" lang="ja-JP" altLang="en-US" dirty="0"/>
              <a:t>提案手法</a:t>
            </a:r>
            <a:endParaRPr kumimoji="1" lang="en-US" altLang="ja-JP" dirty="0"/>
          </a:p>
          <a:p>
            <a:r>
              <a:rPr kumimoji="1" lang="ja-JP" altLang="en-US"/>
              <a:t>実験結果</a:t>
            </a:r>
            <a:endParaRPr kumimoji="1" lang="en-US" altLang="ja-JP" dirty="0"/>
          </a:p>
          <a:p>
            <a:r>
              <a:rPr kumimoji="1" lang="ja-JP" altLang="en-US" dirty="0"/>
              <a:t>まとめ</a:t>
            </a:r>
          </a:p>
        </p:txBody>
      </p:sp>
      <p:sp>
        <p:nvSpPr>
          <p:cNvPr id="4" name="スライド番号プレースホルダー 3">
            <a:extLst>
              <a:ext uri="{FF2B5EF4-FFF2-40B4-BE49-F238E27FC236}">
                <a16:creationId xmlns:a16="http://schemas.microsoft.com/office/drawing/2014/main" id="{C0D84C05-0428-3791-7D92-CA820C63AED8}"/>
              </a:ext>
            </a:extLst>
          </p:cNvPr>
          <p:cNvSpPr>
            <a:spLocks noGrp="1"/>
          </p:cNvSpPr>
          <p:nvPr>
            <p:ph type="sldNum" sz="quarter" idx="12"/>
          </p:nvPr>
        </p:nvSpPr>
        <p:spPr/>
        <p:txBody>
          <a:bodyPr/>
          <a:lstStyle/>
          <a:p>
            <a:fld id="{C049C153-E0B4-4CC2-8477-857F11E72140}" type="slidenum">
              <a:rPr lang="ja-JP" altLang="en-US" smtClean="0"/>
              <a:pPr/>
              <a:t>3</a:t>
            </a:fld>
            <a:endParaRPr lang="ja-JP" altLang="en-US" dirty="0"/>
          </a:p>
        </p:txBody>
      </p:sp>
      <p:sp>
        <p:nvSpPr>
          <p:cNvPr id="5" name="テキスト プレースホルダー 4">
            <a:extLst>
              <a:ext uri="{FF2B5EF4-FFF2-40B4-BE49-F238E27FC236}">
                <a16:creationId xmlns:a16="http://schemas.microsoft.com/office/drawing/2014/main" id="{5DB2A1C1-A5C7-574C-CF07-AF94DE585BC4}"/>
              </a:ext>
            </a:extLst>
          </p:cNvPr>
          <p:cNvSpPr>
            <a:spLocks noGrp="1"/>
          </p:cNvSpPr>
          <p:nvPr>
            <p:ph type="body" sz="quarter" idx="13"/>
          </p:nvPr>
        </p:nvSpPr>
        <p:spPr/>
        <p:txBody>
          <a:bodyPr/>
          <a:lstStyle/>
          <a:p>
            <a:pPr marL="0" indent="0">
              <a:buNone/>
            </a:pPr>
            <a:r>
              <a:rPr lang="ja-JP" altLang="en-US" dirty="0">
                <a:solidFill>
                  <a:schemeClr val="accent2">
                    <a:lumMod val="40000"/>
                    <a:lumOff val="60000"/>
                  </a:schemeClr>
                </a:solidFill>
              </a:rPr>
              <a:t>概要</a:t>
            </a:r>
            <a:r>
              <a:rPr lang="ja-JP" altLang="en-US" dirty="0">
                <a:solidFill>
                  <a:schemeClr val="accent2"/>
                </a:solidFill>
              </a:rPr>
              <a:t> </a:t>
            </a:r>
            <a:r>
              <a:rPr lang="ja-JP" altLang="en-US" sz="1400" baseline="20000" dirty="0">
                <a:solidFill>
                  <a:schemeClr val="accent2">
                    <a:lumMod val="40000"/>
                    <a:lumOff val="60000"/>
                  </a:schemeClr>
                </a:solidFill>
              </a:rPr>
              <a:t>▶</a:t>
            </a:r>
            <a:r>
              <a:rPr lang="ja-JP" altLang="en-US" dirty="0">
                <a:solidFill>
                  <a:schemeClr val="accent2">
                    <a:lumMod val="40000"/>
                    <a:lumOff val="60000"/>
                  </a:schemeClr>
                </a:solidFill>
              </a:rPr>
              <a:t> </a:t>
            </a:r>
            <a:r>
              <a:rPr lang="ja-JP" altLang="en-US" dirty="0">
                <a:solidFill>
                  <a:schemeClr val="accent2"/>
                </a:solidFill>
              </a:rPr>
              <a:t>目次</a:t>
            </a:r>
            <a:r>
              <a:rPr lang="ja-JP" altLang="en-US" dirty="0">
                <a:solidFill>
                  <a:schemeClr val="accent2">
                    <a:lumMod val="40000"/>
                    <a:lumOff val="60000"/>
                  </a:schemeClr>
                </a:solidFill>
              </a:rPr>
              <a:t>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提案手法 </a:t>
            </a:r>
            <a:r>
              <a:rPr kumimoji="1" lang="ja-JP" altLang="en-US" sz="1400" b="0" i="0" u="none" strike="noStrike" kern="1200" cap="none" spc="0" normalizeH="0" baseline="20000" noProof="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a:solidFill>
                  <a:schemeClr val="accent2">
                    <a:lumMod val="40000"/>
                    <a:lumOff val="60000"/>
                  </a:schemeClr>
                </a:solidFill>
              </a:rPr>
              <a:t> 実験結果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spTree>
    <p:extLst>
      <p:ext uri="{BB962C8B-B14F-4D97-AF65-F5344CB8AC3E}">
        <p14:creationId xmlns:p14="http://schemas.microsoft.com/office/powerpoint/2010/main" val="143511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59583-393C-5506-C3D9-1B91D3C95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5B96F8E-9972-A092-670E-1080A1505A33}"/>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1FF61BDD-DA51-015F-4187-BE929E6D94C5}"/>
              </a:ext>
            </a:extLst>
          </p:cNvPr>
          <p:cNvSpPr>
            <a:spLocks noGrp="1"/>
          </p:cNvSpPr>
          <p:nvPr>
            <p:ph idx="1"/>
          </p:nvPr>
        </p:nvSpPr>
        <p:spPr>
          <a:xfrm>
            <a:off x="578682" y="1681086"/>
            <a:ext cx="11029615" cy="3037871"/>
          </a:xfrm>
        </p:spPr>
        <p:txBody>
          <a:bodyPr/>
          <a:lstStyle/>
          <a:p>
            <a:r>
              <a:rPr kumimoji="1" lang="ja-JP" altLang="en-US"/>
              <a:t>獣害被害は減少傾向でも依然高い状態</a:t>
            </a:r>
            <a:endParaRPr kumimoji="1" lang="en-US" altLang="ja-JP" dirty="0"/>
          </a:p>
          <a:p>
            <a:pPr lvl="1"/>
            <a:endParaRPr lang="en-US" altLang="ja-JP" dirty="0"/>
          </a:p>
          <a:p>
            <a:r>
              <a:rPr kumimoji="1" lang="ja-JP" altLang="en-US"/>
              <a:t>夜間の場合は獣害対策が十分にできない</a:t>
            </a:r>
            <a:endParaRPr kumimoji="1" lang="en-US" altLang="ja-JP" dirty="0"/>
          </a:p>
          <a:p>
            <a:pPr lvl="1"/>
            <a:r>
              <a:rPr lang="ja-JP" altLang="en-US"/>
              <a:t>痕跡から推定：対象が曖昧で</a:t>
            </a:r>
            <a:r>
              <a:rPr kumimoji="1" lang="ja-JP" altLang="en-US"/>
              <a:t>適当な対策が困難</a:t>
            </a:r>
            <a:endParaRPr lang="en-US" altLang="ja-JP" dirty="0"/>
          </a:p>
          <a:p>
            <a:pPr lvl="1"/>
            <a:r>
              <a:rPr kumimoji="1" lang="ja-JP" altLang="en-US"/>
              <a:t>電気柵や対象の捕獲：費用がかかる</a:t>
            </a:r>
            <a:endParaRPr lang="en-US" altLang="ja-JP" dirty="0"/>
          </a:p>
        </p:txBody>
      </p:sp>
      <p:sp>
        <p:nvSpPr>
          <p:cNvPr id="4" name="スライド番号プレースホルダー 3">
            <a:extLst>
              <a:ext uri="{FF2B5EF4-FFF2-40B4-BE49-F238E27FC236}">
                <a16:creationId xmlns:a16="http://schemas.microsoft.com/office/drawing/2014/main" id="{02255368-F99D-E1D1-3B6A-DC146C9DAAE2}"/>
              </a:ext>
            </a:extLst>
          </p:cNvPr>
          <p:cNvSpPr>
            <a:spLocks noGrp="1"/>
          </p:cNvSpPr>
          <p:nvPr>
            <p:ph type="sldNum" sz="quarter" idx="12"/>
          </p:nvPr>
        </p:nvSpPr>
        <p:spPr/>
        <p:txBody>
          <a:bodyPr/>
          <a:lstStyle/>
          <a:p>
            <a:fld id="{C049C153-E0B4-4CC2-8477-857F11E72140}" type="slidenum">
              <a:rPr lang="ja-JP" altLang="en-US" smtClean="0"/>
              <a:pPr/>
              <a:t>4</a:t>
            </a:fld>
            <a:endParaRPr lang="ja-JP" altLang="en-US" dirty="0"/>
          </a:p>
        </p:txBody>
      </p:sp>
      <p:sp>
        <p:nvSpPr>
          <p:cNvPr id="5" name="テキスト プレースホルダー 4">
            <a:extLst>
              <a:ext uri="{FF2B5EF4-FFF2-40B4-BE49-F238E27FC236}">
                <a16:creationId xmlns:a16="http://schemas.microsoft.com/office/drawing/2014/main" id="{541180E0-9268-3775-6ADD-07CDB4B226C2}"/>
              </a:ext>
            </a:extLst>
          </p:cNvPr>
          <p:cNvSpPr>
            <a:spLocks noGrp="1"/>
          </p:cNvSpPr>
          <p:nvPr>
            <p:ph type="body" sz="quarter" idx="4294967295"/>
          </p:nvPr>
        </p:nvSpPr>
        <p:spPr>
          <a:xfrm>
            <a:off x="446533" y="6315134"/>
            <a:ext cx="8831348" cy="542866"/>
          </a:xfrm>
        </p:spPr>
        <p:txBody>
          <a:bodyPr/>
          <a:lstStyle/>
          <a:p>
            <a:pPr marL="0" indent="0">
              <a:buNone/>
            </a:pPr>
            <a:r>
              <a:rPr lang="ja-JP" altLang="en-US" dirty="0">
                <a:solidFill>
                  <a:schemeClr val="accent2">
                    <a:lumMod val="40000"/>
                    <a:lumOff val="60000"/>
                  </a:schemeClr>
                </a:solidFill>
              </a:rPr>
              <a:t>概要</a:t>
            </a:r>
            <a:r>
              <a:rPr lang="ja-JP" altLang="en-US" dirty="0">
                <a:solidFill>
                  <a:schemeClr val="accent2"/>
                </a:solidFill>
              </a:rPr>
              <a:t> </a:t>
            </a:r>
            <a:r>
              <a:rPr lang="ja-JP" altLang="en-US" sz="1400" baseline="20000" dirty="0">
                <a:solidFill>
                  <a:schemeClr val="accent2">
                    <a:lumMod val="40000"/>
                    <a:lumOff val="60000"/>
                  </a:schemeClr>
                </a:solidFill>
              </a:rPr>
              <a:t>▶</a:t>
            </a:r>
            <a:r>
              <a:rPr lang="ja-JP" altLang="en-US" dirty="0">
                <a:solidFill>
                  <a:schemeClr val="accent2">
                    <a:lumMod val="40000"/>
                    <a:lumOff val="60000"/>
                  </a:schemeClr>
                </a:solidFill>
              </a:rPr>
              <a:t> 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a:t>
            </a:r>
            <a:r>
              <a:rPr lang="ja-JP" altLang="en-US" dirty="0">
                <a:solidFill>
                  <a:schemeClr val="accent2"/>
                </a:solidFill>
              </a:rPr>
              <a:t>背景</a:t>
            </a:r>
            <a:r>
              <a:rPr lang="ja-JP" altLang="en-US" dirty="0">
                <a:solidFill>
                  <a:schemeClr val="accent2">
                    <a:lumMod val="40000"/>
                    <a:lumOff val="60000"/>
                  </a:schemeClr>
                </a:solidFill>
              </a:rPr>
              <a:t>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提案手法 </a:t>
            </a:r>
            <a:r>
              <a:rPr kumimoji="1" lang="ja-JP" altLang="en-US" sz="1400" b="0" i="0" u="none" strike="noStrike" kern="1200" cap="none" spc="0" normalizeH="0" baseline="20000" noProof="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a:solidFill>
                  <a:schemeClr val="accent2">
                    <a:lumMod val="40000"/>
                    <a:lumOff val="60000"/>
                  </a:schemeClr>
                </a:solidFill>
              </a:rPr>
              <a:t> 実験結果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sp>
        <p:nvSpPr>
          <p:cNvPr id="6" name="角丸四角形 5">
            <a:extLst>
              <a:ext uri="{FF2B5EF4-FFF2-40B4-BE49-F238E27FC236}">
                <a16:creationId xmlns:a16="http://schemas.microsoft.com/office/drawing/2014/main" id="{3EEC870B-260D-FC54-CA41-82B100E02D13}"/>
              </a:ext>
            </a:extLst>
          </p:cNvPr>
          <p:cNvSpPr/>
          <p:nvPr/>
        </p:nvSpPr>
        <p:spPr>
          <a:xfrm>
            <a:off x="1737235" y="4718957"/>
            <a:ext cx="8712508" cy="1230796"/>
          </a:xfrm>
          <a:prstGeom prst="roundRect">
            <a:avLst/>
          </a:prstGeom>
          <a:noFill/>
          <a:ln w="762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800" b="1">
                <a:solidFill>
                  <a:schemeClr val="accent1"/>
                </a:solidFill>
                <a:latin typeface="+mn-ea"/>
              </a:rPr>
              <a:t>動物検出・通知</a:t>
            </a:r>
            <a:r>
              <a:rPr kumimoji="1" lang="en-US" altLang="ja-JP" sz="2800" b="1" dirty="0">
                <a:solidFill>
                  <a:schemeClr val="accent1"/>
                </a:solidFill>
                <a:latin typeface="+mn-ea"/>
              </a:rPr>
              <a:t>IoT</a:t>
            </a:r>
            <a:r>
              <a:rPr kumimoji="1" lang="ja-JP" altLang="en-US" sz="2800" b="1">
                <a:solidFill>
                  <a:schemeClr val="accent1"/>
                </a:solidFill>
                <a:latin typeface="+mn-ea"/>
              </a:rPr>
              <a:t>システム</a:t>
            </a:r>
            <a:endParaRPr kumimoji="1" lang="en-US" altLang="ja-JP" sz="2800" b="1" dirty="0">
              <a:solidFill>
                <a:schemeClr val="accent1"/>
              </a:solidFill>
              <a:latin typeface="+mn-ea"/>
            </a:endParaRPr>
          </a:p>
          <a:p>
            <a:pPr algn="ctr"/>
            <a:r>
              <a:rPr kumimoji="1" lang="ja-JP" altLang="en-US" sz="2800">
                <a:solidFill>
                  <a:schemeClr val="tx2"/>
                </a:solidFill>
                <a:latin typeface="+mn-ea"/>
              </a:rPr>
              <a:t>農業従事者の負担軽減　　害獣の行動を明らかに</a:t>
            </a:r>
            <a:endParaRPr kumimoji="1" lang="en-US" altLang="ja-JP" sz="2800" dirty="0">
              <a:solidFill>
                <a:schemeClr val="tx2"/>
              </a:solidFill>
              <a:latin typeface="+mn-ea"/>
            </a:endParaRPr>
          </a:p>
        </p:txBody>
      </p:sp>
    </p:spTree>
    <p:extLst>
      <p:ext uri="{BB962C8B-B14F-4D97-AF65-F5344CB8AC3E}">
        <p14:creationId xmlns:p14="http://schemas.microsoft.com/office/powerpoint/2010/main" val="231998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6C42E-665F-E678-913C-256DB041F4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072815-7890-F7FE-66CD-3107BD566571}"/>
              </a:ext>
            </a:extLst>
          </p:cNvPr>
          <p:cNvSpPr>
            <a:spLocks noGrp="1"/>
          </p:cNvSpPr>
          <p:nvPr>
            <p:ph type="title"/>
          </p:nvPr>
        </p:nvSpPr>
        <p:spPr/>
        <p:txBody>
          <a:bodyPr/>
          <a:lstStyle/>
          <a:p>
            <a:r>
              <a:rPr kumimoji="1" lang="ja-JP" altLang="en-US"/>
              <a:t>提案手法｜システム全体</a:t>
            </a:r>
            <a:endParaRPr kumimoji="1" lang="ja-JP" altLang="en-US" dirty="0"/>
          </a:p>
        </p:txBody>
      </p:sp>
      <p:sp>
        <p:nvSpPr>
          <p:cNvPr id="4" name="スライド番号プレースホルダー 3">
            <a:extLst>
              <a:ext uri="{FF2B5EF4-FFF2-40B4-BE49-F238E27FC236}">
                <a16:creationId xmlns:a16="http://schemas.microsoft.com/office/drawing/2014/main" id="{934BD86C-3C9A-739C-B777-9E8A3CD11ED2}"/>
              </a:ext>
            </a:extLst>
          </p:cNvPr>
          <p:cNvSpPr>
            <a:spLocks noGrp="1"/>
          </p:cNvSpPr>
          <p:nvPr>
            <p:ph type="sldNum" sz="quarter" idx="12"/>
          </p:nvPr>
        </p:nvSpPr>
        <p:spPr/>
        <p:txBody>
          <a:bodyPr/>
          <a:lstStyle/>
          <a:p>
            <a:fld id="{C049C153-E0B4-4CC2-8477-857F11E72140}" type="slidenum">
              <a:rPr lang="ja-JP" altLang="en-US" smtClean="0"/>
              <a:pPr/>
              <a:t>5</a:t>
            </a:fld>
            <a:endParaRPr lang="ja-JP" altLang="en-US" dirty="0"/>
          </a:p>
        </p:txBody>
      </p:sp>
      <p:sp>
        <p:nvSpPr>
          <p:cNvPr id="5" name="テキスト プレースホルダー 4">
            <a:extLst>
              <a:ext uri="{FF2B5EF4-FFF2-40B4-BE49-F238E27FC236}">
                <a16:creationId xmlns:a16="http://schemas.microsoft.com/office/drawing/2014/main" id="{D8099DB3-40B1-D42E-0797-37DD67F08F92}"/>
              </a:ext>
            </a:extLst>
          </p:cNvPr>
          <p:cNvSpPr>
            <a:spLocks noGrp="1"/>
          </p:cNvSpPr>
          <p:nvPr>
            <p:ph type="body" sz="quarter" idx="4294967295"/>
          </p:nvPr>
        </p:nvSpPr>
        <p:spPr>
          <a:xfrm>
            <a:off x="446533" y="6315134"/>
            <a:ext cx="8831348" cy="542866"/>
          </a:xfrm>
        </p:spPr>
        <p:txBody>
          <a:bodyPr/>
          <a:lstStyle/>
          <a:p>
            <a:pPr marL="0" indent="0">
              <a:buNone/>
            </a:pPr>
            <a:r>
              <a:rPr lang="ja-JP" altLang="en-US" dirty="0">
                <a:solidFill>
                  <a:schemeClr val="accent2">
                    <a:lumMod val="40000"/>
                    <a:lumOff val="60000"/>
                  </a:schemeClr>
                </a:solidFill>
              </a:rPr>
              <a:t>概要</a:t>
            </a:r>
            <a:r>
              <a:rPr lang="ja-JP" altLang="en-US" dirty="0">
                <a:solidFill>
                  <a:schemeClr val="accent2"/>
                </a:solidFill>
              </a:rPr>
              <a:t> </a:t>
            </a:r>
            <a:r>
              <a:rPr lang="ja-JP" altLang="en-US" sz="1400" baseline="20000" dirty="0">
                <a:solidFill>
                  <a:schemeClr val="accent2">
                    <a:lumMod val="40000"/>
                    <a:lumOff val="60000"/>
                  </a:schemeClr>
                </a:solidFill>
              </a:rPr>
              <a:t>▶</a:t>
            </a:r>
            <a:r>
              <a:rPr lang="ja-JP" altLang="en-US" dirty="0">
                <a:solidFill>
                  <a:schemeClr val="accent2">
                    <a:lumMod val="40000"/>
                    <a:lumOff val="60000"/>
                  </a:schemeClr>
                </a:solidFill>
              </a:rPr>
              <a:t> 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a:t>
            </a:r>
            <a:r>
              <a:rPr lang="ja-JP" altLang="en-US" dirty="0">
                <a:solidFill>
                  <a:schemeClr val="accent2"/>
                </a:solidFill>
              </a:rPr>
              <a:t>提案手法</a:t>
            </a:r>
            <a:r>
              <a:rPr lang="ja-JP" altLang="en-US" dirty="0">
                <a:solidFill>
                  <a:schemeClr val="accent2">
                    <a:lumMod val="40000"/>
                    <a:lumOff val="60000"/>
                  </a:schemeClr>
                </a:solidFill>
              </a:rPr>
              <a:t> </a:t>
            </a:r>
            <a:r>
              <a:rPr kumimoji="1" lang="ja-JP" altLang="en-US" sz="1400" b="0" i="0" u="none" strike="noStrike" kern="1200" cap="none" spc="0" normalizeH="0" baseline="20000" noProof="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a:solidFill>
                  <a:schemeClr val="accent2">
                    <a:lumMod val="40000"/>
                    <a:lumOff val="60000"/>
                  </a:schemeClr>
                </a:solidFill>
              </a:rPr>
              <a:t> 実験結果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pic>
        <p:nvPicPr>
          <p:cNvPr id="6" name="図 5">
            <a:extLst>
              <a:ext uri="{FF2B5EF4-FFF2-40B4-BE49-F238E27FC236}">
                <a16:creationId xmlns:a16="http://schemas.microsoft.com/office/drawing/2014/main" id="{0AC20DD0-E865-8898-1456-427B7AD2F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400" y="1357498"/>
            <a:ext cx="9007200" cy="3784274"/>
          </a:xfrm>
          <a:prstGeom prst="rect">
            <a:avLst/>
          </a:prstGeom>
        </p:spPr>
      </p:pic>
      <p:sp>
        <p:nvSpPr>
          <p:cNvPr id="7" name="右矢印 6">
            <a:extLst>
              <a:ext uri="{FF2B5EF4-FFF2-40B4-BE49-F238E27FC236}">
                <a16:creationId xmlns:a16="http://schemas.microsoft.com/office/drawing/2014/main" id="{2D531BEE-7C52-EFDC-FB11-29703402DD37}"/>
              </a:ext>
            </a:extLst>
          </p:cNvPr>
          <p:cNvSpPr/>
          <p:nvPr/>
        </p:nvSpPr>
        <p:spPr>
          <a:xfrm>
            <a:off x="2828301" y="5405404"/>
            <a:ext cx="517186" cy="477850"/>
          </a:xfrm>
          <a:prstGeom prst="rightArrow">
            <a:avLst/>
          </a:prstGeom>
          <a:ln w="381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4000"/>
          </a:p>
        </p:txBody>
      </p:sp>
      <p:sp>
        <p:nvSpPr>
          <p:cNvPr id="8" name="正方形/長方形 7">
            <a:extLst>
              <a:ext uri="{FF2B5EF4-FFF2-40B4-BE49-F238E27FC236}">
                <a16:creationId xmlns:a16="http://schemas.microsoft.com/office/drawing/2014/main" id="{D6D9E9F8-49A6-B2E1-7B4D-B38197BECE19}"/>
              </a:ext>
            </a:extLst>
          </p:cNvPr>
          <p:cNvSpPr/>
          <p:nvPr/>
        </p:nvSpPr>
        <p:spPr>
          <a:xfrm>
            <a:off x="6464747" y="5225114"/>
            <a:ext cx="2271615" cy="838430"/>
          </a:xfrm>
          <a:prstGeom prst="rect">
            <a:avLst/>
          </a:prstGeom>
          <a:ln w="381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a:t>センサデータの</a:t>
            </a:r>
            <a:endParaRPr kumimoji="1" lang="en-US" altLang="ja-JP" sz="2000" dirty="0"/>
          </a:p>
          <a:p>
            <a:pPr algn="ctr"/>
            <a:r>
              <a:rPr kumimoji="1" lang="ja-JP" altLang="en-US" sz="2000"/>
              <a:t>解析</a:t>
            </a:r>
          </a:p>
        </p:txBody>
      </p:sp>
      <p:sp>
        <p:nvSpPr>
          <p:cNvPr id="9" name="正方形/長方形 8">
            <a:extLst>
              <a:ext uri="{FF2B5EF4-FFF2-40B4-BE49-F238E27FC236}">
                <a16:creationId xmlns:a16="http://schemas.microsoft.com/office/drawing/2014/main" id="{284E9293-1F93-39F8-8C64-B83F7CB07E77}"/>
              </a:ext>
            </a:extLst>
          </p:cNvPr>
          <p:cNvSpPr/>
          <p:nvPr/>
        </p:nvSpPr>
        <p:spPr>
          <a:xfrm>
            <a:off x="9473852" y="5225114"/>
            <a:ext cx="2271615" cy="838430"/>
          </a:xfrm>
          <a:prstGeom prst="rect">
            <a:avLst/>
          </a:prstGeom>
          <a:ln w="381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a:t>リアルタイム通知</a:t>
            </a:r>
            <a:endParaRPr kumimoji="1" lang="en-US" altLang="ja-JP" sz="2000" dirty="0"/>
          </a:p>
          <a:p>
            <a:pPr algn="ctr"/>
            <a:r>
              <a:rPr kumimoji="1" lang="ja-JP" altLang="en-US" sz="2000"/>
              <a:t>軌跡を地図に表示</a:t>
            </a:r>
          </a:p>
        </p:txBody>
      </p:sp>
      <p:sp>
        <p:nvSpPr>
          <p:cNvPr id="10" name="正方形/長方形 9">
            <a:extLst>
              <a:ext uri="{FF2B5EF4-FFF2-40B4-BE49-F238E27FC236}">
                <a16:creationId xmlns:a16="http://schemas.microsoft.com/office/drawing/2014/main" id="{DAB75538-74D4-65FB-DBF1-5ECDE812A4F4}"/>
              </a:ext>
            </a:extLst>
          </p:cNvPr>
          <p:cNvSpPr/>
          <p:nvPr/>
        </p:nvSpPr>
        <p:spPr>
          <a:xfrm>
            <a:off x="3455640" y="5225114"/>
            <a:ext cx="2271615" cy="838430"/>
          </a:xfrm>
          <a:prstGeom prst="rect">
            <a:avLst/>
          </a:prstGeom>
          <a:ln w="381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a:t>無線通信網で</a:t>
            </a:r>
            <a:endParaRPr kumimoji="1" lang="en-US" altLang="ja-JP" sz="2000" dirty="0"/>
          </a:p>
          <a:p>
            <a:pPr algn="ctr"/>
            <a:r>
              <a:rPr kumimoji="1" lang="ja-JP" altLang="en-US" sz="2000"/>
              <a:t>アップロード</a:t>
            </a:r>
          </a:p>
        </p:txBody>
      </p:sp>
      <p:sp>
        <p:nvSpPr>
          <p:cNvPr id="11" name="正方形/長方形 10">
            <a:extLst>
              <a:ext uri="{FF2B5EF4-FFF2-40B4-BE49-F238E27FC236}">
                <a16:creationId xmlns:a16="http://schemas.microsoft.com/office/drawing/2014/main" id="{900ED240-52FC-E5DC-CDC2-97D915031631}"/>
              </a:ext>
            </a:extLst>
          </p:cNvPr>
          <p:cNvSpPr/>
          <p:nvPr/>
        </p:nvSpPr>
        <p:spPr>
          <a:xfrm>
            <a:off x="446533" y="5225114"/>
            <a:ext cx="2271615" cy="838430"/>
          </a:xfrm>
          <a:prstGeom prst="rect">
            <a:avLst/>
          </a:prstGeom>
          <a:ln w="381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a:t>赤外線センサで</a:t>
            </a:r>
            <a:endParaRPr kumimoji="1" lang="en-US" altLang="ja-JP" sz="2000" dirty="0"/>
          </a:p>
          <a:p>
            <a:pPr algn="ctr"/>
            <a:r>
              <a:rPr lang="ja-JP" altLang="en-US" sz="2000"/>
              <a:t>動物を検知</a:t>
            </a:r>
            <a:endParaRPr kumimoji="1" lang="ja-JP" altLang="en-US" sz="2000"/>
          </a:p>
        </p:txBody>
      </p:sp>
      <p:sp>
        <p:nvSpPr>
          <p:cNvPr id="12" name="右矢印 11">
            <a:extLst>
              <a:ext uri="{FF2B5EF4-FFF2-40B4-BE49-F238E27FC236}">
                <a16:creationId xmlns:a16="http://schemas.microsoft.com/office/drawing/2014/main" id="{AC90F4FF-CD0A-BCD9-62CD-9B78C1DC2F98}"/>
              </a:ext>
            </a:extLst>
          </p:cNvPr>
          <p:cNvSpPr/>
          <p:nvPr/>
        </p:nvSpPr>
        <p:spPr>
          <a:xfrm>
            <a:off x="5837408" y="5405404"/>
            <a:ext cx="517186" cy="477850"/>
          </a:xfrm>
          <a:prstGeom prst="rightArrow">
            <a:avLst/>
          </a:prstGeom>
          <a:ln w="381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4000"/>
          </a:p>
        </p:txBody>
      </p:sp>
      <p:sp>
        <p:nvSpPr>
          <p:cNvPr id="13" name="右矢印 12">
            <a:extLst>
              <a:ext uri="{FF2B5EF4-FFF2-40B4-BE49-F238E27FC236}">
                <a16:creationId xmlns:a16="http://schemas.microsoft.com/office/drawing/2014/main" id="{2119D480-D3BB-FC40-133E-BC9DB7E3F61F}"/>
              </a:ext>
            </a:extLst>
          </p:cNvPr>
          <p:cNvSpPr/>
          <p:nvPr/>
        </p:nvSpPr>
        <p:spPr>
          <a:xfrm>
            <a:off x="8846515" y="5405404"/>
            <a:ext cx="517186" cy="477850"/>
          </a:xfrm>
          <a:prstGeom prst="rightArrow">
            <a:avLst/>
          </a:prstGeom>
          <a:ln w="381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4000"/>
          </a:p>
        </p:txBody>
      </p:sp>
    </p:spTree>
    <p:extLst>
      <p:ext uri="{BB962C8B-B14F-4D97-AF65-F5344CB8AC3E}">
        <p14:creationId xmlns:p14="http://schemas.microsoft.com/office/powerpoint/2010/main" val="168774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51EE3-F610-0921-F1B6-EC212ED1E2D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C1472A-91A3-7352-BC6F-C1E3B8D759FF}"/>
              </a:ext>
            </a:extLst>
          </p:cNvPr>
          <p:cNvSpPr>
            <a:spLocks noGrp="1"/>
          </p:cNvSpPr>
          <p:nvPr>
            <p:ph type="title"/>
          </p:nvPr>
        </p:nvSpPr>
        <p:spPr/>
        <p:txBody>
          <a:bodyPr/>
          <a:lstStyle/>
          <a:p>
            <a:r>
              <a:rPr kumimoji="1" lang="ja-JP" altLang="en-US"/>
              <a:t>提案手法｜システム全体</a:t>
            </a:r>
            <a:endParaRPr kumimoji="1" lang="ja-JP" altLang="en-US" dirty="0"/>
          </a:p>
        </p:txBody>
      </p:sp>
      <p:sp>
        <p:nvSpPr>
          <p:cNvPr id="4" name="スライド番号プレースホルダー 3">
            <a:extLst>
              <a:ext uri="{FF2B5EF4-FFF2-40B4-BE49-F238E27FC236}">
                <a16:creationId xmlns:a16="http://schemas.microsoft.com/office/drawing/2014/main" id="{04C78419-0475-95E5-1838-C78CB2EA67C4}"/>
              </a:ext>
            </a:extLst>
          </p:cNvPr>
          <p:cNvSpPr>
            <a:spLocks noGrp="1"/>
          </p:cNvSpPr>
          <p:nvPr>
            <p:ph type="sldNum" sz="quarter" idx="12"/>
          </p:nvPr>
        </p:nvSpPr>
        <p:spPr/>
        <p:txBody>
          <a:bodyPr/>
          <a:lstStyle/>
          <a:p>
            <a:fld id="{C049C153-E0B4-4CC2-8477-857F11E72140}" type="slidenum">
              <a:rPr lang="ja-JP" altLang="en-US" smtClean="0"/>
              <a:pPr/>
              <a:t>6</a:t>
            </a:fld>
            <a:endParaRPr lang="ja-JP" altLang="en-US" dirty="0"/>
          </a:p>
        </p:txBody>
      </p:sp>
      <p:sp>
        <p:nvSpPr>
          <p:cNvPr id="5" name="テキスト プレースホルダー 4">
            <a:extLst>
              <a:ext uri="{FF2B5EF4-FFF2-40B4-BE49-F238E27FC236}">
                <a16:creationId xmlns:a16="http://schemas.microsoft.com/office/drawing/2014/main" id="{FD124AEA-06CE-ED24-74CD-731FE4A4234A}"/>
              </a:ext>
            </a:extLst>
          </p:cNvPr>
          <p:cNvSpPr>
            <a:spLocks noGrp="1"/>
          </p:cNvSpPr>
          <p:nvPr>
            <p:ph type="body" sz="quarter" idx="4294967295"/>
          </p:nvPr>
        </p:nvSpPr>
        <p:spPr>
          <a:xfrm>
            <a:off x="446533" y="6315134"/>
            <a:ext cx="8831348" cy="542866"/>
          </a:xfrm>
        </p:spPr>
        <p:txBody>
          <a:bodyPr/>
          <a:lstStyle/>
          <a:p>
            <a:pPr marL="0" indent="0">
              <a:buNone/>
            </a:pPr>
            <a:r>
              <a:rPr lang="ja-JP" altLang="en-US" dirty="0">
                <a:solidFill>
                  <a:schemeClr val="accent2">
                    <a:lumMod val="40000"/>
                    <a:lumOff val="60000"/>
                  </a:schemeClr>
                </a:solidFill>
              </a:rPr>
              <a:t>概要</a:t>
            </a:r>
            <a:r>
              <a:rPr lang="ja-JP" altLang="en-US" dirty="0">
                <a:solidFill>
                  <a:schemeClr val="accent2"/>
                </a:solidFill>
              </a:rPr>
              <a:t> </a:t>
            </a:r>
            <a:r>
              <a:rPr lang="ja-JP" altLang="en-US" sz="1400" baseline="20000" dirty="0">
                <a:solidFill>
                  <a:schemeClr val="accent2">
                    <a:lumMod val="40000"/>
                    <a:lumOff val="60000"/>
                  </a:schemeClr>
                </a:solidFill>
              </a:rPr>
              <a:t>▶</a:t>
            </a:r>
            <a:r>
              <a:rPr lang="ja-JP" altLang="en-US" dirty="0">
                <a:solidFill>
                  <a:schemeClr val="accent2">
                    <a:lumMod val="40000"/>
                    <a:lumOff val="60000"/>
                  </a:schemeClr>
                </a:solidFill>
              </a:rPr>
              <a:t> 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a:t>
            </a:r>
            <a:r>
              <a:rPr lang="ja-JP" altLang="en-US" dirty="0">
                <a:solidFill>
                  <a:schemeClr val="accent2"/>
                </a:solidFill>
              </a:rPr>
              <a:t>提案手法</a:t>
            </a:r>
            <a:r>
              <a:rPr lang="ja-JP" altLang="en-US" dirty="0">
                <a:solidFill>
                  <a:schemeClr val="accent2">
                    <a:lumMod val="40000"/>
                    <a:lumOff val="60000"/>
                  </a:schemeClr>
                </a:solidFill>
              </a:rPr>
              <a:t> </a:t>
            </a:r>
            <a:r>
              <a:rPr kumimoji="1" lang="ja-JP" altLang="en-US" sz="1400" b="0" i="0" u="none" strike="noStrike" kern="1200" cap="none" spc="0" normalizeH="0" baseline="20000" noProof="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a:solidFill>
                  <a:schemeClr val="accent2">
                    <a:lumMod val="40000"/>
                    <a:lumOff val="60000"/>
                  </a:schemeClr>
                </a:solidFill>
              </a:rPr>
              <a:t> 実験結果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pic>
        <p:nvPicPr>
          <p:cNvPr id="6" name="図 5">
            <a:extLst>
              <a:ext uri="{FF2B5EF4-FFF2-40B4-BE49-F238E27FC236}">
                <a16:creationId xmlns:a16="http://schemas.microsoft.com/office/drawing/2014/main" id="{895265B7-E3C5-D576-DA00-5859F26AA9B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92401" y="1357498"/>
            <a:ext cx="9007197" cy="3784274"/>
          </a:xfrm>
          <a:prstGeom prst="rect">
            <a:avLst/>
          </a:prstGeom>
        </p:spPr>
      </p:pic>
      <p:sp>
        <p:nvSpPr>
          <p:cNvPr id="7" name="右矢印 6">
            <a:extLst>
              <a:ext uri="{FF2B5EF4-FFF2-40B4-BE49-F238E27FC236}">
                <a16:creationId xmlns:a16="http://schemas.microsoft.com/office/drawing/2014/main" id="{B57F3DAA-739B-86C7-5917-C00E4A163C5C}"/>
              </a:ext>
            </a:extLst>
          </p:cNvPr>
          <p:cNvSpPr/>
          <p:nvPr/>
        </p:nvSpPr>
        <p:spPr>
          <a:xfrm>
            <a:off x="2828301" y="5405404"/>
            <a:ext cx="517186" cy="477850"/>
          </a:xfrm>
          <a:prstGeom prst="rightArrow">
            <a:avLst/>
          </a:prstGeom>
          <a:ln w="38100">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4000">
              <a:solidFill>
                <a:schemeClr val="bg1">
                  <a:lumMod val="50000"/>
                </a:schemeClr>
              </a:solidFill>
            </a:endParaRPr>
          </a:p>
        </p:txBody>
      </p:sp>
      <p:sp>
        <p:nvSpPr>
          <p:cNvPr id="8" name="正方形/長方形 7">
            <a:extLst>
              <a:ext uri="{FF2B5EF4-FFF2-40B4-BE49-F238E27FC236}">
                <a16:creationId xmlns:a16="http://schemas.microsoft.com/office/drawing/2014/main" id="{363D66C9-90C2-C410-3A87-462FF0428BF4}"/>
              </a:ext>
            </a:extLst>
          </p:cNvPr>
          <p:cNvSpPr/>
          <p:nvPr/>
        </p:nvSpPr>
        <p:spPr>
          <a:xfrm>
            <a:off x="6464747" y="5225114"/>
            <a:ext cx="2271615" cy="838430"/>
          </a:xfrm>
          <a:prstGeom prst="rect">
            <a:avLst/>
          </a:prstGeom>
          <a:ln w="38100">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a:solidFill>
                  <a:schemeClr val="bg1">
                    <a:lumMod val="50000"/>
                  </a:schemeClr>
                </a:solidFill>
              </a:rPr>
              <a:t>センサデータの</a:t>
            </a:r>
            <a:endParaRPr kumimoji="1" lang="en-US" altLang="ja-JP" sz="2000" dirty="0">
              <a:solidFill>
                <a:schemeClr val="bg1">
                  <a:lumMod val="50000"/>
                </a:schemeClr>
              </a:solidFill>
            </a:endParaRPr>
          </a:p>
          <a:p>
            <a:pPr algn="ctr"/>
            <a:r>
              <a:rPr kumimoji="1" lang="ja-JP" altLang="en-US" sz="2000">
                <a:solidFill>
                  <a:schemeClr val="bg1">
                    <a:lumMod val="50000"/>
                  </a:schemeClr>
                </a:solidFill>
              </a:rPr>
              <a:t>解析</a:t>
            </a:r>
          </a:p>
        </p:txBody>
      </p:sp>
      <p:sp>
        <p:nvSpPr>
          <p:cNvPr id="9" name="正方形/長方形 8">
            <a:extLst>
              <a:ext uri="{FF2B5EF4-FFF2-40B4-BE49-F238E27FC236}">
                <a16:creationId xmlns:a16="http://schemas.microsoft.com/office/drawing/2014/main" id="{717D6C12-9336-4196-C5EB-D0982C484D56}"/>
              </a:ext>
            </a:extLst>
          </p:cNvPr>
          <p:cNvSpPr/>
          <p:nvPr/>
        </p:nvSpPr>
        <p:spPr>
          <a:xfrm>
            <a:off x="9473852" y="5225114"/>
            <a:ext cx="2271615" cy="83843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a:t>リアルタイム通知</a:t>
            </a:r>
            <a:endParaRPr kumimoji="1" lang="en-US" altLang="ja-JP" sz="2000" dirty="0"/>
          </a:p>
          <a:p>
            <a:pPr algn="ctr"/>
            <a:r>
              <a:rPr kumimoji="1" lang="ja-JP" altLang="en-US" sz="2000"/>
              <a:t>軌跡を地図に表示</a:t>
            </a:r>
          </a:p>
        </p:txBody>
      </p:sp>
      <p:sp>
        <p:nvSpPr>
          <p:cNvPr id="10" name="正方形/長方形 9">
            <a:extLst>
              <a:ext uri="{FF2B5EF4-FFF2-40B4-BE49-F238E27FC236}">
                <a16:creationId xmlns:a16="http://schemas.microsoft.com/office/drawing/2014/main" id="{E8FBF741-4628-BF62-E9D2-4CCA705EFA91}"/>
              </a:ext>
            </a:extLst>
          </p:cNvPr>
          <p:cNvSpPr/>
          <p:nvPr/>
        </p:nvSpPr>
        <p:spPr>
          <a:xfrm>
            <a:off x="3455640" y="5225114"/>
            <a:ext cx="2271615" cy="838430"/>
          </a:xfrm>
          <a:prstGeom prst="rect">
            <a:avLst/>
          </a:prstGeom>
          <a:ln w="38100">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a:solidFill>
                  <a:schemeClr val="bg1">
                    <a:lumMod val="50000"/>
                  </a:schemeClr>
                </a:solidFill>
              </a:rPr>
              <a:t>無線通信網で</a:t>
            </a:r>
            <a:endParaRPr kumimoji="1" lang="en-US" altLang="ja-JP" sz="2000" dirty="0">
              <a:solidFill>
                <a:schemeClr val="bg1">
                  <a:lumMod val="50000"/>
                </a:schemeClr>
              </a:solidFill>
            </a:endParaRPr>
          </a:p>
          <a:p>
            <a:pPr algn="ctr"/>
            <a:r>
              <a:rPr kumimoji="1" lang="ja-JP" altLang="en-US" sz="2000">
                <a:solidFill>
                  <a:schemeClr val="bg1">
                    <a:lumMod val="50000"/>
                  </a:schemeClr>
                </a:solidFill>
              </a:rPr>
              <a:t>アップロード</a:t>
            </a:r>
          </a:p>
        </p:txBody>
      </p:sp>
      <p:sp>
        <p:nvSpPr>
          <p:cNvPr id="11" name="正方形/長方形 10">
            <a:extLst>
              <a:ext uri="{FF2B5EF4-FFF2-40B4-BE49-F238E27FC236}">
                <a16:creationId xmlns:a16="http://schemas.microsoft.com/office/drawing/2014/main" id="{FD640FCF-FBFF-5086-7EF5-594F4E73315A}"/>
              </a:ext>
            </a:extLst>
          </p:cNvPr>
          <p:cNvSpPr/>
          <p:nvPr/>
        </p:nvSpPr>
        <p:spPr>
          <a:xfrm>
            <a:off x="446533" y="5225114"/>
            <a:ext cx="2271615" cy="838430"/>
          </a:xfrm>
          <a:prstGeom prst="rect">
            <a:avLst/>
          </a:prstGeom>
          <a:ln w="38100">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a:solidFill>
                  <a:schemeClr val="bg1">
                    <a:lumMod val="50000"/>
                  </a:schemeClr>
                </a:solidFill>
              </a:rPr>
              <a:t>赤外線センサで</a:t>
            </a:r>
            <a:endParaRPr kumimoji="1" lang="en-US" altLang="ja-JP" sz="2000" dirty="0">
              <a:solidFill>
                <a:schemeClr val="bg1">
                  <a:lumMod val="50000"/>
                </a:schemeClr>
              </a:solidFill>
            </a:endParaRPr>
          </a:p>
          <a:p>
            <a:pPr algn="ctr"/>
            <a:r>
              <a:rPr lang="ja-JP" altLang="en-US" sz="2000">
                <a:solidFill>
                  <a:schemeClr val="bg1">
                    <a:lumMod val="50000"/>
                  </a:schemeClr>
                </a:solidFill>
              </a:rPr>
              <a:t>動物を検知</a:t>
            </a:r>
            <a:endParaRPr kumimoji="1" lang="ja-JP" altLang="en-US" sz="2000">
              <a:solidFill>
                <a:schemeClr val="bg1">
                  <a:lumMod val="50000"/>
                </a:schemeClr>
              </a:solidFill>
            </a:endParaRPr>
          </a:p>
        </p:txBody>
      </p:sp>
      <p:sp>
        <p:nvSpPr>
          <p:cNvPr id="12" name="右矢印 11">
            <a:extLst>
              <a:ext uri="{FF2B5EF4-FFF2-40B4-BE49-F238E27FC236}">
                <a16:creationId xmlns:a16="http://schemas.microsoft.com/office/drawing/2014/main" id="{EE4F9381-E100-5AA7-0C33-051DB30BFF23}"/>
              </a:ext>
            </a:extLst>
          </p:cNvPr>
          <p:cNvSpPr/>
          <p:nvPr/>
        </p:nvSpPr>
        <p:spPr>
          <a:xfrm>
            <a:off x="5837408" y="5405404"/>
            <a:ext cx="517186" cy="477850"/>
          </a:xfrm>
          <a:prstGeom prst="rightArrow">
            <a:avLst/>
          </a:prstGeom>
          <a:ln w="38100">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4000">
              <a:solidFill>
                <a:schemeClr val="bg1">
                  <a:lumMod val="50000"/>
                </a:schemeClr>
              </a:solidFill>
            </a:endParaRPr>
          </a:p>
        </p:txBody>
      </p:sp>
      <p:sp>
        <p:nvSpPr>
          <p:cNvPr id="13" name="右矢印 12">
            <a:extLst>
              <a:ext uri="{FF2B5EF4-FFF2-40B4-BE49-F238E27FC236}">
                <a16:creationId xmlns:a16="http://schemas.microsoft.com/office/drawing/2014/main" id="{AA97B9C0-77FB-8950-0CDA-31D806FE63A5}"/>
              </a:ext>
            </a:extLst>
          </p:cNvPr>
          <p:cNvSpPr/>
          <p:nvPr/>
        </p:nvSpPr>
        <p:spPr>
          <a:xfrm>
            <a:off x="8846515" y="5405404"/>
            <a:ext cx="517186" cy="477850"/>
          </a:xfrm>
          <a:prstGeom prst="rightArrow">
            <a:avLst/>
          </a:prstGeom>
          <a:ln w="38100">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4000">
              <a:solidFill>
                <a:schemeClr val="bg1">
                  <a:lumMod val="50000"/>
                </a:schemeClr>
              </a:solidFill>
            </a:endParaRPr>
          </a:p>
        </p:txBody>
      </p:sp>
    </p:spTree>
    <p:extLst>
      <p:ext uri="{BB962C8B-B14F-4D97-AF65-F5344CB8AC3E}">
        <p14:creationId xmlns:p14="http://schemas.microsoft.com/office/powerpoint/2010/main" val="100455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AE2D9-D734-9118-66D9-AE9E38C5E98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D0FB64-4FFD-A179-9532-0E1834CCBA4F}"/>
              </a:ext>
            </a:extLst>
          </p:cNvPr>
          <p:cNvSpPr>
            <a:spLocks noGrp="1"/>
          </p:cNvSpPr>
          <p:nvPr>
            <p:ph type="title"/>
          </p:nvPr>
        </p:nvSpPr>
        <p:spPr/>
        <p:txBody>
          <a:bodyPr/>
          <a:lstStyle/>
          <a:p>
            <a:r>
              <a:rPr kumimoji="1" lang="ja-JP" altLang="en-US"/>
              <a:t>提案手法｜クラウドサーバ</a:t>
            </a:r>
            <a:endParaRPr kumimoji="1" lang="ja-JP" altLang="en-US" dirty="0"/>
          </a:p>
        </p:txBody>
      </p:sp>
      <p:sp>
        <p:nvSpPr>
          <p:cNvPr id="4" name="スライド番号プレースホルダー 3">
            <a:extLst>
              <a:ext uri="{FF2B5EF4-FFF2-40B4-BE49-F238E27FC236}">
                <a16:creationId xmlns:a16="http://schemas.microsoft.com/office/drawing/2014/main" id="{40DAF5B2-0DBA-1FFC-DC68-7F3178296B52}"/>
              </a:ext>
            </a:extLst>
          </p:cNvPr>
          <p:cNvSpPr>
            <a:spLocks noGrp="1"/>
          </p:cNvSpPr>
          <p:nvPr>
            <p:ph type="sldNum" sz="quarter" idx="12"/>
          </p:nvPr>
        </p:nvSpPr>
        <p:spPr/>
        <p:txBody>
          <a:bodyPr/>
          <a:lstStyle/>
          <a:p>
            <a:fld id="{C049C153-E0B4-4CC2-8477-857F11E72140}" type="slidenum">
              <a:rPr lang="ja-JP" altLang="en-US" smtClean="0"/>
              <a:pPr/>
              <a:t>7</a:t>
            </a:fld>
            <a:endParaRPr lang="ja-JP" altLang="en-US" dirty="0"/>
          </a:p>
        </p:txBody>
      </p:sp>
      <p:sp>
        <p:nvSpPr>
          <p:cNvPr id="5" name="テキスト プレースホルダー 4">
            <a:extLst>
              <a:ext uri="{FF2B5EF4-FFF2-40B4-BE49-F238E27FC236}">
                <a16:creationId xmlns:a16="http://schemas.microsoft.com/office/drawing/2014/main" id="{1FC98536-5D7F-0CFB-B576-236D98360DAF}"/>
              </a:ext>
            </a:extLst>
          </p:cNvPr>
          <p:cNvSpPr>
            <a:spLocks noGrp="1"/>
          </p:cNvSpPr>
          <p:nvPr>
            <p:ph type="body" sz="quarter" idx="4294967295"/>
          </p:nvPr>
        </p:nvSpPr>
        <p:spPr>
          <a:xfrm>
            <a:off x="446533" y="6315134"/>
            <a:ext cx="8831348" cy="542866"/>
          </a:xfrm>
        </p:spPr>
        <p:txBody>
          <a:bodyPr/>
          <a:lstStyle/>
          <a:p>
            <a:pPr marL="0" indent="0">
              <a:buNone/>
            </a:pPr>
            <a:r>
              <a:rPr lang="ja-JP" altLang="en-US" dirty="0">
                <a:solidFill>
                  <a:schemeClr val="accent2">
                    <a:lumMod val="40000"/>
                    <a:lumOff val="60000"/>
                  </a:schemeClr>
                </a:solidFill>
              </a:rPr>
              <a:t>概要</a:t>
            </a:r>
            <a:r>
              <a:rPr lang="ja-JP" altLang="en-US" dirty="0">
                <a:solidFill>
                  <a:schemeClr val="accent2"/>
                </a:solidFill>
              </a:rPr>
              <a:t> </a:t>
            </a:r>
            <a:r>
              <a:rPr lang="ja-JP" altLang="en-US" sz="1400" baseline="20000" dirty="0">
                <a:solidFill>
                  <a:schemeClr val="accent2">
                    <a:lumMod val="40000"/>
                    <a:lumOff val="60000"/>
                  </a:schemeClr>
                </a:solidFill>
              </a:rPr>
              <a:t>▶</a:t>
            </a:r>
            <a:r>
              <a:rPr lang="ja-JP" altLang="en-US" dirty="0">
                <a:solidFill>
                  <a:schemeClr val="accent2">
                    <a:lumMod val="40000"/>
                    <a:lumOff val="60000"/>
                  </a:schemeClr>
                </a:solidFill>
              </a:rPr>
              <a:t> 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a:t>
            </a:r>
            <a:r>
              <a:rPr lang="ja-JP" altLang="en-US" dirty="0">
                <a:solidFill>
                  <a:schemeClr val="accent2"/>
                </a:solidFill>
              </a:rPr>
              <a:t>提案手法</a:t>
            </a:r>
            <a:r>
              <a:rPr lang="ja-JP" altLang="en-US" dirty="0">
                <a:solidFill>
                  <a:schemeClr val="accent2">
                    <a:lumMod val="40000"/>
                    <a:lumOff val="60000"/>
                  </a:schemeClr>
                </a:solidFill>
              </a:rPr>
              <a:t> </a:t>
            </a:r>
            <a:r>
              <a:rPr kumimoji="1" lang="ja-JP" altLang="en-US" sz="1400" b="0" i="0" u="none" strike="noStrike" kern="1200" cap="none" spc="0" normalizeH="0" baseline="20000" noProof="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a:solidFill>
                  <a:schemeClr val="accent2">
                    <a:lumMod val="40000"/>
                    <a:lumOff val="60000"/>
                  </a:schemeClr>
                </a:solidFill>
              </a:rPr>
              <a:t> 実験結果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sp>
        <p:nvSpPr>
          <p:cNvPr id="7" name="角丸四角形 6">
            <a:extLst>
              <a:ext uri="{FF2B5EF4-FFF2-40B4-BE49-F238E27FC236}">
                <a16:creationId xmlns:a16="http://schemas.microsoft.com/office/drawing/2014/main" id="{8A968A57-A110-5E3B-E0E5-CE280090ADEA}"/>
              </a:ext>
            </a:extLst>
          </p:cNvPr>
          <p:cNvSpPr/>
          <p:nvPr/>
        </p:nvSpPr>
        <p:spPr>
          <a:xfrm>
            <a:off x="4033252" y="1514477"/>
            <a:ext cx="7616203" cy="4523059"/>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n-ea"/>
            </a:endParaRPr>
          </a:p>
        </p:txBody>
      </p:sp>
      <p:grpSp>
        <p:nvGrpSpPr>
          <p:cNvPr id="8" name="グループ化 7">
            <a:extLst>
              <a:ext uri="{FF2B5EF4-FFF2-40B4-BE49-F238E27FC236}">
                <a16:creationId xmlns:a16="http://schemas.microsoft.com/office/drawing/2014/main" id="{3473D56D-F2E4-149B-0C6C-6E6199A8B6B7}"/>
              </a:ext>
            </a:extLst>
          </p:cNvPr>
          <p:cNvGrpSpPr/>
          <p:nvPr/>
        </p:nvGrpSpPr>
        <p:grpSpPr>
          <a:xfrm>
            <a:off x="7680884" y="4867363"/>
            <a:ext cx="1894864" cy="671796"/>
            <a:chOff x="16868844" y="16245249"/>
            <a:chExt cx="2778926" cy="985227"/>
          </a:xfrm>
        </p:grpSpPr>
        <p:sp>
          <p:nvSpPr>
            <p:cNvPr id="42" name="角丸四角形 41">
              <a:extLst>
                <a:ext uri="{FF2B5EF4-FFF2-40B4-BE49-F238E27FC236}">
                  <a16:creationId xmlns:a16="http://schemas.microsoft.com/office/drawing/2014/main" id="{83DCB1D7-29B1-1C2F-1CA8-42B3FCCB59E2}"/>
                </a:ext>
              </a:extLst>
            </p:cNvPr>
            <p:cNvSpPr/>
            <p:nvPr/>
          </p:nvSpPr>
          <p:spPr>
            <a:xfrm>
              <a:off x="16868844" y="16245249"/>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n-ea"/>
              </a:endParaRPr>
            </a:p>
          </p:txBody>
        </p:sp>
        <p:sp>
          <p:nvSpPr>
            <p:cNvPr id="43" name="テキスト ボックス 42">
              <a:extLst>
                <a:ext uri="{FF2B5EF4-FFF2-40B4-BE49-F238E27FC236}">
                  <a16:creationId xmlns:a16="http://schemas.microsoft.com/office/drawing/2014/main" id="{6057A051-CCB5-C4DD-89F8-15BAB8D0CB7E}"/>
                </a:ext>
              </a:extLst>
            </p:cNvPr>
            <p:cNvSpPr txBox="1"/>
            <p:nvPr/>
          </p:nvSpPr>
          <p:spPr>
            <a:xfrm>
              <a:off x="16951077" y="16399334"/>
              <a:ext cx="2574702" cy="677058"/>
            </a:xfrm>
            <a:prstGeom prst="rect">
              <a:avLst/>
            </a:prstGeom>
            <a:noFill/>
          </p:spPr>
          <p:txBody>
            <a:bodyPr wrap="none" rtlCol="0">
              <a:spAutoFit/>
            </a:bodyPr>
            <a:lstStyle/>
            <a:p>
              <a:pPr algn="ctr"/>
              <a:r>
                <a:rPr kumimoji="1" lang="ja-JP" altLang="en-US" sz="2400" b="1">
                  <a:latin typeface="+mn-ea"/>
                </a:rPr>
                <a:t>データ解析</a:t>
              </a:r>
            </a:p>
          </p:txBody>
        </p:sp>
      </p:grpSp>
      <p:pic>
        <p:nvPicPr>
          <p:cNvPr id="12" name="グラフィックス 11" descr="コンピューター 枠線">
            <a:extLst>
              <a:ext uri="{FF2B5EF4-FFF2-40B4-BE49-F238E27FC236}">
                <a16:creationId xmlns:a16="http://schemas.microsoft.com/office/drawing/2014/main" id="{A73FA634-1B36-D71F-B66F-5DB6296F8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7950" y="4043245"/>
            <a:ext cx="1143205" cy="1143212"/>
          </a:xfrm>
          <a:prstGeom prst="rect">
            <a:avLst/>
          </a:prstGeom>
        </p:spPr>
      </p:pic>
      <p:grpSp>
        <p:nvGrpSpPr>
          <p:cNvPr id="64" name="グループ化 63">
            <a:extLst>
              <a:ext uri="{FF2B5EF4-FFF2-40B4-BE49-F238E27FC236}">
                <a16:creationId xmlns:a16="http://schemas.microsoft.com/office/drawing/2014/main" id="{6DA370B2-C7EC-D50A-8859-98A3A1E311DC}"/>
              </a:ext>
            </a:extLst>
          </p:cNvPr>
          <p:cNvGrpSpPr/>
          <p:nvPr/>
        </p:nvGrpSpPr>
        <p:grpSpPr>
          <a:xfrm>
            <a:off x="7680884" y="3167136"/>
            <a:ext cx="3597088" cy="1290553"/>
            <a:chOff x="6620596" y="3200185"/>
            <a:chExt cx="3597088" cy="1290553"/>
          </a:xfrm>
        </p:grpSpPr>
        <p:sp>
          <p:nvSpPr>
            <p:cNvPr id="9" name="角丸四角形 8">
              <a:extLst>
                <a:ext uri="{FF2B5EF4-FFF2-40B4-BE49-F238E27FC236}">
                  <a16:creationId xmlns:a16="http://schemas.microsoft.com/office/drawing/2014/main" id="{6B8AD605-AD01-E384-0CD5-1BA17808A8D2}"/>
                </a:ext>
              </a:extLst>
            </p:cNvPr>
            <p:cNvSpPr/>
            <p:nvPr/>
          </p:nvSpPr>
          <p:spPr>
            <a:xfrm>
              <a:off x="6620596" y="3200185"/>
              <a:ext cx="3509473" cy="1290553"/>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n-ea"/>
              </a:endParaRPr>
            </a:p>
          </p:txBody>
        </p:sp>
        <p:sp>
          <p:nvSpPr>
            <p:cNvPr id="10" name="テキスト ボックス 9">
              <a:extLst>
                <a:ext uri="{FF2B5EF4-FFF2-40B4-BE49-F238E27FC236}">
                  <a16:creationId xmlns:a16="http://schemas.microsoft.com/office/drawing/2014/main" id="{839E7209-06F2-8193-A237-EB17941754B1}"/>
                </a:ext>
              </a:extLst>
            </p:cNvPr>
            <p:cNvSpPr txBox="1"/>
            <p:nvPr/>
          </p:nvSpPr>
          <p:spPr>
            <a:xfrm>
              <a:off x="6700495" y="3614629"/>
              <a:ext cx="1705916" cy="461665"/>
            </a:xfrm>
            <a:prstGeom prst="rect">
              <a:avLst/>
            </a:prstGeom>
            <a:noFill/>
          </p:spPr>
          <p:txBody>
            <a:bodyPr wrap="none" rtlCol="0">
              <a:spAutoFit/>
            </a:bodyPr>
            <a:lstStyle/>
            <a:p>
              <a:pPr algn="ctr"/>
              <a:r>
                <a:rPr kumimoji="1" lang="en-US" altLang="ja-JP" sz="2400" b="1" dirty="0">
                  <a:latin typeface="+mn-ea"/>
                </a:rPr>
                <a:t>Web</a:t>
              </a:r>
              <a:r>
                <a:rPr kumimoji="1" lang="ja-JP" altLang="en-US" sz="2400" b="1">
                  <a:latin typeface="+mn-ea"/>
                </a:rPr>
                <a:t>アプリ</a:t>
              </a:r>
            </a:p>
          </p:txBody>
        </p:sp>
        <p:sp>
          <p:nvSpPr>
            <p:cNvPr id="11" name="テキスト ボックス 10">
              <a:extLst>
                <a:ext uri="{FF2B5EF4-FFF2-40B4-BE49-F238E27FC236}">
                  <a16:creationId xmlns:a16="http://schemas.microsoft.com/office/drawing/2014/main" id="{6184F284-4006-AC1C-9B90-5BDB5162546C}"/>
                </a:ext>
              </a:extLst>
            </p:cNvPr>
            <p:cNvSpPr txBox="1"/>
            <p:nvPr/>
          </p:nvSpPr>
          <p:spPr>
            <a:xfrm>
              <a:off x="8548774" y="3245297"/>
              <a:ext cx="1668910" cy="1200329"/>
            </a:xfrm>
            <a:prstGeom prst="rect">
              <a:avLst/>
            </a:prstGeom>
            <a:noFill/>
          </p:spPr>
          <p:txBody>
            <a:bodyPr wrap="square" rtlCol="0">
              <a:spAutoFit/>
            </a:bodyPr>
            <a:lstStyle/>
            <a:p>
              <a:r>
                <a:rPr kumimoji="1" lang="en-US" altLang="ja-JP" sz="2400" dirty="0" err="1">
                  <a:solidFill>
                    <a:schemeClr val="accent1"/>
                  </a:solidFill>
                  <a:latin typeface="+mn-ea"/>
                </a:rPr>
                <a:t>Leaflet.js</a:t>
              </a:r>
              <a:br>
                <a:rPr kumimoji="1" lang="en-US" altLang="ja-JP" sz="2400" dirty="0">
                  <a:latin typeface="+mn-ea"/>
                </a:rPr>
              </a:br>
              <a:r>
                <a:rPr kumimoji="1" lang="en-US" altLang="ja-JP" sz="2400" dirty="0">
                  <a:latin typeface="+mn-ea"/>
                </a:rPr>
                <a:t>Node.js</a:t>
              </a:r>
              <a:br>
                <a:rPr kumimoji="1" lang="en-US" altLang="ja-JP" sz="2400" dirty="0">
                  <a:latin typeface="+mn-ea"/>
                </a:rPr>
              </a:br>
              <a:r>
                <a:rPr kumimoji="1" lang="en-US" altLang="ja-JP" sz="2400" dirty="0">
                  <a:latin typeface="+mn-ea"/>
                </a:rPr>
                <a:t>Express</a:t>
              </a:r>
              <a:endParaRPr kumimoji="1" lang="ja-JP" altLang="en-US" sz="2400">
                <a:latin typeface="+mn-ea"/>
              </a:endParaRPr>
            </a:p>
          </p:txBody>
        </p:sp>
      </p:grpSp>
      <p:pic>
        <p:nvPicPr>
          <p:cNvPr id="18" name="グラフィックス 17" descr="無線ルーター 枠線">
            <a:extLst>
              <a:ext uri="{FF2B5EF4-FFF2-40B4-BE49-F238E27FC236}">
                <a16:creationId xmlns:a16="http://schemas.microsoft.com/office/drawing/2014/main" id="{3D088BCA-5F1F-7793-A531-92D73DABCD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45695" y="1618229"/>
            <a:ext cx="1244353" cy="1244353"/>
          </a:xfrm>
          <a:prstGeom prst="rect">
            <a:avLst/>
          </a:prstGeom>
        </p:spPr>
      </p:pic>
      <p:grpSp>
        <p:nvGrpSpPr>
          <p:cNvPr id="63" name="グループ化 62">
            <a:extLst>
              <a:ext uri="{FF2B5EF4-FFF2-40B4-BE49-F238E27FC236}">
                <a16:creationId xmlns:a16="http://schemas.microsoft.com/office/drawing/2014/main" id="{B5A2EA57-61D1-AB48-BB4D-113CC9D01841}"/>
              </a:ext>
            </a:extLst>
          </p:cNvPr>
          <p:cNvGrpSpPr/>
          <p:nvPr/>
        </p:nvGrpSpPr>
        <p:grpSpPr>
          <a:xfrm>
            <a:off x="7680885" y="1674221"/>
            <a:ext cx="3597087" cy="1295801"/>
            <a:chOff x="6620597" y="1707270"/>
            <a:chExt cx="3597087" cy="1295801"/>
          </a:xfrm>
        </p:grpSpPr>
        <p:sp>
          <p:nvSpPr>
            <p:cNvPr id="19" name="角丸四角形 18">
              <a:extLst>
                <a:ext uri="{FF2B5EF4-FFF2-40B4-BE49-F238E27FC236}">
                  <a16:creationId xmlns:a16="http://schemas.microsoft.com/office/drawing/2014/main" id="{23B269BC-1AA5-5874-2852-4A73479EDC95}"/>
                </a:ext>
              </a:extLst>
            </p:cNvPr>
            <p:cNvSpPr/>
            <p:nvPr/>
          </p:nvSpPr>
          <p:spPr>
            <a:xfrm>
              <a:off x="6620597" y="1707270"/>
              <a:ext cx="3514003" cy="1295801"/>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n-ea"/>
              </a:endParaRPr>
            </a:p>
          </p:txBody>
        </p:sp>
        <p:sp>
          <p:nvSpPr>
            <p:cNvPr id="20" name="テキスト ボックス 19">
              <a:extLst>
                <a:ext uri="{FF2B5EF4-FFF2-40B4-BE49-F238E27FC236}">
                  <a16:creationId xmlns:a16="http://schemas.microsoft.com/office/drawing/2014/main" id="{76F03080-9B16-482E-1A7E-33921E355326}"/>
                </a:ext>
              </a:extLst>
            </p:cNvPr>
            <p:cNvSpPr txBox="1"/>
            <p:nvPr/>
          </p:nvSpPr>
          <p:spPr>
            <a:xfrm>
              <a:off x="6734848" y="2124338"/>
              <a:ext cx="1752875" cy="461665"/>
            </a:xfrm>
            <a:prstGeom prst="rect">
              <a:avLst/>
            </a:prstGeom>
            <a:noFill/>
          </p:spPr>
          <p:txBody>
            <a:bodyPr wrap="square" rtlCol="0">
              <a:spAutoFit/>
            </a:bodyPr>
            <a:lstStyle/>
            <a:p>
              <a:pPr algn="ctr"/>
              <a:r>
                <a:rPr kumimoji="1" lang="ja-JP" altLang="en-US" sz="2400" b="1">
                  <a:latin typeface="+mn-ea"/>
                </a:rPr>
                <a:t>通知サーバ</a:t>
              </a:r>
            </a:p>
          </p:txBody>
        </p:sp>
        <p:sp>
          <p:nvSpPr>
            <p:cNvPr id="21" name="テキスト ボックス 20">
              <a:extLst>
                <a:ext uri="{FF2B5EF4-FFF2-40B4-BE49-F238E27FC236}">
                  <a16:creationId xmlns:a16="http://schemas.microsoft.com/office/drawing/2014/main" id="{01882A1D-7956-9E97-404C-ED6CDC1E9CBB}"/>
                </a:ext>
              </a:extLst>
            </p:cNvPr>
            <p:cNvSpPr txBox="1"/>
            <p:nvPr/>
          </p:nvSpPr>
          <p:spPr>
            <a:xfrm>
              <a:off x="8548774" y="1755006"/>
              <a:ext cx="1668910" cy="1200329"/>
            </a:xfrm>
            <a:prstGeom prst="rect">
              <a:avLst/>
            </a:prstGeom>
            <a:noFill/>
          </p:spPr>
          <p:txBody>
            <a:bodyPr wrap="square" rtlCol="0">
              <a:spAutoFit/>
            </a:bodyPr>
            <a:lstStyle/>
            <a:p>
              <a:r>
                <a:rPr kumimoji="1" lang="en-US" altLang="ja-JP" sz="2400" dirty="0" err="1">
                  <a:solidFill>
                    <a:schemeClr val="accent1"/>
                  </a:solidFill>
                  <a:latin typeface="+mn-ea"/>
                </a:rPr>
                <a:t>WebPush</a:t>
              </a:r>
              <a:br>
                <a:rPr kumimoji="1" lang="en-US" altLang="ja-JP" sz="2400" dirty="0">
                  <a:latin typeface="+mn-ea"/>
                </a:rPr>
              </a:br>
              <a:r>
                <a:rPr kumimoji="1" lang="en-US" altLang="ja-JP" sz="2400" dirty="0">
                  <a:latin typeface="+mn-ea"/>
                </a:rPr>
                <a:t>Node.js</a:t>
              </a:r>
              <a:br>
                <a:rPr kumimoji="1" lang="en-US" altLang="ja-JP" sz="2400" dirty="0">
                  <a:latin typeface="+mn-ea"/>
                </a:rPr>
              </a:br>
              <a:r>
                <a:rPr kumimoji="1" lang="en-US" altLang="ja-JP" sz="2400" dirty="0">
                  <a:latin typeface="+mn-ea"/>
                </a:rPr>
                <a:t>Express</a:t>
              </a:r>
              <a:endParaRPr kumimoji="1" lang="ja-JP" altLang="en-US" sz="2400">
                <a:latin typeface="+mn-ea"/>
              </a:endParaRPr>
            </a:p>
          </p:txBody>
        </p:sp>
      </p:grpSp>
      <p:sp>
        <p:nvSpPr>
          <p:cNvPr id="23" name="テキスト ボックス 22">
            <a:extLst>
              <a:ext uri="{FF2B5EF4-FFF2-40B4-BE49-F238E27FC236}">
                <a16:creationId xmlns:a16="http://schemas.microsoft.com/office/drawing/2014/main" id="{248522C9-BE6A-A5E7-D39A-2480DC382F69}"/>
              </a:ext>
            </a:extLst>
          </p:cNvPr>
          <p:cNvSpPr txBox="1"/>
          <p:nvPr/>
        </p:nvSpPr>
        <p:spPr>
          <a:xfrm>
            <a:off x="918782" y="1368952"/>
            <a:ext cx="2698175" cy="461665"/>
          </a:xfrm>
          <a:prstGeom prst="rect">
            <a:avLst/>
          </a:prstGeom>
          <a:noFill/>
        </p:spPr>
        <p:txBody>
          <a:bodyPr wrap="none" rtlCol="0">
            <a:spAutoFit/>
          </a:bodyPr>
          <a:lstStyle/>
          <a:p>
            <a:pPr algn="ctr"/>
            <a:r>
              <a:rPr kumimoji="1" lang="ja-JP" altLang="en-US" sz="2400" b="1">
                <a:latin typeface="+mn-ea"/>
              </a:rPr>
              <a:t>畑のゲートウェイ</a:t>
            </a:r>
          </a:p>
        </p:txBody>
      </p:sp>
      <p:sp>
        <p:nvSpPr>
          <p:cNvPr id="24" name="テキスト ボックス 23">
            <a:extLst>
              <a:ext uri="{FF2B5EF4-FFF2-40B4-BE49-F238E27FC236}">
                <a16:creationId xmlns:a16="http://schemas.microsoft.com/office/drawing/2014/main" id="{58CC4B3C-A96A-B808-BB02-4255DE84EB42}"/>
              </a:ext>
            </a:extLst>
          </p:cNvPr>
          <p:cNvSpPr txBox="1"/>
          <p:nvPr/>
        </p:nvSpPr>
        <p:spPr>
          <a:xfrm>
            <a:off x="1405539" y="3599504"/>
            <a:ext cx="1755610" cy="461665"/>
          </a:xfrm>
          <a:prstGeom prst="rect">
            <a:avLst/>
          </a:prstGeom>
          <a:noFill/>
        </p:spPr>
        <p:txBody>
          <a:bodyPr wrap="none" rtlCol="0">
            <a:spAutoFit/>
          </a:bodyPr>
          <a:lstStyle/>
          <a:p>
            <a:pPr algn="ctr"/>
            <a:r>
              <a:rPr kumimoji="1" lang="ja-JP" altLang="en-US" sz="2400" b="1">
                <a:latin typeface="+mn-ea"/>
              </a:rPr>
              <a:t>農業従事者</a:t>
            </a:r>
          </a:p>
        </p:txBody>
      </p:sp>
      <p:cxnSp>
        <p:nvCxnSpPr>
          <p:cNvPr id="25" name="直線コネクタ 24">
            <a:extLst>
              <a:ext uri="{FF2B5EF4-FFF2-40B4-BE49-F238E27FC236}">
                <a16:creationId xmlns:a16="http://schemas.microsoft.com/office/drawing/2014/main" id="{AB00B367-94BB-5173-BDD1-2D6D02BC93A7}"/>
              </a:ext>
            </a:extLst>
          </p:cNvPr>
          <p:cNvCxnSpPr>
            <a:cxnSpLocks/>
          </p:cNvCxnSpPr>
          <p:nvPr/>
        </p:nvCxnSpPr>
        <p:spPr>
          <a:xfrm flipH="1">
            <a:off x="805446" y="3072635"/>
            <a:ext cx="2543616"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6" name="角丸四角形 25">
            <a:extLst>
              <a:ext uri="{FF2B5EF4-FFF2-40B4-BE49-F238E27FC236}">
                <a16:creationId xmlns:a16="http://schemas.microsoft.com/office/drawing/2014/main" id="{F682A0A6-4A6C-B772-E27B-69D0CC94CFA6}"/>
              </a:ext>
            </a:extLst>
          </p:cNvPr>
          <p:cNvSpPr/>
          <p:nvPr/>
        </p:nvSpPr>
        <p:spPr>
          <a:xfrm>
            <a:off x="4316493" y="2491393"/>
            <a:ext cx="2351248" cy="937605"/>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n-ea"/>
            </a:endParaRPr>
          </a:p>
        </p:txBody>
      </p:sp>
      <p:sp>
        <p:nvSpPr>
          <p:cNvPr id="27" name="テキスト ボックス 26">
            <a:extLst>
              <a:ext uri="{FF2B5EF4-FFF2-40B4-BE49-F238E27FC236}">
                <a16:creationId xmlns:a16="http://schemas.microsoft.com/office/drawing/2014/main" id="{AF714EA3-FBD6-74FC-8B4B-1B5CA6D8C405}"/>
              </a:ext>
            </a:extLst>
          </p:cNvPr>
          <p:cNvSpPr txBox="1"/>
          <p:nvPr/>
        </p:nvSpPr>
        <p:spPr>
          <a:xfrm>
            <a:off x="4362206" y="2592606"/>
            <a:ext cx="2274982" cy="769441"/>
          </a:xfrm>
          <a:prstGeom prst="rect">
            <a:avLst/>
          </a:prstGeom>
          <a:noFill/>
        </p:spPr>
        <p:txBody>
          <a:bodyPr wrap="none" rtlCol="0">
            <a:spAutoFit/>
          </a:bodyPr>
          <a:lstStyle/>
          <a:p>
            <a:pPr algn="ctr"/>
            <a:r>
              <a:rPr kumimoji="1" lang="ja-JP" altLang="en-US" sz="2000" b="1">
                <a:latin typeface="+mn-ea"/>
              </a:rPr>
              <a:t>リバースプロキシ</a:t>
            </a:r>
            <a:br>
              <a:rPr kumimoji="1" lang="en-US" altLang="ja-JP" sz="2000" b="1" dirty="0">
                <a:latin typeface="+mn-ea"/>
              </a:rPr>
            </a:br>
            <a:r>
              <a:rPr kumimoji="1" lang="en-US" altLang="ja-JP" sz="2400" dirty="0">
                <a:latin typeface="+mn-ea"/>
              </a:rPr>
              <a:t>Nginx</a:t>
            </a:r>
            <a:endParaRPr kumimoji="1" lang="ja-JP" altLang="en-US" sz="2000">
              <a:latin typeface="+mn-ea"/>
            </a:endParaRPr>
          </a:p>
        </p:txBody>
      </p:sp>
      <p:sp>
        <p:nvSpPr>
          <p:cNvPr id="28" name="テキスト ボックス 27">
            <a:extLst>
              <a:ext uri="{FF2B5EF4-FFF2-40B4-BE49-F238E27FC236}">
                <a16:creationId xmlns:a16="http://schemas.microsoft.com/office/drawing/2014/main" id="{F23B70C7-65F2-3005-B630-CCBC820A403F}"/>
              </a:ext>
            </a:extLst>
          </p:cNvPr>
          <p:cNvSpPr txBox="1"/>
          <p:nvPr/>
        </p:nvSpPr>
        <p:spPr>
          <a:xfrm>
            <a:off x="4457218" y="5483838"/>
            <a:ext cx="2069798" cy="461665"/>
          </a:xfrm>
          <a:prstGeom prst="rect">
            <a:avLst/>
          </a:prstGeom>
          <a:noFill/>
        </p:spPr>
        <p:txBody>
          <a:bodyPr wrap="none" rtlCol="0">
            <a:spAutoFit/>
          </a:bodyPr>
          <a:lstStyle/>
          <a:p>
            <a:pPr algn="ctr"/>
            <a:r>
              <a:rPr kumimoji="1" lang="ja-JP" altLang="en-US" sz="2400" b="1">
                <a:latin typeface="+mn-ea"/>
              </a:rPr>
              <a:t>データベース</a:t>
            </a:r>
          </a:p>
        </p:txBody>
      </p:sp>
      <p:cxnSp>
        <p:nvCxnSpPr>
          <p:cNvPr id="36" name="カギ線コネクタ 35">
            <a:extLst>
              <a:ext uri="{FF2B5EF4-FFF2-40B4-BE49-F238E27FC236}">
                <a16:creationId xmlns:a16="http://schemas.microsoft.com/office/drawing/2014/main" id="{FA736485-53BE-B211-B96D-26E28D9F5F5F}"/>
              </a:ext>
            </a:extLst>
          </p:cNvPr>
          <p:cNvCxnSpPr>
            <a:cxnSpLocks/>
            <a:stCxn id="42" idx="3"/>
            <a:endCxn id="21" idx="3"/>
          </p:cNvCxnSpPr>
          <p:nvPr/>
        </p:nvCxnSpPr>
        <p:spPr>
          <a:xfrm flipV="1">
            <a:off x="9575748" y="2322122"/>
            <a:ext cx="1702224" cy="2881139"/>
          </a:xfrm>
          <a:prstGeom prst="bentConnector3">
            <a:avLst>
              <a:gd name="adj1" fmla="val 113429"/>
            </a:avLst>
          </a:prstGeom>
          <a:ln w="5715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53291D96-C9E7-90A3-7BA8-F5FBC9F8A9DA}"/>
              </a:ext>
            </a:extLst>
          </p:cNvPr>
          <p:cNvSpPr txBox="1"/>
          <p:nvPr/>
        </p:nvSpPr>
        <p:spPr>
          <a:xfrm>
            <a:off x="4172936" y="1750681"/>
            <a:ext cx="2383987" cy="461665"/>
          </a:xfrm>
          <a:prstGeom prst="rect">
            <a:avLst/>
          </a:prstGeom>
          <a:noFill/>
        </p:spPr>
        <p:txBody>
          <a:bodyPr wrap="none" rtlCol="0">
            <a:spAutoFit/>
          </a:bodyPr>
          <a:lstStyle/>
          <a:p>
            <a:pPr algn="ctr"/>
            <a:r>
              <a:rPr kumimoji="1" lang="ja-JP" altLang="en-US" sz="2400" b="1">
                <a:latin typeface="+mn-ea"/>
              </a:rPr>
              <a:t>クラウドサーバ</a:t>
            </a:r>
          </a:p>
        </p:txBody>
      </p:sp>
      <p:cxnSp>
        <p:nvCxnSpPr>
          <p:cNvPr id="82" name="カギ線コネクタ 81">
            <a:extLst>
              <a:ext uri="{FF2B5EF4-FFF2-40B4-BE49-F238E27FC236}">
                <a16:creationId xmlns:a16="http://schemas.microsoft.com/office/drawing/2014/main" id="{65F01EA2-264C-C39A-DE1F-172B1A6DA8E1}"/>
              </a:ext>
            </a:extLst>
          </p:cNvPr>
          <p:cNvCxnSpPr>
            <a:cxnSpLocks/>
          </p:cNvCxnSpPr>
          <p:nvPr/>
        </p:nvCxnSpPr>
        <p:spPr>
          <a:xfrm>
            <a:off x="2716730" y="2522038"/>
            <a:ext cx="1609883" cy="259441"/>
          </a:xfrm>
          <a:prstGeom prst="bentConnector3">
            <a:avLst>
              <a:gd name="adj1" fmla="val 54733"/>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6" name="カギ線コネクタ 85">
            <a:extLst>
              <a:ext uri="{FF2B5EF4-FFF2-40B4-BE49-F238E27FC236}">
                <a16:creationId xmlns:a16="http://schemas.microsoft.com/office/drawing/2014/main" id="{A0EEF914-296D-8544-F96F-1B0A196D8D53}"/>
              </a:ext>
            </a:extLst>
          </p:cNvPr>
          <p:cNvCxnSpPr>
            <a:cxnSpLocks/>
            <a:stCxn id="12" idx="3"/>
          </p:cNvCxnSpPr>
          <p:nvPr/>
        </p:nvCxnSpPr>
        <p:spPr>
          <a:xfrm flipV="1">
            <a:off x="2871155" y="3192755"/>
            <a:ext cx="1469233" cy="1422096"/>
          </a:xfrm>
          <a:prstGeom prst="bentConnector3">
            <a:avLst>
              <a:gd name="adj1" fmla="val 50000"/>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カギ線コネクタ 129">
            <a:extLst>
              <a:ext uri="{FF2B5EF4-FFF2-40B4-BE49-F238E27FC236}">
                <a16:creationId xmlns:a16="http://schemas.microsoft.com/office/drawing/2014/main" id="{2CE54DAF-4DDF-7257-9090-9F17B386893C}"/>
              </a:ext>
            </a:extLst>
          </p:cNvPr>
          <p:cNvCxnSpPr>
            <a:cxnSpLocks/>
          </p:cNvCxnSpPr>
          <p:nvPr/>
        </p:nvCxnSpPr>
        <p:spPr>
          <a:xfrm flipV="1">
            <a:off x="6210613" y="2585168"/>
            <a:ext cx="1470272" cy="2266995"/>
          </a:xfrm>
          <a:prstGeom prst="bentConnector3">
            <a:avLst>
              <a:gd name="adj1" fmla="val 50000"/>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8A31AD32-E344-300D-EA54-1198B03D7656}"/>
              </a:ext>
            </a:extLst>
          </p:cNvPr>
          <p:cNvCxnSpPr>
            <a:cxnSpLocks/>
            <a:endCxn id="42" idx="1"/>
          </p:cNvCxnSpPr>
          <p:nvPr/>
        </p:nvCxnSpPr>
        <p:spPr>
          <a:xfrm>
            <a:off x="6238350" y="5203261"/>
            <a:ext cx="1442534" cy="0"/>
          </a:xfrm>
          <a:prstGeom prst="straightConnector1">
            <a:avLst/>
          </a:prstGeom>
          <a:ln w="57150">
            <a:solidFill>
              <a:schemeClr val="accent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909AA4D7-3F10-469B-EB4D-B1B0657F22F6}"/>
              </a:ext>
            </a:extLst>
          </p:cNvPr>
          <p:cNvCxnSpPr>
            <a:cxnSpLocks/>
            <a:stCxn id="26" idx="3"/>
            <a:endCxn id="19" idx="1"/>
          </p:cNvCxnSpPr>
          <p:nvPr/>
        </p:nvCxnSpPr>
        <p:spPr>
          <a:xfrm flipV="1">
            <a:off x="6667741" y="2322122"/>
            <a:ext cx="1013144" cy="638074"/>
          </a:xfrm>
          <a:prstGeom prst="bentConnector3">
            <a:avLst>
              <a:gd name="adj1" fmla="val 50000"/>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カギ線コネクタ 98">
            <a:extLst>
              <a:ext uri="{FF2B5EF4-FFF2-40B4-BE49-F238E27FC236}">
                <a16:creationId xmlns:a16="http://schemas.microsoft.com/office/drawing/2014/main" id="{CA2467C8-6407-7948-FD43-FC59748E4D4C}"/>
              </a:ext>
            </a:extLst>
          </p:cNvPr>
          <p:cNvCxnSpPr>
            <a:cxnSpLocks/>
            <a:stCxn id="26" idx="3"/>
            <a:endCxn id="9" idx="1"/>
          </p:cNvCxnSpPr>
          <p:nvPr/>
        </p:nvCxnSpPr>
        <p:spPr>
          <a:xfrm>
            <a:off x="6667741" y="2960196"/>
            <a:ext cx="1013143" cy="852217"/>
          </a:xfrm>
          <a:prstGeom prst="bentConnector3">
            <a:avLst>
              <a:gd name="adj1" fmla="val 50000"/>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42B865DB-1039-8139-B7F0-5FD9EAC7EC27}"/>
              </a:ext>
            </a:extLst>
          </p:cNvPr>
          <p:cNvCxnSpPr>
            <a:cxnSpLocks/>
            <a:stCxn id="26" idx="2"/>
            <a:endCxn id="15" idx="0"/>
          </p:cNvCxnSpPr>
          <p:nvPr/>
        </p:nvCxnSpPr>
        <p:spPr>
          <a:xfrm>
            <a:off x="5492117" y="3428998"/>
            <a:ext cx="0" cy="730231"/>
          </a:xfrm>
          <a:prstGeom prst="straightConnector1">
            <a:avLst/>
          </a:prstGeom>
          <a:ln w="57150">
            <a:solidFill>
              <a:schemeClr val="accent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カギ線コネクタ 134">
            <a:extLst>
              <a:ext uri="{FF2B5EF4-FFF2-40B4-BE49-F238E27FC236}">
                <a16:creationId xmlns:a16="http://schemas.microsoft.com/office/drawing/2014/main" id="{7B6BE8C5-910E-4BCE-53A9-40641AE24138}"/>
              </a:ext>
            </a:extLst>
          </p:cNvPr>
          <p:cNvCxnSpPr>
            <a:cxnSpLocks/>
          </p:cNvCxnSpPr>
          <p:nvPr/>
        </p:nvCxnSpPr>
        <p:spPr>
          <a:xfrm flipV="1">
            <a:off x="6210613" y="4075459"/>
            <a:ext cx="1470271" cy="776704"/>
          </a:xfrm>
          <a:prstGeom prst="bentConnector3">
            <a:avLst>
              <a:gd name="adj1" fmla="val 50000"/>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9" name="グループ化 148">
            <a:extLst>
              <a:ext uri="{FF2B5EF4-FFF2-40B4-BE49-F238E27FC236}">
                <a16:creationId xmlns:a16="http://schemas.microsoft.com/office/drawing/2014/main" id="{865DB7B9-791F-639A-7375-A5EDC4ED4B3B}"/>
              </a:ext>
            </a:extLst>
          </p:cNvPr>
          <p:cNvGrpSpPr/>
          <p:nvPr/>
        </p:nvGrpSpPr>
        <p:grpSpPr>
          <a:xfrm>
            <a:off x="4794356" y="4159229"/>
            <a:ext cx="1518849" cy="1416267"/>
            <a:chOff x="4794356" y="4159229"/>
            <a:chExt cx="1518849" cy="1416267"/>
          </a:xfrm>
        </p:grpSpPr>
        <p:pic>
          <p:nvPicPr>
            <p:cNvPr id="15" name="グラフィックス 14" descr="データベース 枠線">
              <a:extLst>
                <a:ext uri="{FF2B5EF4-FFF2-40B4-BE49-F238E27FC236}">
                  <a16:creationId xmlns:a16="http://schemas.microsoft.com/office/drawing/2014/main" id="{A1110218-0943-1137-6120-1B6F8D3B57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94356" y="4159229"/>
              <a:ext cx="1416257" cy="1416267"/>
            </a:xfrm>
            <a:prstGeom prst="rect">
              <a:avLst/>
            </a:prstGeom>
          </p:spPr>
        </p:pic>
        <p:sp>
          <p:nvSpPr>
            <p:cNvPr id="148" name="テキスト ボックス 147">
              <a:extLst>
                <a:ext uri="{FF2B5EF4-FFF2-40B4-BE49-F238E27FC236}">
                  <a16:creationId xmlns:a16="http://schemas.microsoft.com/office/drawing/2014/main" id="{224BA916-69DC-57E9-06F0-840153653800}"/>
                </a:ext>
              </a:extLst>
            </p:cNvPr>
            <p:cNvSpPr txBox="1"/>
            <p:nvPr/>
          </p:nvSpPr>
          <p:spPr>
            <a:xfrm>
              <a:off x="5512986" y="4358284"/>
              <a:ext cx="800219" cy="461665"/>
            </a:xfrm>
            <a:prstGeom prst="rect">
              <a:avLst/>
            </a:prstGeom>
            <a:noFill/>
          </p:spPr>
          <p:txBody>
            <a:bodyPr wrap="none" rtlCol="0">
              <a:spAutoFit/>
            </a:bodyPr>
            <a:lstStyle/>
            <a:p>
              <a:pPr algn="ctr"/>
              <a:r>
                <a:rPr kumimoji="1" lang="ja-JP" altLang="en-US" sz="2400" b="1">
                  <a:latin typeface="+mn-ea"/>
                </a:rPr>
                <a:t>　　</a:t>
              </a:r>
            </a:p>
          </p:txBody>
        </p:sp>
      </p:grpSp>
      <p:cxnSp>
        <p:nvCxnSpPr>
          <p:cNvPr id="163" name="カギ線コネクタ 162">
            <a:extLst>
              <a:ext uri="{FF2B5EF4-FFF2-40B4-BE49-F238E27FC236}">
                <a16:creationId xmlns:a16="http://schemas.microsoft.com/office/drawing/2014/main" id="{335D4280-DD5A-1B6A-A565-6D83EDA3305C}"/>
              </a:ext>
            </a:extLst>
          </p:cNvPr>
          <p:cNvCxnSpPr>
            <a:cxnSpLocks/>
          </p:cNvCxnSpPr>
          <p:nvPr/>
        </p:nvCxnSpPr>
        <p:spPr>
          <a:xfrm>
            <a:off x="2466308" y="5483838"/>
            <a:ext cx="927831"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カギ線コネクタ 162">
            <a:extLst>
              <a:ext uri="{FF2B5EF4-FFF2-40B4-BE49-F238E27FC236}">
                <a16:creationId xmlns:a16="http://schemas.microsoft.com/office/drawing/2014/main" id="{4FC4FFD4-6A9B-128B-0023-151B5B17908F}"/>
              </a:ext>
            </a:extLst>
          </p:cNvPr>
          <p:cNvCxnSpPr>
            <a:cxnSpLocks/>
          </p:cNvCxnSpPr>
          <p:nvPr/>
        </p:nvCxnSpPr>
        <p:spPr>
          <a:xfrm>
            <a:off x="2466308" y="5963785"/>
            <a:ext cx="927831"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3C14A7AE-291A-9EB2-054B-9591612C2F36}"/>
              </a:ext>
            </a:extLst>
          </p:cNvPr>
          <p:cNvSpPr txBox="1"/>
          <p:nvPr/>
        </p:nvSpPr>
        <p:spPr>
          <a:xfrm>
            <a:off x="1167556" y="5269587"/>
            <a:ext cx="1127233" cy="461665"/>
          </a:xfrm>
          <a:prstGeom prst="rect">
            <a:avLst/>
          </a:prstGeom>
          <a:noFill/>
        </p:spPr>
        <p:txBody>
          <a:bodyPr wrap="none" rtlCol="0">
            <a:spAutoFit/>
          </a:bodyPr>
          <a:lstStyle/>
          <a:p>
            <a:pPr algn="ctr"/>
            <a:r>
              <a:rPr kumimoji="1" lang="ja-JP" altLang="en-US" sz="2400" b="1">
                <a:latin typeface="+mn-ea"/>
              </a:rPr>
              <a:t>データ</a:t>
            </a:r>
          </a:p>
        </p:txBody>
      </p:sp>
      <p:sp>
        <p:nvSpPr>
          <p:cNvPr id="170" name="テキスト ボックス 169">
            <a:extLst>
              <a:ext uri="{FF2B5EF4-FFF2-40B4-BE49-F238E27FC236}">
                <a16:creationId xmlns:a16="http://schemas.microsoft.com/office/drawing/2014/main" id="{B0E532A2-8589-765A-59DE-837FA5B72F81}"/>
              </a:ext>
            </a:extLst>
          </p:cNvPr>
          <p:cNvSpPr txBox="1"/>
          <p:nvPr/>
        </p:nvSpPr>
        <p:spPr>
          <a:xfrm>
            <a:off x="1007240" y="5732952"/>
            <a:ext cx="1441420" cy="461665"/>
          </a:xfrm>
          <a:prstGeom prst="rect">
            <a:avLst/>
          </a:prstGeom>
          <a:noFill/>
        </p:spPr>
        <p:txBody>
          <a:bodyPr wrap="none" rtlCol="0">
            <a:spAutoFit/>
          </a:bodyPr>
          <a:lstStyle/>
          <a:p>
            <a:pPr algn="ctr"/>
            <a:r>
              <a:rPr kumimoji="1" lang="ja-JP" altLang="en-US" sz="2400" b="1">
                <a:latin typeface="+mn-ea"/>
              </a:rPr>
              <a:t>アクセス</a:t>
            </a:r>
          </a:p>
        </p:txBody>
      </p:sp>
      <p:sp>
        <p:nvSpPr>
          <p:cNvPr id="171" name="テキスト ボックス 170">
            <a:extLst>
              <a:ext uri="{FF2B5EF4-FFF2-40B4-BE49-F238E27FC236}">
                <a16:creationId xmlns:a16="http://schemas.microsoft.com/office/drawing/2014/main" id="{F440410C-2DB8-E6B1-8E81-F64AE2235A40}"/>
              </a:ext>
            </a:extLst>
          </p:cNvPr>
          <p:cNvSpPr txBox="1"/>
          <p:nvPr/>
        </p:nvSpPr>
        <p:spPr>
          <a:xfrm>
            <a:off x="9564279" y="5317815"/>
            <a:ext cx="2069797" cy="461665"/>
          </a:xfrm>
          <a:prstGeom prst="rect">
            <a:avLst/>
          </a:prstGeom>
          <a:noFill/>
        </p:spPr>
        <p:txBody>
          <a:bodyPr wrap="none" rtlCol="0">
            <a:spAutoFit/>
          </a:bodyPr>
          <a:lstStyle/>
          <a:p>
            <a:pPr algn="ctr"/>
            <a:r>
              <a:rPr kumimoji="1" lang="ja-JP" altLang="en-US" sz="2400" b="1">
                <a:latin typeface="+mn-ea"/>
              </a:rPr>
              <a:t>通知シグナル</a:t>
            </a:r>
          </a:p>
        </p:txBody>
      </p:sp>
    </p:spTree>
    <p:extLst>
      <p:ext uri="{BB962C8B-B14F-4D97-AF65-F5344CB8AC3E}">
        <p14:creationId xmlns:p14="http://schemas.microsoft.com/office/powerpoint/2010/main" val="235667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2AC260-65B5-E23E-BFD4-EB6BA8959887}"/>
              </a:ext>
            </a:extLst>
          </p:cNvPr>
          <p:cNvSpPr>
            <a:spLocks noGrp="1"/>
          </p:cNvSpPr>
          <p:nvPr>
            <p:ph type="title"/>
          </p:nvPr>
        </p:nvSpPr>
        <p:spPr/>
        <p:txBody>
          <a:bodyPr/>
          <a:lstStyle/>
          <a:p>
            <a:r>
              <a:rPr lang="ja-JP" altLang="en-US"/>
              <a:t>実験</a:t>
            </a:r>
            <a:r>
              <a:rPr kumimoji="1" lang="ja-JP" altLang="en-US"/>
              <a:t>結果</a:t>
            </a:r>
            <a:endParaRPr kumimoji="1" lang="ja-JP" altLang="en-US" dirty="0"/>
          </a:p>
        </p:txBody>
      </p:sp>
      <p:sp>
        <p:nvSpPr>
          <p:cNvPr id="3" name="コンテンツ プレースホルダー 2">
            <a:extLst>
              <a:ext uri="{FF2B5EF4-FFF2-40B4-BE49-F238E27FC236}">
                <a16:creationId xmlns:a16="http://schemas.microsoft.com/office/drawing/2014/main" id="{A3799629-1DCD-4911-E9B9-2AB5CD8F9AFA}"/>
              </a:ext>
            </a:extLst>
          </p:cNvPr>
          <p:cNvSpPr>
            <a:spLocks noGrp="1"/>
          </p:cNvSpPr>
          <p:nvPr>
            <p:ph idx="1"/>
          </p:nvPr>
        </p:nvSpPr>
        <p:spPr>
          <a:xfrm>
            <a:off x="578682" y="1681086"/>
            <a:ext cx="5005689" cy="4132763"/>
          </a:xfrm>
        </p:spPr>
        <p:txBody>
          <a:bodyPr>
            <a:normAutofit/>
          </a:bodyPr>
          <a:lstStyle/>
          <a:p>
            <a:r>
              <a:rPr kumimoji="1" lang="en-US" altLang="ja-JP" sz="3200" dirty="0"/>
              <a:t>Push</a:t>
            </a:r>
            <a:r>
              <a:rPr kumimoji="1" lang="ja-JP" altLang="en-US" sz="3200"/>
              <a:t>通知の</a:t>
            </a:r>
            <a:r>
              <a:rPr lang="ja-JP" altLang="en-US" sz="3200"/>
              <a:t>確認</a:t>
            </a:r>
            <a:endParaRPr lang="en-US" altLang="ja-JP" sz="3200" dirty="0"/>
          </a:p>
          <a:p>
            <a:pPr lvl="1"/>
            <a:r>
              <a:rPr kumimoji="1" lang="ja-JP" altLang="en-US" sz="2800"/>
              <a:t>バックグラウンド通知</a:t>
            </a:r>
            <a:endParaRPr kumimoji="1" lang="en-US" altLang="ja-JP" sz="2800" dirty="0"/>
          </a:p>
          <a:p>
            <a:endParaRPr kumimoji="1" lang="en-US" altLang="ja-JP" sz="3200" dirty="0"/>
          </a:p>
          <a:p>
            <a:r>
              <a:rPr kumimoji="1" lang="ja-JP" altLang="en-US" sz="3200"/>
              <a:t>行動経路の地図表示</a:t>
            </a:r>
            <a:endParaRPr kumimoji="1" lang="en-US" altLang="ja-JP" sz="3200" dirty="0"/>
          </a:p>
          <a:p>
            <a:pPr lvl="1"/>
            <a:r>
              <a:rPr lang="ja-JP" altLang="en-US" sz="2800"/>
              <a:t>センサノード：ピン</a:t>
            </a:r>
            <a:endParaRPr lang="en-US" altLang="ja-JP" sz="2800" dirty="0"/>
          </a:p>
          <a:p>
            <a:pPr lvl="1"/>
            <a:r>
              <a:rPr kumimoji="1" lang="ja-JP" altLang="en-US" sz="2800"/>
              <a:t>移動経路：折線</a:t>
            </a:r>
            <a:endParaRPr kumimoji="1" lang="en-US" altLang="ja-JP" sz="2800" dirty="0"/>
          </a:p>
        </p:txBody>
      </p:sp>
      <p:sp>
        <p:nvSpPr>
          <p:cNvPr id="4" name="スライド番号プレースホルダー 3">
            <a:extLst>
              <a:ext uri="{FF2B5EF4-FFF2-40B4-BE49-F238E27FC236}">
                <a16:creationId xmlns:a16="http://schemas.microsoft.com/office/drawing/2014/main" id="{289FCE44-CAC6-F145-2BDE-9F1BBB87176B}"/>
              </a:ext>
            </a:extLst>
          </p:cNvPr>
          <p:cNvSpPr>
            <a:spLocks noGrp="1"/>
          </p:cNvSpPr>
          <p:nvPr>
            <p:ph type="sldNum" sz="quarter" idx="12"/>
          </p:nvPr>
        </p:nvSpPr>
        <p:spPr/>
        <p:txBody>
          <a:bodyPr/>
          <a:lstStyle/>
          <a:p>
            <a:fld id="{C049C153-E0B4-4CC2-8477-857F11E72140}" type="slidenum">
              <a:rPr lang="ja-JP" altLang="en-US" smtClean="0"/>
              <a:pPr/>
              <a:t>8</a:t>
            </a:fld>
            <a:endParaRPr lang="ja-JP" altLang="en-US" dirty="0"/>
          </a:p>
        </p:txBody>
      </p:sp>
      <p:sp>
        <p:nvSpPr>
          <p:cNvPr id="5" name="テキスト プレースホルダー 4">
            <a:extLst>
              <a:ext uri="{FF2B5EF4-FFF2-40B4-BE49-F238E27FC236}">
                <a16:creationId xmlns:a16="http://schemas.microsoft.com/office/drawing/2014/main" id="{E6B42904-8A24-9B21-A331-B9B42E027ACB}"/>
              </a:ext>
            </a:extLst>
          </p:cNvPr>
          <p:cNvSpPr>
            <a:spLocks noGrp="1"/>
          </p:cNvSpPr>
          <p:nvPr>
            <p:ph type="body" sz="quarter" idx="4294967295"/>
          </p:nvPr>
        </p:nvSpPr>
        <p:spPr>
          <a:xfrm>
            <a:off x="446533" y="6315134"/>
            <a:ext cx="8831348" cy="542866"/>
          </a:xfrm>
        </p:spPr>
        <p:txBody>
          <a:bodyPr/>
          <a:lstStyle/>
          <a:p>
            <a:pPr marL="0" indent="0">
              <a:buNone/>
            </a:pPr>
            <a:r>
              <a:rPr lang="ja-JP" altLang="en-US" dirty="0">
                <a:solidFill>
                  <a:schemeClr val="accent2">
                    <a:lumMod val="40000"/>
                    <a:lumOff val="60000"/>
                  </a:schemeClr>
                </a:solidFill>
              </a:rPr>
              <a:t>概要</a:t>
            </a:r>
            <a:r>
              <a:rPr lang="ja-JP" altLang="en-US" dirty="0">
                <a:solidFill>
                  <a:schemeClr val="accent2"/>
                </a:solidFill>
              </a:rPr>
              <a:t> </a:t>
            </a:r>
            <a:r>
              <a:rPr lang="ja-JP" altLang="en-US" sz="1400" baseline="20000" dirty="0">
                <a:solidFill>
                  <a:schemeClr val="accent2">
                    <a:lumMod val="40000"/>
                    <a:lumOff val="60000"/>
                  </a:schemeClr>
                </a:solidFill>
              </a:rPr>
              <a:t>▶</a:t>
            </a:r>
            <a:r>
              <a:rPr lang="ja-JP" altLang="en-US" dirty="0">
                <a:solidFill>
                  <a:schemeClr val="accent2">
                    <a:lumMod val="40000"/>
                    <a:lumOff val="60000"/>
                  </a:schemeClr>
                </a:solidFill>
              </a:rPr>
              <a:t> 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提案手法 </a:t>
            </a:r>
            <a:r>
              <a:rPr kumimoji="1" lang="ja-JP" altLang="en-US" sz="1400" b="0" i="0" u="none" strike="noStrike" kern="1200" cap="none" spc="0" normalizeH="0" baseline="20000" noProof="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a:solidFill>
                  <a:schemeClr val="accent2">
                    <a:lumMod val="40000"/>
                    <a:lumOff val="60000"/>
                  </a:schemeClr>
                </a:solidFill>
              </a:rPr>
              <a:t> </a:t>
            </a:r>
            <a:r>
              <a:rPr lang="ja-JP" altLang="en-US">
                <a:solidFill>
                  <a:schemeClr val="accent2"/>
                </a:solidFill>
              </a:rPr>
              <a:t>実験結果</a:t>
            </a:r>
            <a:r>
              <a:rPr lang="ja-JP" altLang="en-US">
                <a:solidFill>
                  <a:schemeClr val="accent2">
                    <a:lumMod val="40000"/>
                    <a:lumOff val="60000"/>
                  </a:schemeClr>
                </a:solidFill>
              </a:rPr>
              <a:t>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まとめ</a:t>
            </a:r>
            <a:endParaRPr kumimoji="1" lang="ja-JP" altLang="en-US" dirty="0">
              <a:solidFill>
                <a:schemeClr val="accent2">
                  <a:lumMod val="40000"/>
                  <a:lumOff val="60000"/>
                </a:schemeClr>
              </a:solidFill>
            </a:endParaRPr>
          </a:p>
        </p:txBody>
      </p:sp>
      <p:pic>
        <p:nvPicPr>
          <p:cNvPr id="10" name="図 9" descr="ダイアグラム&#10;&#10;自動的に生成された説明">
            <a:extLst>
              <a:ext uri="{FF2B5EF4-FFF2-40B4-BE49-F238E27FC236}">
                <a16:creationId xmlns:a16="http://schemas.microsoft.com/office/drawing/2014/main" id="{092D738A-D6CC-665C-2093-5B55B6496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642" y="3177526"/>
            <a:ext cx="5410064" cy="2747418"/>
          </a:xfrm>
          <a:prstGeom prst="rect">
            <a:avLst/>
          </a:prstGeom>
        </p:spPr>
      </p:pic>
      <p:pic>
        <p:nvPicPr>
          <p:cNvPr id="11" name="図 10" descr="テキスト&#10;&#10;自動的に生成された説明">
            <a:extLst>
              <a:ext uri="{FF2B5EF4-FFF2-40B4-BE49-F238E27FC236}">
                <a16:creationId xmlns:a16="http://schemas.microsoft.com/office/drawing/2014/main" id="{7341EDDE-7919-B07F-7C3B-615BE22E71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174" y="1771337"/>
            <a:ext cx="4445000" cy="1016000"/>
          </a:xfrm>
          <a:prstGeom prst="rect">
            <a:avLst/>
          </a:prstGeom>
        </p:spPr>
      </p:pic>
    </p:spTree>
    <p:extLst>
      <p:ext uri="{BB962C8B-B14F-4D97-AF65-F5344CB8AC3E}">
        <p14:creationId xmlns:p14="http://schemas.microsoft.com/office/powerpoint/2010/main" val="128400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2AC260-65B5-E23E-BFD4-EB6BA895988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A3799629-1DCD-4911-E9B9-2AB5CD8F9AFA}"/>
              </a:ext>
            </a:extLst>
          </p:cNvPr>
          <p:cNvSpPr>
            <a:spLocks noGrp="1"/>
          </p:cNvSpPr>
          <p:nvPr>
            <p:ph idx="1"/>
          </p:nvPr>
        </p:nvSpPr>
        <p:spPr>
          <a:xfrm>
            <a:off x="581191" y="1589208"/>
            <a:ext cx="11029615" cy="1839792"/>
          </a:xfrm>
        </p:spPr>
        <p:txBody>
          <a:bodyPr>
            <a:normAutofit/>
          </a:bodyPr>
          <a:lstStyle/>
          <a:p>
            <a:r>
              <a:rPr kumimoji="1" lang="ja-JP" altLang="en-US" sz="3200"/>
              <a:t>バックグラウンドの通知を確認</a:t>
            </a:r>
            <a:endParaRPr kumimoji="1" lang="en-US" altLang="ja-JP" sz="3200" dirty="0"/>
          </a:p>
          <a:p>
            <a:r>
              <a:rPr lang="ja-JP" altLang="en-US" sz="3200"/>
              <a:t>地図に行動履歴を表示</a:t>
            </a:r>
            <a:endParaRPr kumimoji="1" lang="en-US" altLang="ja-JP" sz="3200" dirty="0"/>
          </a:p>
        </p:txBody>
      </p:sp>
      <p:sp>
        <p:nvSpPr>
          <p:cNvPr id="4" name="スライド番号プレースホルダー 3">
            <a:extLst>
              <a:ext uri="{FF2B5EF4-FFF2-40B4-BE49-F238E27FC236}">
                <a16:creationId xmlns:a16="http://schemas.microsoft.com/office/drawing/2014/main" id="{289FCE44-CAC6-F145-2BDE-9F1BBB87176B}"/>
              </a:ext>
            </a:extLst>
          </p:cNvPr>
          <p:cNvSpPr>
            <a:spLocks noGrp="1"/>
          </p:cNvSpPr>
          <p:nvPr>
            <p:ph type="sldNum" sz="quarter" idx="12"/>
          </p:nvPr>
        </p:nvSpPr>
        <p:spPr/>
        <p:txBody>
          <a:bodyPr/>
          <a:lstStyle/>
          <a:p>
            <a:fld id="{C049C153-E0B4-4CC2-8477-857F11E72140}" type="slidenum">
              <a:rPr lang="ja-JP" altLang="en-US" smtClean="0"/>
              <a:pPr/>
              <a:t>9</a:t>
            </a:fld>
            <a:endParaRPr lang="ja-JP" altLang="en-US" dirty="0"/>
          </a:p>
        </p:txBody>
      </p:sp>
      <p:sp>
        <p:nvSpPr>
          <p:cNvPr id="5" name="テキスト プレースホルダー 4">
            <a:extLst>
              <a:ext uri="{FF2B5EF4-FFF2-40B4-BE49-F238E27FC236}">
                <a16:creationId xmlns:a16="http://schemas.microsoft.com/office/drawing/2014/main" id="{E6B42904-8A24-9B21-A331-B9B42E027ACB}"/>
              </a:ext>
            </a:extLst>
          </p:cNvPr>
          <p:cNvSpPr>
            <a:spLocks noGrp="1"/>
          </p:cNvSpPr>
          <p:nvPr>
            <p:ph type="body" sz="quarter" idx="4294967295"/>
          </p:nvPr>
        </p:nvSpPr>
        <p:spPr>
          <a:xfrm>
            <a:off x="446533" y="6315134"/>
            <a:ext cx="8831348" cy="542866"/>
          </a:xfrm>
        </p:spPr>
        <p:txBody>
          <a:bodyPr/>
          <a:lstStyle/>
          <a:p>
            <a:pPr marL="0" indent="0">
              <a:buNone/>
            </a:pPr>
            <a:r>
              <a:rPr lang="ja-JP" altLang="en-US" dirty="0">
                <a:solidFill>
                  <a:schemeClr val="accent2">
                    <a:lumMod val="40000"/>
                    <a:lumOff val="60000"/>
                  </a:schemeClr>
                </a:solidFill>
              </a:rPr>
              <a:t>概要</a:t>
            </a:r>
            <a:r>
              <a:rPr lang="ja-JP" altLang="en-US" dirty="0">
                <a:solidFill>
                  <a:schemeClr val="accent2"/>
                </a:solidFill>
              </a:rPr>
              <a:t> </a:t>
            </a:r>
            <a:r>
              <a:rPr lang="ja-JP" altLang="en-US" sz="1400" baseline="20000" dirty="0">
                <a:solidFill>
                  <a:schemeClr val="accent2">
                    <a:lumMod val="40000"/>
                    <a:lumOff val="60000"/>
                  </a:schemeClr>
                </a:solidFill>
              </a:rPr>
              <a:t>▶</a:t>
            </a:r>
            <a:r>
              <a:rPr lang="ja-JP" altLang="en-US" dirty="0">
                <a:solidFill>
                  <a:schemeClr val="accent2">
                    <a:lumMod val="40000"/>
                    <a:lumOff val="60000"/>
                  </a:schemeClr>
                </a:solidFill>
              </a:rPr>
              <a:t> 目次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背景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提案手法 </a:t>
            </a:r>
            <a:r>
              <a:rPr kumimoji="1" lang="ja-JP" altLang="en-US" sz="1400" b="0" i="0" u="none" strike="noStrike" kern="1200" cap="none" spc="0" normalizeH="0" baseline="20000" noProof="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a:solidFill>
                  <a:schemeClr val="accent2">
                    <a:lumMod val="40000"/>
                    <a:lumOff val="60000"/>
                  </a:schemeClr>
                </a:solidFill>
              </a:rPr>
              <a:t> 実験結果 </a:t>
            </a:r>
            <a:r>
              <a:rPr kumimoji="1" lang="ja-JP" altLang="en-US" sz="1400" b="0" i="0" u="none" strike="noStrike" kern="1200" cap="none" spc="0" normalizeH="0" baseline="20000" noProof="0" dirty="0">
                <a:ln>
                  <a:noFill/>
                </a:ln>
                <a:solidFill>
                  <a:schemeClr val="accent2">
                    <a:lumMod val="40000"/>
                    <a:lumOff val="60000"/>
                  </a:schemeClr>
                </a:solidFill>
                <a:effectLst/>
                <a:uLnTx/>
                <a:uFillTx/>
                <a:latin typeface="Gill Sans MT" panose="020B0502020104020203"/>
                <a:ea typeface="HGｺﾞｼｯｸE" panose="020B0909000000000000" pitchFamily="49" charset="-128"/>
                <a:cs typeface="+mn-cs"/>
              </a:rPr>
              <a:t>▶</a:t>
            </a:r>
            <a:r>
              <a:rPr lang="ja-JP" altLang="en-US" dirty="0">
                <a:solidFill>
                  <a:schemeClr val="accent2">
                    <a:lumMod val="40000"/>
                    <a:lumOff val="60000"/>
                  </a:schemeClr>
                </a:solidFill>
              </a:rPr>
              <a:t> </a:t>
            </a:r>
            <a:r>
              <a:rPr lang="ja-JP" altLang="en-US" dirty="0">
                <a:solidFill>
                  <a:schemeClr val="accent2"/>
                </a:solidFill>
              </a:rPr>
              <a:t>まとめ</a:t>
            </a:r>
            <a:endParaRPr kumimoji="1" lang="ja-JP" altLang="en-US" dirty="0">
              <a:solidFill>
                <a:schemeClr val="accent2"/>
              </a:solidFill>
            </a:endParaRPr>
          </a:p>
        </p:txBody>
      </p:sp>
      <p:sp>
        <p:nvSpPr>
          <p:cNvPr id="7" name="コンテンツ プレースホルダー 2">
            <a:extLst>
              <a:ext uri="{FF2B5EF4-FFF2-40B4-BE49-F238E27FC236}">
                <a16:creationId xmlns:a16="http://schemas.microsoft.com/office/drawing/2014/main" id="{D0EFD4A1-C40D-8179-639D-42D31E9EE616}"/>
              </a:ext>
            </a:extLst>
          </p:cNvPr>
          <p:cNvSpPr txBox="1">
            <a:spLocks/>
          </p:cNvSpPr>
          <p:nvPr/>
        </p:nvSpPr>
        <p:spPr>
          <a:xfrm>
            <a:off x="581192" y="3927810"/>
            <a:ext cx="11029615" cy="183979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2800" kern="1200">
                <a:solidFill>
                  <a:schemeClr val="tx2"/>
                </a:solidFill>
                <a:latin typeface="HGSｺﾞｼｯｸE" panose="020B0900000000000000" pitchFamily="50" charset="-128"/>
                <a:ea typeface="HGSｺﾞｼｯｸE" panose="020B0900000000000000" pitchFamily="50" charset="-128"/>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2400" kern="1200">
                <a:solidFill>
                  <a:schemeClr val="tx2"/>
                </a:solidFill>
                <a:latin typeface="HGSｺﾞｼｯｸE" panose="020B0900000000000000" pitchFamily="50" charset="-128"/>
                <a:ea typeface="HGSｺﾞｼｯｸE" panose="020B0900000000000000" pitchFamily="50" charset="-128"/>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2000" kern="1200">
                <a:solidFill>
                  <a:schemeClr val="tx2"/>
                </a:solidFill>
                <a:latin typeface="HGSｺﾞｼｯｸE" panose="020B0900000000000000" pitchFamily="50" charset="-128"/>
                <a:ea typeface="HGSｺﾞｼｯｸE" panose="020B0900000000000000" pitchFamily="50" charset="-128"/>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HGSｺﾞｼｯｸE" panose="020B0900000000000000" pitchFamily="50" charset="-128"/>
                <a:ea typeface="HGSｺﾞｼｯｸE" panose="020B0900000000000000" pitchFamily="50" charset="-128"/>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HGSｺﾞｼｯｸE" panose="020B0900000000000000" pitchFamily="50" charset="-128"/>
                <a:ea typeface="HGSｺﾞｼｯｸE" panose="020B0900000000000000"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3200"/>
              <a:t>今後の展望</a:t>
            </a:r>
            <a:endParaRPr lang="en-US" altLang="ja-JP" sz="3200" dirty="0"/>
          </a:p>
          <a:p>
            <a:pPr lvl="1"/>
            <a:r>
              <a:rPr lang="ja-JP" altLang="en-US" sz="2800"/>
              <a:t>スマホ環境でのアクセス対応</a:t>
            </a:r>
            <a:endParaRPr lang="en-US" altLang="ja-JP" sz="2800" dirty="0"/>
          </a:p>
          <a:p>
            <a:pPr lvl="1"/>
            <a:r>
              <a:rPr lang="ja-JP" altLang="en-US" sz="2800"/>
              <a:t>システム全体を結合したテストから更なる機能改善</a:t>
            </a:r>
          </a:p>
        </p:txBody>
      </p:sp>
    </p:spTree>
    <p:extLst>
      <p:ext uri="{BB962C8B-B14F-4D97-AF65-F5344CB8AC3E}">
        <p14:creationId xmlns:p14="http://schemas.microsoft.com/office/powerpoint/2010/main" val="1911596719"/>
      </p:ext>
    </p:extLst>
  </p:cSld>
  <p:clrMapOvr>
    <a:masterClrMapping/>
  </p:clrMapOvr>
</p:sld>
</file>

<file path=ppt/theme/theme1.xml><?xml version="1.0" encoding="utf-8"?>
<a:theme xmlns:a="http://schemas.openxmlformats.org/drawingml/2006/main" name="配当">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ユーザー定義 2">
      <a:majorFont>
        <a:latin typeface="Gill Sans MT"/>
        <a:ea typeface="HGPｺﾞｼｯｸE"/>
        <a:cs typeface=""/>
      </a:majorFont>
      <a:minorFont>
        <a:latin typeface="Gill Sans MT"/>
        <a:ea typeface="HGSｺﾞｼｯｸE"/>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d05b275-6e36-41c8-856d-248085648429" xsi:nil="true"/>
    <lcf76f155ced4ddcb4097134ff3c332f xmlns="e02618ca-87ce-4d8b-85ad-61aca6e3ad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2857E09AFE76AE498F10364021A0C5E0" ma:contentTypeVersion="18" ma:contentTypeDescription="新しいドキュメントを作成します。" ma:contentTypeScope="" ma:versionID="404c27696bc40f9935c6caeb8c391298">
  <xsd:schema xmlns:xsd="http://www.w3.org/2001/XMLSchema" xmlns:xs="http://www.w3.org/2001/XMLSchema" xmlns:p="http://schemas.microsoft.com/office/2006/metadata/properties" xmlns:ns2="e02618ca-87ce-4d8b-85ad-61aca6e3ad74" xmlns:ns3="bd05b275-6e36-41c8-856d-248085648429" targetNamespace="http://schemas.microsoft.com/office/2006/metadata/properties" ma:root="true" ma:fieldsID="624938250e00d862e5b0912b59a06849" ns2:_="" ns3:_="">
    <xsd:import namespace="e02618ca-87ce-4d8b-85ad-61aca6e3ad74"/>
    <xsd:import namespace="bd05b275-6e36-41c8-856d-24808564842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2618ca-87ce-4d8b-85ad-61aca6e3ad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画像タグ" ma:readOnly="false" ma:fieldId="{5cf76f15-5ced-4ddc-b409-7134ff3c332f}" ma:taxonomyMulti="true" ma:sspId="c1ec0f05-8db9-4cb4-a53b-b8806002f24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d05b275-6e36-41c8-856d-248085648429" elementFormDefault="qualified">
    <xsd:import namespace="http://schemas.microsoft.com/office/2006/documentManagement/types"/>
    <xsd:import namespace="http://schemas.microsoft.com/office/infopath/2007/PartnerControls"/>
    <xsd:element name="SharedWithUsers" ma:index="1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共有相手の詳細情報" ma:internalName="SharedWithDetails" ma:readOnly="true">
      <xsd:simpleType>
        <xsd:restriction base="dms:Note">
          <xsd:maxLength value="255"/>
        </xsd:restriction>
      </xsd:simpleType>
    </xsd:element>
    <xsd:element name="TaxCatchAll" ma:index="23" nillable="true" ma:displayName="Taxonomy Catch All Column" ma:hidden="true" ma:list="{2449b1de-4928-479e-b5b7-d8384c9c230e}" ma:internalName="TaxCatchAll" ma:showField="CatchAllData" ma:web="bd05b275-6e36-41c8-856d-2480856484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DBCA7-AF11-4F8A-BB83-CB271DB2AB2A}">
  <ds:schemaRefs>
    <ds:schemaRef ds:uri="http://schemas.microsoft.com/office/2006/metadata/properties"/>
    <ds:schemaRef ds:uri="http://schemas.microsoft.com/office/infopath/2007/PartnerControls"/>
    <ds:schemaRef ds:uri="bd05b275-6e36-41c8-856d-248085648429"/>
    <ds:schemaRef ds:uri="e02618ca-87ce-4d8b-85ad-61aca6e3ad74"/>
  </ds:schemaRefs>
</ds:datastoreItem>
</file>

<file path=customXml/itemProps2.xml><?xml version="1.0" encoding="utf-8"?>
<ds:datastoreItem xmlns:ds="http://schemas.openxmlformats.org/officeDocument/2006/customXml" ds:itemID="{CE0B6B27-5BBB-45DF-BB88-DA775C1B33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2618ca-87ce-4d8b-85ad-61aca6e3ad74"/>
    <ds:schemaRef ds:uri="bd05b275-6e36-41c8-856d-2480856484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FC0E38-2CC1-454C-BEC6-0BA3A3C95E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配当</Template>
  <TotalTime>4869</TotalTime>
  <Words>995</Words>
  <Application>Microsoft Macintosh PowerPoint</Application>
  <PresentationFormat>ワイド画面</PresentationFormat>
  <Paragraphs>203</Paragraphs>
  <Slides>16</Slides>
  <Notes>8</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Meiryo UI</vt:lpstr>
      <vt:lpstr>HGPｺﾞｼｯｸE</vt:lpstr>
      <vt:lpstr>HGSｺﾞｼｯｸE</vt:lpstr>
      <vt:lpstr>Gill Sans MT</vt:lpstr>
      <vt:lpstr>游ゴシック</vt:lpstr>
      <vt:lpstr>Wingdings 2</vt:lpstr>
      <vt:lpstr>Arial</vt:lpstr>
      <vt:lpstr>配当</vt:lpstr>
      <vt:lpstr>赤外線センサを用いた害獣検出および行動解析  – 通知機構と行動ビジュアライザ – </vt:lpstr>
      <vt:lpstr>概要</vt:lpstr>
      <vt:lpstr>目次</vt:lpstr>
      <vt:lpstr>背景</vt:lpstr>
      <vt:lpstr>提案手法｜システム全体</vt:lpstr>
      <vt:lpstr>提案手法｜システム全体</vt:lpstr>
      <vt:lpstr>提案手法｜クラウドサーバ</vt:lpstr>
      <vt:lpstr>実験結果</vt:lpstr>
      <vt:lpstr>まとめ</vt:lpstr>
      <vt:lpstr>補足資料</vt:lpstr>
      <vt:lpstr>農業従事者数と獣害被害の現状</vt:lpstr>
      <vt:lpstr>クラウドサーバの構成</vt:lpstr>
      <vt:lpstr>WebPushの仕組み</vt:lpstr>
      <vt:lpstr>WebPushの仕組み</vt:lpstr>
      <vt:lpstr>検証方法</vt:lpstr>
      <vt:lpstr>動物の軌跡表示アプリの機能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Hiroaki Shimaoka</dc:creator>
  <cp:lastModifiedBy>藤本 光(奈良高専)</cp:lastModifiedBy>
  <cp:revision>145</cp:revision>
  <cp:lastPrinted>2024-01-25T04:51:16Z</cp:lastPrinted>
  <dcterms:created xsi:type="dcterms:W3CDTF">2024-01-25T01:46:12Z</dcterms:created>
  <dcterms:modified xsi:type="dcterms:W3CDTF">2024-02-05T04:08:55Z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0x0101002857E09AFE76AE498F10364021A0C5E0</vt:lpwstr>
  </property>
  <property fmtid="{D5CDD505-2E9C-101B-9397-08002B2CF9AE}" pid="3" name="MediaServiceImageTags">
    <vt:lpwstr/>
  </property>
</Properties>
</file>