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11.xml"/>
  <Override ContentType="application/vnd.openxmlformats-officedocument.presentationml.comments+xml" PartName="/ppt/comments/comment2.xml"/>
  <Override ContentType="application/vnd.openxmlformats-officedocument.presentationml.comments+xml" PartName="/ppt/comments/comment10.xml"/>
  <Override ContentType="application/vnd.openxmlformats-officedocument.presentationml.comments+xml" PartName="/ppt/comments/comment8.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3.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y="5143500" cx="9144000"/>
  <p:notesSz cx="6858000" cy="9144000"/>
  <p:embeddedFontLst>
    <p:embeddedFont>
      <p:font typeface="Robo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22" name="Randy Howard"/>
  <p:cmAuthor clrIdx="1" id="1" initials="" lastIdx="1" name="ddade04"/>
  <p:cmAuthor clrIdx="2" id="2" initials="" lastIdx="4" name="Ayushi Tiwari"/>
  <p:cmAuthor clrIdx="3" id="3" initials="" lastIdx="7" name="Yohannes Mengistu"/>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1A9340E-A9D9-4589-8031-720C645DBE38}">
  <a:tblStyle styleId="{51A9340E-A9D9-4589-8031-720C645DBE3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Roboto-bold.fntdata"/><Relationship Id="rId14" Type="http://schemas.openxmlformats.org/officeDocument/2006/relationships/slide" Target="slides/slide7.xml"/><Relationship Id="rId36" Type="http://schemas.openxmlformats.org/officeDocument/2006/relationships/font" Target="fonts/Roboto-regular.fntdata"/><Relationship Id="rId17" Type="http://schemas.openxmlformats.org/officeDocument/2006/relationships/slide" Target="slides/slide10.xml"/><Relationship Id="rId39" Type="http://schemas.openxmlformats.org/officeDocument/2006/relationships/font" Target="fonts/Roboto-boldItalic.fntdata"/><Relationship Id="rId16" Type="http://schemas.openxmlformats.org/officeDocument/2006/relationships/slide" Target="slides/slide9.xml"/><Relationship Id="rId38" Type="http://schemas.openxmlformats.org/officeDocument/2006/relationships/font" Target="fonts/Roboto-italic.fntdata"/><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10-15T23:35:02.599">
    <p:pos x="6000" y="0"/>
    <p:text>this works, but make the fonts larger for readability</p:text>
  </p:cm>
</p:cmLst>
</file>

<file path=ppt/comments/comment1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1" dt="2019-11-07T23:27:53.417">
    <p:pos x="6000" y="0"/>
    <p:text>move to back up along w/ level 1</p:text>
  </p:cm>
</p:cmLst>
</file>

<file path=ppt/comments/comment1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2" dt="2019-11-07T23:11:27.914">
    <p:pos x="6000" y="0"/>
    <p:text>don't need this in deck, push to backup if you wish</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19-10-16T00:37:45.090">
    <p:pos x="6000" y="0"/>
    <p:text>this is close, but the data warehouse and the analytics store is fuzzy in regards to what is in scope or out of scope</p:text>
  </p:cm>
  <p:cm authorId="1" idx="1" dt="2019-10-16T00:08:22.915">
    <p:pos x="6000" y="0"/>
    <p:text>So do you want a data warehouse for IoT data and a data store for Analytics data. At some point they should consolidate for a complete loop and integrated data set.</p:text>
  </p:cm>
  <p:cm authorId="0" idx="3" dt="2019-10-16T00:36:58.882">
    <p:pos x="6000" y="0"/>
    <p:text>The Data Warehouse as depicted in an External Entity, which means you are not changing it.  The results should be stored-yes, but how are you going to add the data and analytics to the warehouse w/o changing it.  I guess you could say the data structures are already there, and you are simply feeding it, which could work.  I believe though you still need to have some representation of analytics in the level 0 to get the analytics and sensor readings processed.   Make sense?</p:text>
  </p:cm>
  <p:cm authorId="0" idx="4" dt="2019-10-16T00:37:45.090">
    <p:pos x="6000" y="0"/>
    <p:text>oh - yes a complete loop and integrated data set should be accounted for.</p:text>
  </p:cm>
  <p:cm authorId="0" idx="5" dt="2019-11-26T22:52:41.769">
    <p:pos x="6000" y="100"/>
    <p:text>Now sync this w/ Level 0 (once fixed)</p:text>
  </p:cm>
  <p:cm authorId="0" idx="6" dt="2019-11-13T21:10:45.982">
    <p:pos x="6000" y="200"/>
    <p:text>now make this diagram consistent w/ the level 0</p:text>
  </p:cm>
  <p:cm authorId="2" idx="1" dt="2019-11-13T21:10:45.982">
    <p:pos x="6000" y="200"/>
    <p:text>updated</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7" dt="2019-10-15T23:32:55.979">
    <p:pos x="6000" y="0"/>
    <p:text>Also - the level 0 has to have the same interfaces to external entities as the context dfd</p:text>
  </p:cm>
  <p:cm authorId="0" idx="8" dt="2019-10-28T17:59:47.471">
    <p:pos x="6000" y="100"/>
    <p:text>very good.  now the only thing is polishing - center up the lines - make as straight as possible - the window dressing.</p:text>
  </p:cm>
  <p:cm authorId="3" idx="1" dt="2019-10-28T17:59:47.471">
    <p:pos x="6000" y="100"/>
    <p:text>It looks great now. Thank you!</p:text>
  </p:cm>
  <p:cm authorId="0" idx="9" dt="2019-10-27T23:05:28.329">
    <p:pos x="6000" y="200"/>
    <p:text>very close,
couple of refinements:
combine Patient Ext. Entities and weave lines around the main body as needed.
Combine Alert Notifications out of 3
Should have a process to handle trends, ML, Analytics coming out of Vital Store and provide visualizations</p:text>
  </p:cm>
  <p:cm authorId="3" idx="2" dt="2019-10-27T23:05:28.329">
    <p:pos x="6000" y="200"/>
    <p:text>The 0 DFD is updated. It now looks much clearer to read. Thank you very much.</p:text>
  </p:cm>
  <p:cm authorId="0" idx="10" dt="2019-10-27T13:02:03.894">
    <p:pos x="6000" y="300"/>
    <p:text>Much Better.
Typically, don't show flows between ext. entities (Responders to Patient). Either remove or signify as a special callout (like a dashed line).
Same between other ext. entities. Flows between ext. entities are out of scope of anything you are changing.
Bi-directional arrows (Diagnosis) are not allowed - break them into two separate flows.
Outflow of 4.0 process is missing a label.</p:text>
  </p:cm>
  <p:cm authorId="3" idx="3" dt="2019-10-27T13:02:03.894">
    <p:pos x="6000" y="300"/>
    <p:text>Thank you very much. We have updated the comments on the diagram. We really appreciate your patience on this one. Best regards!</p:text>
  </p:cm>
  <p:cm authorId="0" idx="11" dt="2019-10-25T21:44:12.921">
    <p:pos x="6000" y="400"/>
    <p:text>3.0 needs to be a verb phrase, and router, coupling sorting needs to be a data transformation (as a verb phrase too).  
Please review the example I provided closer.</p:text>
  </p:cm>
  <p:cm authorId="0" idx="12" dt="2019-10-15T23:32:59.871">
    <p:pos x="6000" y="500"/>
    <p:text>1) The Edge Entities should not be repeated,
2) The processes need to be verb phrases
3) "data" in the data flows needs to be specific data, and changed from input to output of each process
4) see the next slide for feedback I gave to Damon as the direction to head for this.  This is not the complete answer - you have to fill in the missing pieces.</p:text>
  </p:cm>
  <p:cm authorId="0" idx="13" dt="2019-10-28T03:13:20.887">
    <p:pos x="6000" y="600"/>
    <p:text>almost... 
Split the bi-directional arrows into 2  (or just 1 direction)
No need for the border shape
Why not just call Patient External Entities something like Patient Contacts or POC's or even Family and Friends?</p:text>
  </p:cm>
  <p:cm authorId="3" idx="4" dt="2019-10-28T03:13:20.887">
    <p:pos x="6000" y="600"/>
    <p:text>It looks so great! Thank you!</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4" dt="2019-10-18T18:09:35.034">
    <p:pos x="6000" y="0"/>
    <p:text>this might work, make sure it tells your how story.  Where do analytics play in this picture?</p:text>
  </p:cm>
  <p:cm authorId="2" idx="2" dt="2019-10-18T18:09:35.034">
    <p:pos x="6000" y="0"/>
    <p:text>I tried to modify the proposed solution after incorporating your comments.</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5" dt="2019-11-07T23:17:19.883">
    <p:pos x="6000" y="0"/>
    <p:text>why a second use case diagram?  
This one is a bit more straightforward</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6" dt="2019-11-30T19:33:36.360">
    <p:pos x="6000" y="0"/>
    <p:text>this is good, but needs to sync w/ class diagram.  Alert Health Report is not really a class</p:text>
  </p:cm>
  <p:cm authorId="3" idx="5" dt="2019-11-12T21:08:59.250">
    <p:pos x="6000" y="0"/>
    <p:text>Thank you for the correction, I have updated the diagram.</p:text>
  </p:cm>
  <p:cm authorId="2" idx="3" dt="2019-11-14T02:34:53.732">
    <p:pos x="6000" y="0"/>
    <p:text>provideDiagnosis() from Family to Patient ? How?</p:text>
  </p:cm>
  <p:cm authorId="3" idx="6" dt="2019-11-30T19:33:36.360">
    <p:pos x="6000" y="0"/>
    <p:text>Primary Physician added for that. Thanks Ayushi</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7" dt="2019-11-13T01:03:02.557">
    <p:pos x="6000" y="0"/>
    <p:text>typically the method is not from the receive, but from the generate; thus, receivesNotification under patient is atypical
CloudProvider is a bit odd, maybe something like DataHub or Montioring Control would work better. Instead of provideStorage, why not just say storeData and analyzeData?
Does the IoTDevice monitor Patient - i don't think so.  Let the new DataHub do it.</p:text>
  </p:cm>
  <p:cm authorId="2" idx="4" dt="2019-11-13T01:03:02.557">
    <p:pos x="6000" y="0"/>
    <p:text>Hello Professor,
I updated the data model as per your feedback.</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8" dt="2019-11-26T22:56:10.673">
    <p:pos x="6000" y="0"/>
    <p:text>where is the mockup?  what will the byproducts of your change look like?</p:tex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9" dt="2019-11-26T22:57:34.323">
    <p:pos x="6000" y="0"/>
    <p:text>The numbering of the processes need to fall in line w/ Level-0 (4.1, 3.1, etc.)
depending on which process you are decomposing</p:text>
  </p:cm>
  <p:cm authorId="0" idx="20" dt="2019-11-12T21:08:00.346">
    <p:pos x="6000" y="100"/>
    <p:text>this needs to be consistent w/ level 0 - the in and outs have to match</p:text>
  </p:cm>
  <p:cm authorId="3" idx="7" dt="2019-11-12T21:08:00.346">
    <p:pos x="6000" y="100"/>
    <p:text>Thanks Dr. Howard, I have updated the data store. It's now consistent with Vital Store, which is the label we used in the level 0.</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stylelab.com/company/blog/iot/internet-of-things-how-much-does-it-cost-to-build-iot-solution" TargetMode="External"/><Relationship Id="rId3" Type="http://schemas.openxmlformats.org/officeDocument/2006/relationships/hyperlink" Target="https://www.cooladata.com/cost-of-building-a-data-warehouse/" TargetMode="External"/><Relationship Id="rId4" Type="http://schemas.openxmlformats.org/officeDocument/2006/relationships/hyperlink" Target="https://www.imagineiti.com/the-cloud/costs-cloud/" TargetMode="External"/><Relationship Id="rId5" Type="http://schemas.openxmlformats.org/officeDocument/2006/relationships/hyperlink" Target="https://www.imagineiti.com/the-cloud/costs-cloud/"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lliedmarketresearch.com/vital-signs-monitoring-market" TargetMode="External"/><Relationship Id="rId3" Type="http://schemas.openxmlformats.org/officeDocument/2006/relationships/hyperlink" Target="https://dzone.com/articles/iot-for-healthcare-medelliacuten-health-tech-compa" TargetMode="External"/><Relationship Id="rId4" Type="http://schemas.openxmlformats.org/officeDocument/2006/relationships/hyperlink" Target="https://www.reuters.com/brandfeatures/venture-capital/article?id=37699"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707fa5511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07fa5511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6176979ad1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176979ad1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2"/>
              </a:buClr>
              <a:buSzPts val="1200"/>
              <a:buFont typeface="Arial"/>
              <a:buChar char="●"/>
            </a:pPr>
            <a:r>
              <a:rPr lang="en" sz="1200">
                <a:solidFill>
                  <a:srgbClr val="715851"/>
                </a:solidFill>
              </a:rPr>
              <a:t>Wearable IoT devices attached to geriatric patients transmitting sensory data</a:t>
            </a:r>
            <a:endParaRPr sz="1200">
              <a:solidFill>
                <a:srgbClr val="715851"/>
              </a:solidFill>
            </a:endParaRPr>
          </a:p>
          <a:p>
            <a:pPr indent="0" lvl="0" marL="457200" rtl="0" algn="l">
              <a:lnSpc>
                <a:spcPct val="115000"/>
              </a:lnSpc>
              <a:spcBef>
                <a:spcPts val="0"/>
              </a:spcBef>
              <a:spcAft>
                <a:spcPts val="0"/>
              </a:spcAft>
              <a:buNone/>
            </a:pPr>
            <a:r>
              <a:t/>
            </a:r>
            <a:endParaRPr sz="1200">
              <a:solidFill>
                <a:srgbClr val="715851"/>
              </a:solidFill>
            </a:endParaRPr>
          </a:p>
          <a:p>
            <a:pPr indent="-304800" lvl="0" marL="457200" rtl="0" algn="l">
              <a:lnSpc>
                <a:spcPct val="115000"/>
              </a:lnSpc>
              <a:spcBef>
                <a:spcPts val="0"/>
              </a:spcBef>
              <a:spcAft>
                <a:spcPts val="0"/>
              </a:spcAft>
              <a:buClr>
                <a:schemeClr val="dk2"/>
              </a:buClr>
              <a:buSzPts val="1200"/>
              <a:buFont typeface="Arial"/>
              <a:buChar char="●"/>
            </a:pPr>
            <a:r>
              <a:rPr lang="en" sz="1200">
                <a:solidFill>
                  <a:srgbClr val="715851"/>
                </a:solidFill>
              </a:rPr>
              <a:t>IoT routers to couple sensory data, sort, and route the data to analytics hub</a:t>
            </a:r>
            <a:endParaRPr sz="1200">
              <a:solidFill>
                <a:srgbClr val="715851"/>
              </a:solidFill>
            </a:endParaRPr>
          </a:p>
          <a:p>
            <a:pPr indent="0" lvl="0" marL="457200" rtl="0" algn="l">
              <a:lnSpc>
                <a:spcPct val="115000"/>
              </a:lnSpc>
              <a:spcBef>
                <a:spcPts val="0"/>
              </a:spcBef>
              <a:spcAft>
                <a:spcPts val="0"/>
              </a:spcAft>
              <a:buNone/>
            </a:pPr>
            <a:r>
              <a:t/>
            </a:r>
            <a:endParaRPr sz="1200">
              <a:solidFill>
                <a:srgbClr val="715851"/>
              </a:solidFill>
            </a:endParaRPr>
          </a:p>
          <a:p>
            <a:pPr indent="-304800" lvl="0" marL="457200" rtl="0" algn="l">
              <a:lnSpc>
                <a:spcPct val="115000"/>
              </a:lnSpc>
              <a:spcBef>
                <a:spcPts val="0"/>
              </a:spcBef>
              <a:spcAft>
                <a:spcPts val="0"/>
              </a:spcAft>
              <a:buClr>
                <a:schemeClr val="dk2"/>
              </a:buClr>
              <a:buSzPts val="1200"/>
              <a:buFont typeface="Arial"/>
              <a:buChar char="●"/>
            </a:pPr>
            <a:r>
              <a:rPr lang="en" sz="1200">
                <a:solidFill>
                  <a:srgbClr val="715851"/>
                </a:solidFill>
              </a:rPr>
              <a:t>Real-time data analytics and anomaly detection</a:t>
            </a:r>
            <a:endParaRPr sz="1200">
              <a:solidFill>
                <a:srgbClr val="715851"/>
              </a:solidFill>
            </a:endParaRPr>
          </a:p>
          <a:p>
            <a:pPr indent="0" lvl="0" marL="457200" rtl="0" algn="l">
              <a:lnSpc>
                <a:spcPct val="115000"/>
              </a:lnSpc>
              <a:spcBef>
                <a:spcPts val="0"/>
              </a:spcBef>
              <a:spcAft>
                <a:spcPts val="0"/>
              </a:spcAft>
              <a:buNone/>
            </a:pPr>
            <a:r>
              <a:t/>
            </a:r>
            <a:endParaRPr sz="1200">
              <a:solidFill>
                <a:srgbClr val="715851"/>
              </a:solidFill>
            </a:endParaRPr>
          </a:p>
          <a:p>
            <a:pPr indent="-304800" lvl="0" marL="457200" rtl="0" algn="l">
              <a:lnSpc>
                <a:spcPct val="115000"/>
              </a:lnSpc>
              <a:spcBef>
                <a:spcPts val="0"/>
              </a:spcBef>
              <a:spcAft>
                <a:spcPts val="0"/>
              </a:spcAft>
              <a:buClr>
                <a:schemeClr val="dk2"/>
              </a:buClr>
              <a:buSzPts val="1200"/>
              <a:buFont typeface="Arial"/>
              <a:buChar char="●"/>
            </a:pPr>
            <a:r>
              <a:rPr lang="en" sz="1200">
                <a:solidFill>
                  <a:srgbClr val="715851"/>
                </a:solidFill>
              </a:rPr>
              <a:t>Coordination of emergency responses, if any exists</a:t>
            </a:r>
            <a:endParaRPr sz="1200">
              <a:solidFill>
                <a:srgbClr val="715851"/>
              </a:solidFill>
            </a:endParaRPr>
          </a:p>
          <a:p>
            <a:pPr indent="0" lvl="0" marL="457200" rtl="0" algn="l">
              <a:lnSpc>
                <a:spcPct val="115000"/>
              </a:lnSpc>
              <a:spcBef>
                <a:spcPts val="0"/>
              </a:spcBef>
              <a:spcAft>
                <a:spcPts val="0"/>
              </a:spcAft>
              <a:buNone/>
            </a:pPr>
            <a:r>
              <a:t/>
            </a:r>
            <a:endParaRPr sz="1200">
              <a:solidFill>
                <a:srgbClr val="715851"/>
              </a:solidFill>
            </a:endParaRPr>
          </a:p>
          <a:p>
            <a:pPr indent="-304800" lvl="0" marL="457200" rtl="0" algn="l">
              <a:lnSpc>
                <a:spcPct val="115000"/>
              </a:lnSpc>
              <a:spcBef>
                <a:spcPts val="0"/>
              </a:spcBef>
              <a:spcAft>
                <a:spcPts val="0"/>
              </a:spcAft>
              <a:buClr>
                <a:schemeClr val="dk2"/>
              </a:buClr>
              <a:buSzPts val="1200"/>
              <a:buFont typeface="Arial"/>
              <a:buChar char="●"/>
            </a:pPr>
            <a:r>
              <a:rPr lang="en" sz="1200">
                <a:solidFill>
                  <a:srgbClr val="715851"/>
                </a:solidFill>
              </a:rPr>
              <a:t>Tracking of historical trends, data mining, and identification of additional business opportunities and patient safety advocacy</a:t>
            </a:r>
            <a:endParaRPr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0cca44b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0cca44b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33bd5160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33bd5160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aseline="30000" lang="en" sz="800">
                <a:latin typeface="Roboto"/>
                <a:ea typeface="Roboto"/>
                <a:cs typeface="Roboto"/>
                <a:sym typeface="Roboto"/>
              </a:rPr>
              <a:t>1 </a:t>
            </a:r>
            <a:r>
              <a:rPr lang="en" sz="800">
                <a:latin typeface="Roboto"/>
                <a:ea typeface="Roboto"/>
                <a:cs typeface="Roboto"/>
                <a:sym typeface="Roboto"/>
              </a:rPr>
              <a:t> </a:t>
            </a:r>
            <a:r>
              <a:rPr lang="en" sz="800" u="sng">
                <a:solidFill>
                  <a:schemeClr val="accent5"/>
                </a:solidFill>
                <a:latin typeface="Roboto"/>
                <a:ea typeface="Roboto"/>
                <a:cs typeface="Roboto"/>
                <a:sym typeface="Roboto"/>
                <a:hlinkClick r:id="rId2"/>
              </a:rPr>
              <a:t>https://r-stylelab.com/company/blog/iot/internet-of-things-how-much-does-it-cost-to-build-iot-solution</a:t>
            </a:r>
            <a:endParaRPr sz="800" u="sng">
              <a:solidFill>
                <a:schemeClr val="accent5"/>
              </a:solidFill>
              <a:latin typeface="Roboto"/>
              <a:ea typeface="Roboto"/>
              <a:cs typeface="Roboto"/>
              <a:sym typeface="Roboto"/>
            </a:endParaRPr>
          </a:p>
          <a:p>
            <a:pPr indent="0" lvl="0" marL="0" rtl="0" algn="l">
              <a:lnSpc>
                <a:spcPct val="115000"/>
              </a:lnSpc>
              <a:spcBef>
                <a:spcPts val="0"/>
              </a:spcBef>
              <a:spcAft>
                <a:spcPts val="0"/>
              </a:spcAft>
              <a:buNone/>
            </a:pPr>
            <a:r>
              <a:rPr baseline="30000" lang="en" sz="800">
                <a:latin typeface="Roboto"/>
                <a:ea typeface="Roboto"/>
                <a:cs typeface="Roboto"/>
                <a:sym typeface="Roboto"/>
              </a:rPr>
              <a:t>2 </a:t>
            </a:r>
            <a:r>
              <a:rPr lang="en" sz="800">
                <a:latin typeface="Roboto"/>
                <a:ea typeface="Roboto"/>
                <a:cs typeface="Roboto"/>
                <a:sym typeface="Roboto"/>
              </a:rPr>
              <a:t> </a:t>
            </a:r>
            <a:r>
              <a:rPr lang="en" sz="800" u="sng">
                <a:solidFill>
                  <a:schemeClr val="accent5"/>
                </a:solidFill>
                <a:latin typeface="Roboto"/>
                <a:ea typeface="Roboto"/>
                <a:cs typeface="Roboto"/>
                <a:sym typeface="Roboto"/>
                <a:hlinkClick r:id="rId3"/>
              </a:rPr>
              <a:t>https://www.cooladata.com/cost-of-building-a-data-warehouse/</a:t>
            </a:r>
            <a:endParaRPr sz="800" u="sng">
              <a:solidFill>
                <a:schemeClr val="accent5"/>
              </a:solidFill>
              <a:latin typeface="Roboto"/>
              <a:ea typeface="Roboto"/>
              <a:cs typeface="Roboto"/>
              <a:sym typeface="Roboto"/>
            </a:endParaRPr>
          </a:p>
          <a:p>
            <a:pPr indent="0" lvl="0" marL="0" rtl="0" algn="l">
              <a:lnSpc>
                <a:spcPct val="115000"/>
              </a:lnSpc>
              <a:spcBef>
                <a:spcPts val="0"/>
              </a:spcBef>
              <a:spcAft>
                <a:spcPts val="0"/>
              </a:spcAft>
              <a:buNone/>
            </a:pPr>
            <a:r>
              <a:rPr baseline="30000" lang="en" sz="800">
                <a:latin typeface="Roboto"/>
                <a:ea typeface="Roboto"/>
                <a:cs typeface="Roboto"/>
                <a:sym typeface="Roboto"/>
              </a:rPr>
              <a:t>3 </a:t>
            </a:r>
            <a:r>
              <a:rPr baseline="30000" lang="en" sz="800">
                <a:uFill>
                  <a:noFill/>
                </a:uFill>
                <a:latin typeface="Roboto"/>
                <a:ea typeface="Roboto"/>
                <a:cs typeface="Roboto"/>
                <a:sym typeface="Roboto"/>
                <a:hlinkClick r:id="rId4"/>
              </a:rPr>
              <a:t> </a:t>
            </a:r>
            <a:r>
              <a:rPr lang="en" sz="800" u="sng">
                <a:solidFill>
                  <a:schemeClr val="accent5"/>
                </a:solidFill>
                <a:latin typeface="Roboto"/>
                <a:ea typeface="Roboto"/>
                <a:cs typeface="Roboto"/>
                <a:sym typeface="Roboto"/>
                <a:hlinkClick r:id="rId5"/>
              </a:rPr>
              <a:t>https://www.imagineiti.com/the-cloud/costs-cloud/</a:t>
            </a:r>
            <a:endParaRPr sz="800" u="sng">
              <a:solidFill>
                <a:schemeClr val="accent5"/>
              </a:solidFill>
              <a:latin typeface="Roboto"/>
              <a:ea typeface="Roboto"/>
              <a:cs typeface="Roboto"/>
              <a:sym typeface="Roboto"/>
            </a:endParaRPr>
          </a:p>
          <a:p>
            <a:pPr indent="0" lvl="0" marL="0" rtl="0" algn="l">
              <a:lnSpc>
                <a:spcPct val="115000"/>
              </a:lnSpc>
              <a:spcBef>
                <a:spcPts val="0"/>
              </a:spcBef>
              <a:spcAft>
                <a:spcPts val="0"/>
              </a:spcAft>
              <a:buNone/>
            </a:pPr>
            <a:r>
              <a:rPr lang="en" sz="800">
                <a:latin typeface="Roboto"/>
                <a:ea typeface="Roboto"/>
                <a:cs typeface="Roboto"/>
                <a:sym typeface="Roboto"/>
              </a:rPr>
              <a:t>* Assuming Average Maintenance Cost is 25% of the Initial Development Cost</a:t>
            </a:r>
            <a:endParaRPr sz="800">
              <a:latin typeface="Roboto"/>
              <a:ea typeface="Roboto"/>
              <a:cs typeface="Roboto"/>
              <a:sym typeface="Roboto"/>
            </a:endParaRPr>
          </a:p>
          <a:p>
            <a:pPr indent="0" lvl="0" marL="0" rtl="0" algn="l">
              <a:lnSpc>
                <a:spcPct val="115000"/>
              </a:lnSpc>
              <a:spcBef>
                <a:spcPts val="0"/>
              </a:spcBef>
              <a:spcAft>
                <a:spcPts val="0"/>
              </a:spcAft>
              <a:buNone/>
            </a:pPr>
            <a:r>
              <a:rPr lang="en" sz="800">
                <a:latin typeface="Roboto"/>
                <a:ea typeface="Roboto"/>
                <a:cs typeface="Roboto"/>
                <a:sym typeface="Roboto"/>
              </a:rPr>
              <a:t>**Glassdoor Average Salary</a:t>
            </a:r>
            <a:endParaRPr sz="800">
              <a:latin typeface="Roboto"/>
              <a:ea typeface="Roboto"/>
              <a:cs typeface="Roboto"/>
              <a:sym typeface="Roboto"/>
            </a:endParaRPr>
          </a:p>
          <a:p>
            <a:pPr indent="0" lvl="0" marL="0" rtl="0" algn="l">
              <a:spcBef>
                <a:spcPts val="0"/>
              </a:spcBef>
              <a:spcAft>
                <a:spcPts val="0"/>
              </a:spcAft>
              <a:buNone/>
            </a:pPr>
            <a:r>
              <a:t/>
            </a:r>
            <a:endParaRPr sz="800">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633bd5160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33bd5160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Roboto"/>
                <a:ea typeface="Roboto"/>
                <a:cs typeface="Roboto"/>
                <a:sym typeface="Roboto"/>
              </a:rPr>
              <a:t>^</a:t>
            </a:r>
            <a:r>
              <a:rPr lang="en" sz="800">
                <a:latin typeface="Roboto"/>
                <a:ea typeface="Roboto"/>
                <a:cs typeface="Roboto"/>
                <a:sym typeface="Roboto"/>
              </a:rPr>
              <a:t> </a:t>
            </a:r>
            <a:r>
              <a:rPr lang="en" sz="800" u="sng">
                <a:solidFill>
                  <a:schemeClr val="accent5"/>
                </a:solidFill>
                <a:hlinkClick r:id="rId2"/>
              </a:rPr>
              <a:t>https://www.alliedmarketresearch.com/vital-signs-monitoring-market</a:t>
            </a:r>
            <a:endParaRPr sz="800" u="sng">
              <a:solidFill>
                <a:schemeClr val="accent5"/>
              </a:solidFill>
            </a:endParaRPr>
          </a:p>
          <a:p>
            <a:pPr indent="0" lvl="0" marL="0" rtl="0" algn="l">
              <a:spcBef>
                <a:spcPts val="0"/>
              </a:spcBef>
              <a:spcAft>
                <a:spcPts val="0"/>
              </a:spcAft>
              <a:buNone/>
            </a:pPr>
            <a:r>
              <a:rPr b="1" lang="en" sz="800">
                <a:latin typeface="Roboto"/>
                <a:ea typeface="Roboto"/>
                <a:cs typeface="Roboto"/>
                <a:sym typeface="Roboto"/>
              </a:rPr>
              <a:t>^^</a:t>
            </a:r>
            <a:r>
              <a:rPr lang="en" sz="800">
                <a:latin typeface="Roboto"/>
                <a:ea typeface="Roboto"/>
                <a:cs typeface="Roboto"/>
                <a:sym typeface="Roboto"/>
              </a:rPr>
              <a:t> </a:t>
            </a:r>
            <a:r>
              <a:rPr lang="en" sz="800" u="sng">
                <a:solidFill>
                  <a:schemeClr val="accent5"/>
                </a:solidFill>
                <a:hlinkClick r:id="rId3"/>
              </a:rPr>
              <a:t>https://dzone.com/articles/iot-for-healthcare-medelliacuten-health-tech-compa</a:t>
            </a:r>
            <a:endParaRPr sz="800">
              <a:latin typeface="Roboto"/>
              <a:ea typeface="Roboto"/>
              <a:cs typeface="Roboto"/>
              <a:sym typeface="Roboto"/>
            </a:endParaRPr>
          </a:p>
          <a:p>
            <a:pPr indent="0" lvl="0" marL="0" rtl="0" algn="l">
              <a:lnSpc>
                <a:spcPct val="115000"/>
              </a:lnSpc>
              <a:spcBef>
                <a:spcPts val="0"/>
              </a:spcBef>
              <a:spcAft>
                <a:spcPts val="0"/>
              </a:spcAft>
              <a:buNone/>
            </a:pPr>
            <a:r>
              <a:rPr b="1" lang="en" sz="800">
                <a:latin typeface="Roboto"/>
                <a:ea typeface="Roboto"/>
                <a:cs typeface="Roboto"/>
                <a:sym typeface="Roboto"/>
              </a:rPr>
              <a:t>* </a:t>
            </a:r>
            <a:r>
              <a:rPr lang="en" sz="800">
                <a:latin typeface="Roboto"/>
                <a:ea typeface="Roboto"/>
                <a:cs typeface="Roboto"/>
                <a:sym typeface="Roboto"/>
              </a:rPr>
              <a:t>Assuming the Sale Price of Each Device is $700 and there are a 1000 Devices sold in the first year -    </a:t>
            </a:r>
            <a:r>
              <a:rPr lang="en" sz="800" u="sng">
                <a:solidFill>
                  <a:schemeClr val="accent5"/>
                </a:solidFill>
                <a:hlinkClick r:id="rId4"/>
              </a:rPr>
              <a:t>https://www.reuters.com/brandfeatures/venture-capital/article?id=37699</a:t>
            </a:r>
            <a:endParaRPr sz="800">
              <a:latin typeface="Roboto"/>
              <a:ea typeface="Roboto"/>
              <a:cs typeface="Roboto"/>
              <a:sym typeface="Roboto"/>
            </a:endParaRPr>
          </a:p>
          <a:p>
            <a:pPr indent="0" lvl="0" marL="0" rtl="0" algn="l">
              <a:lnSpc>
                <a:spcPct val="115000"/>
              </a:lnSpc>
              <a:spcBef>
                <a:spcPts val="0"/>
              </a:spcBef>
              <a:spcAft>
                <a:spcPts val="0"/>
              </a:spcAft>
              <a:buNone/>
            </a:pPr>
            <a:r>
              <a:rPr b="1" lang="en" sz="800">
                <a:latin typeface="Roboto"/>
                <a:ea typeface="Roboto"/>
                <a:cs typeface="Roboto"/>
                <a:sym typeface="Roboto"/>
              </a:rPr>
              <a:t>** </a:t>
            </a:r>
            <a:r>
              <a:rPr lang="en" sz="800">
                <a:latin typeface="Roboto"/>
                <a:ea typeface="Roboto"/>
                <a:cs typeface="Roboto"/>
                <a:sym typeface="Roboto"/>
              </a:rPr>
              <a:t>App has a maintenance fee of $100 for an Annual Subscription</a:t>
            </a:r>
            <a:endParaRPr sz="800">
              <a:latin typeface="Roboto"/>
              <a:ea typeface="Roboto"/>
              <a:cs typeface="Roboto"/>
              <a:sym typeface="Roboto"/>
            </a:endParaRPr>
          </a:p>
          <a:p>
            <a:pPr indent="0" lvl="0" marL="0" rtl="0" algn="l">
              <a:spcBef>
                <a:spcPts val="0"/>
              </a:spcBef>
              <a:spcAft>
                <a:spcPts val="0"/>
              </a:spcAft>
              <a:buNone/>
            </a:pPr>
            <a:r>
              <a:t/>
            </a:r>
            <a:endParaRPr sz="8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33bd5160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33bd5160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6aea03c8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aea03c8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70c7a34a8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70c7a34a8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707fa55117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07fa55117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707fa55117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07fa55117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Ayushi working on this.</a:t>
            </a:r>
            <a:endParaRPr/>
          </a:p>
          <a:p>
            <a:pPr indent="0" lvl="0" marL="0" rtl="0" algn="l">
              <a:spcBef>
                <a:spcPts val="0"/>
              </a:spcBef>
              <a:spcAft>
                <a:spcPts val="0"/>
              </a:spcAft>
              <a:buNone/>
            </a:pPr>
            <a:r>
              <a:rPr lang="en"/>
              <a:t>@ looks great, I will look at it. See also my draft of Data Model next page.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Update 11/7/2019 - Professor’s Feedback incorporated.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1c058983e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1c058983e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65c780b599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65c780b599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707fa55117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07fa55117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6b89f6ab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6b89f6ab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6bcaf9394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6bcaf9394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707fa55117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707fa55117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707fa55117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707fa55117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707fa55117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707fa55117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65c78317b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65c78317b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6176979ad1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6176979ad1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176979ad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176979ad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61c058983e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1c058983e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434f1535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434f1535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176979ad1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176979ad1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6176979ad1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6176979ad1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33bd516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33bd516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176979ad1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176979ad1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comments" Target="../comments/comment4.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comments" Target="../comments/comment5.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comments" Target="../comments/comment6.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comments" Target="../comments/comment7.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comments" Target="../comments/comment8.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comments" Target="../comments/comment9.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comments" Target="../comments/comment10.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comments" Target="../comments/comment11.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omments" Target="../comments/commen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comments" Target="../comments/commen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comments" Target="../comments/comment3.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5645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AIT 622 - Group 3</a:t>
            </a:r>
            <a:endParaRPr/>
          </a:p>
          <a:p>
            <a:pPr indent="0" lvl="0" marL="0" rtl="0" algn="l">
              <a:spcBef>
                <a:spcPts val="0"/>
              </a:spcBef>
              <a:spcAft>
                <a:spcPts val="0"/>
              </a:spcAft>
              <a:buNone/>
            </a:pPr>
            <a:r>
              <a:rPr lang="en"/>
              <a:t>IoT - Application in Healthcare</a:t>
            </a:r>
            <a:endParaRPr sz="2400"/>
          </a:p>
        </p:txBody>
      </p:sp>
      <p:sp>
        <p:nvSpPr>
          <p:cNvPr id="86" name="Google Shape;86;p13"/>
          <p:cNvSpPr txBox="1"/>
          <p:nvPr>
            <p:ph idx="1" type="subTitle"/>
          </p:nvPr>
        </p:nvSpPr>
        <p:spPr>
          <a:xfrm>
            <a:off x="598088" y="2571738"/>
            <a:ext cx="8222100" cy="4329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1600">
                <a:solidFill>
                  <a:srgbClr val="FFFFFF"/>
                </a:solidFill>
                <a:latin typeface="Trebuchet MS"/>
                <a:ea typeface="Trebuchet MS"/>
                <a:cs typeface="Trebuchet MS"/>
                <a:sym typeface="Trebuchet MS"/>
              </a:rPr>
              <a:t>Ayushi Tiwari</a:t>
            </a:r>
            <a:endParaRPr sz="1600">
              <a:solidFill>
                <a:srgbClr val="FFFFFF"/>
              </a:solidFill>
              <a:latin typeface="Trebuchet MS"/>
              <a:ea typeface="Trebuchet MS"/>
              <a:cs typeface="Trebuchet MS"/>
              <a:sym typeface="Trebuchet MS"/>
            </a:endParaRPr>
          </a:p>
          <a:p>
            <a:pPr indent="0" lvl="0" marL="0" rtl="0" algn="l">
              <a:lnSpc>
                <a:spcPct val="115000"/>
              </a:lnSpc>
              <a:spcBef>
                <a:spcPts val="1000"/>
              </a:spcBef>
              <a:spcAft>
                <a:spcPts val="0"/>
              </a:spcAft>
              <a:buNone/>
            </a:pPr>
            <a:r>
              <a:rPr lang="en" sz="1600">
                <a:solidFill>
                  <a:srgbClr val="FFFFFF"/>
                </a:solidFill>
                <a:latin typeface="Trebuchet MS"/>
                <a:ea typeface="Trebuchet MS"/>
                <a:cs typeface="Trebuchet MS"/>
                <a:sym typeface="Trebuchet MS"/>
              </a:rPr>
              <a:t>Harshitha Mallampati</a:t>
            </a:r>
            <a:endParaRPr sz="1600">
              <a:solidFill>
                <a:srgbClr val="FFFFFF"/>
              </a:solidFill>
              <a:latin typeface="Trebuchet MS"/>
              <a:ea typeface="Trebuchet MS"/>
              <a:cs typeface="Trebuchet MS"/>
              <a:sym typeface="Trebuchet MS"/>
            </a:endParaRPr>
          </a:p>
          <a:p>
            <a:pPr indent="0" lvl="0" marL="0" rtl="0" algn="l">
              <a:lnSpc>
                <a:spcPct val="115000"/>
              </a:lnSpc>
              <a:spcBef>
                <a:spcPts val="1000"/>
              </a:spcBef>
              <a:spcAft>
                <a:spcPts val="0"/>
              </a:spcAft>
              <a:buNone/>
            </a:pPr>
            <a:r>
              <a:rPr lang="en" sz="1600">
                <a:solidFill>
                  <a:srgbClr val="FFFFFF"/>
                </a:solidFill>
                <a:latin typeface="Trebuchet MS"/>
                <a:ea typeface="Trebuchet MS"/>
                <a:cs typeface="Trebuchet MS"/>
                <a:sym typeface="Trebuchet MS"/>
              </a:rPr>
              <a:t>Neha Lad</a:t>
            </a:r>
            <a:endParaRPr sz="1600">
              <a:solidFill>
                <a:srgbClr val="FFFFFF"/>
              </a:solidFill>
              <a:latin typeface="Trebuchet MS"/>
              <a:ea typeface="Trebuchet MS"/>
              <a:cs typeface="Trebuchet MS"/>
              <a:sym typeface="Trebuchet MS"/>
            </a:endParaRPr>
          </a:p>
          <a:p>
            <a:pPr indent="0" lvl="0" marL="0" rtl="0" algn="l">
              <a:lnSpc>
                <a:spcPct val="115000"/>
              </a:lnSpc>
              <a:spcBef>
                <a:spcPts val="1000"/>
              </a:spcBef>
              <a:spcAft>
                <a:spcPts val="0"/>
              </a:spcAft>
              <a:buNone/>
            </a:pPr>
            <a:r>
              <a:rPr lang="en" sz="1600">
                <a:solidFill>
                  <a:srgbClr val="FFFFFF"/>
                </a:solidFill>
                <a:latin typeface="Trebuchet MS"/>
                <a:ea typeface="Trebuchet MS"/>
                <a:cs typeface="Trebuchet MS"/>
                <a:sym typeface="Trebuchet MS"/>
              </a:rPr>
              <a:t>Yohannes Mengistu</a:t>
            </a:r>
            <a:endParaRPr sz="1600">
              <a:solidFill>
                <a:srgbClr val="FFFFFF"/>
              </a:solidFill>
              <a:latin typeface="Trebuchet MS"/>
              <a:ea typeface="Trebuchet MS"/>
              <a:cs typeface="Trebuchet MS"/>
              <a:sym typeface="Trebuchet MS"/>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649625" y="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Alternative’s Recommendation</a:t>
            </a:r>
            <a:endParaRPr/>
          </a:p>
        </p:txBody>
      </p:sp>
      <p:graphicFrame>
        <p:nvGraphicFramePr>
          <p:cNvPr id="140" name="Google Shape;140;p22"/>
          <p:cNvGraphicFramePr/>
          <p:nvPr/>
        </p:nvGraphicFramePr>
        <p:xfrm>
          <a:off x="649625" y="789188"/>
          <a:ext cx="3000000" cy="3000000"/>
        </p:xfrm>
        <a:graphic>
          <a:graphicData uri="http://schemas.openxmlformats.org/drawingml/2006/table">
            <a:tbl>
              <a:tblPr>
                <a:noFill/>
                <a:tableStyleId>{51A9340E-A9D9-4589-8031-720C645DBE38}</a:tableStyleId>
              </a:tblPr>
              <a:tblGrid>
                <a:gridCol w="1258825"/>
                <a:gridCol w="1141050"/>
                <a:gridCol w="1066875"/>
                <a:gridCol w="800675"/>
                <a:gridCol w="885850"/>
                <a:gridCol w="851775"/>
                <a:gridCol w="877350"/>
                <a:gridCol w="860300"/>
              </a:tblGrid>
              <a:tr h="317225">
                <a:tc gridSpan="2" rowSpan="2">
                  <a:txBody>
                    <a:bodyPr/>
                    <a:lstStyle/>
                    <a:p>
                      <a:pPr indent="0" lvl="0" marL="0" rtl="0" algn="ctr">
                        <a:lnSpc>
                          <a:spcPct val="115000"/>
                        </a:lnSpc>
                        <a:spcBef>
                          <a:spcPts val="0"/>
                        </a:spcBef>
                        <a:spcAft>
                          <a:spcPts val="0"/>
                        </a:spcAft>
                        <a:buNone/>
                      </a:pPr>
                      <a:r>
                        <a:rPr b="1" lang="en" sz="1200">
                          <a:latin typeface="Roboto"/>
                          <a:ea typeface="Roboto"/>
                          <a:cs typeface="Roboto"/>
                          <a:sym typeface="Roboto"/>
                        </a:rPr>
                        <a:t>Analysis of Alternative Results</a:t>
                      </a:r>
                      <a:endParaRPr b="1" sz="1200">
                        <a:latin typeface="Roboto"/>
                        <a:ea typeface="Roboto"/>
                        <a:cs typeface="Roboto"/>
                        <a:sym typeface="Roboto"/>
                      </a:endParaRPr>
                    </a:p>
                  </a:txBody>
                  <a:tcPr marT="91425" marB="91425" marR="91425" marL="9142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999999"/>
                    </a:solidFill>
                  </a:tcPr>
                </a:tc>
                <a:tc rowSpan="2" hMerge="1"/>
                <a:tc gridSpan="6">
                  <a:txBody>
                    <a:bodyPr/>
                    <a:lstStyle/>
                    <a:p>
                      <a:pPr indent="0" lvl="0" marL="0" rtl="0" algn="ctr">
                        <a:lnSpc>
                          <a:spcPct val="115000"/>
                        </a:lnSpc>
                        <a:spcBef>
                          <a:spcPts val="0"/>
                        </a:spcBef>
                        <a:spcAft>
                          <a:spcPts val="0"/>
                        </a:spcAft>
                        <a:buNone/>
                      </a:pPr>
                      <a:r>
                        <a:rPr b="1" lang="en" sz="1200">
                          <a:latin typeface="Roboto"/>
                          <a:ea typeface="Roboto"/>
                          <a:cs typeface="Roboto"/>
                          <a:sym typeface="Roboto"/>
                        </a:rPr>
                        <a:t>Alternatives</a:t>
                      </a:r>
                      <a:endParaRPr b="1" sz="1200">
                        <a:latin typeface="Roboto"/>
                        <a:ea typeface="Roboto"/>
                        <a:cs typeface="Roboto"/>
                        <a:sym typeface="Roboto"/>
                      </a:endParaRPr>
                    </a:p>
                  </a:txBody>
                  <a:tcPr marT="91425" marB="91425" marR="91425" marL="914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999999"/>
                    </a:solidFill>
                  </a:tcPr>
                </a:tc>
                <a:tc hMerge="1"/>
                <a:tc hMerge="1"/>
                <a:tc hMerge="1"/>
                <a:tc hMerge="1"/>
                <a:tc hMerge="1"/>
              </a:tr>
              <a:tr h="505300">
                <a:tc gridSpan="2" vMerge="1"/>
                <a:tc hMerge="1" vMerge="1"/>
                <a:tc gridSpan="2">
                  <a:txBody>
                    <a:bodyPr/>
                    <a:lstStyle/>
                    <a:p>
                      <a:pPr indent="0" lvl="0" marL="0" rtl="0" algn="ctr">
                        <a:lnSpc>
                          <a:spcPct val="115000"/>
                        </a:lnSpc>
                        <a:spcBef>
                          <a:spcPts val="0"/>
                        </a:spcBef>
                        <a:spcAft>
                          <a:spcPts val="0"/>
                        </a:spcAft>
                        <a:buNone/>
                      </a:pPr>
                      <a:r>
                        <a:rPr b="1" lang="en" sz="1200">
                          <a:latin typeface="Roboto"/>
                          <a:ea typeface="Roboto"/>
                          <a:cs typeface="Roboto"/>
                          <a:sym typeface="Roboto"/>
                        </a:rPr>
                        <a:t>Monitor Act Analyze Cloud Infrastructure</a:t>
                      </a:r>
                      <a:endParaRPr b="1" sz="1200">
                        <a:latin typeface="Roboto"/>
                        <a:ea typeface="Roboto"/>
                        <a:cs typeface="Roboto"/>
                        <a:sym typeface="Roboto"/>
                      </a:endParaRPr>
                    </a:p>
                  </a:txBody>
                  <a:tcPr marT="91425" marB="91425" marR="91425" marL="914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999999"/>
                    </a:solidFill>
                  </a:tcPr>
                </a:tc>
                <a:tc hMerge="1"/>
                <a:tc gridSpan="2">
                  <a:txBody>
                    <a:bodyPr/>
                    <a:lstStyle/>
                    <a:p>
                      <a:pPr indent="0" lvl="0" marL="0" rtl="0" algn="ctr">
                        <a:lnSpc>
                          <a:spcPct val="115000"/>
                        </a:lnSpc>
                        <a:spcBef>
                          <a:spcPts val="0"/>
                        </a:spcBef>
                        <a:spcAft>
                          <a:spcPts val="0"/>
                        </a:spcAft>
                        <a:buNone/>
                      </a:pPr>
                      <a:r>
                        <a:rPr b="1" lang="en" sz="1200">
                          <a:latin typeface="Roboto"/>
                          <a:ea typeface="Roboto"/>
                          <a:cs typeface="Roboto"/>
                          <a:sym typeface="Roboto"/>
                        </a:rPr>
                        <a:t>In– House Development</a:t>
                      </a:r>
                      <a:endParaRPr b="1" sz="1200">
                        <a:latin typeface="Roboto"/>
                        <a:ea typeface="Roboto"/>
                        <a:cs typeface="Roboto"/>
                        <a:sym typeface="Roboto"/>
                      </a:endParaRPr>
                    </a:p>
                  </a:txBody>
                  <a:tcPr marT="91425" marB="91425" marR="91425" marL="914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999999"/>
                    </a:solidFill>
                  </a:tcPr>
                </a:tc>
                <a:tc hMerge="1"/>
                <a:tc gridSpan="2">
                  <a:txBody>
                    <a:bodyPr/>
                    <a:lstStyle/>
                    <a:p>
                      <a:pPr indent="0" lvl="0" marL="0" rtl="0" algn="ctr">
                        <a:lnSpc>
                          <a:spcPct val="115000"/>
                        </a:lnSpc>
                        <a:spcBef>
                          <a:spcPts val="0"/>
                        </a:spcBef>
                        <a:spcAft>
                          <a:spcPts val="0"/>
                        </a:spcAft>
                        <a:buNone/>
                      </a:pPr>
                      <a:r>
                        <a:rPr b="1" lang="en" sz="1200">
                          <a:latin typeface="Roboto"/>
                          <a:ea typeface="Roboto"/>
                          <a:cs typeface="Roboto"/>
                          <a:sym typeface="Roboto"/>
                        </a:rPr>
                        <a:t>Outsource</a:t>
                      </a:r>
                      <a:endParaRPr b="1" sz="1200">
                        <a:latin typeface="Roboto"/>
                        <a:ea typeface="Roboto"/>
                        <a:cs typeface="Roboto"/>
                        <a:sym typeface="Roboto"/>
                      </a:endParaRPr>
                    </a:p>
                  </a:txBody>
                  <a:tcPr marT="91425" marB="91425" marR="91425" marL="914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999999"/>
                    </a:solidFill>
                  </a:tcPr>
                </a:tc>
                <a:tc hMerge="1"/>
              </a:tr>
              <a:tr h="377125">
                <a:tc>
                  <a:txBody>
                    <a:bodyPr/>
                    <a:lstStyle/>
                    <a:p>
                      <a:pPr indent="0" lvl="0" marL="0" rtl="0" algn="ctr">
                        <a:lnSpc>
                          <a:spcPct val="115000"/>
                        </a:lnSpc>
                        <a:spcBef>
                          <a:spcPts val="0"/>
                        </a:spcBef>
                        <a:spcAft>
                          <a:spcPts val="0"/>
                        </a:spcAft>
                        <a:buNone/>
                      </a:pPr>
                      <a:r>
                        <a:rPr b="1" lang="en" sz="1200">
                          <a:latin typeface="Roboto"/>
                          <a:ea typeface="Roboto"/>
                          <a:cs typeface="Roboto"/>
                          <a:sym typeface="Roboto"/>
                        </a:rPr>
                        <a:t>Criteria</a:t>
                      </a:r>
                      <a:endParaRPr b="1" sz="1200">
                        <a:latin typeface="Roboto"/>
                        <a:ea typeface="Roboto"/>
                        <a:cs typeface="Roboto"/>
                        <a:sym typeface="Roboto"/>
                      </a:endParaRPr>
                    </a:p>
                  </a:txBody>
                  <a:tcPr marT="91425" marB="91425" marR="91425" marL="9142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B7B7B7"/>
                    </a:solidFill>
                  </a:tcPr>
                </a:tc>
                <a:tc>
                  <a:txBody>
                    <a:bodyPr/>
                    <a:lstStyle/>
                    <a:p>
                      <a:pPr indent="0" lvl="0" marL="0" rtl="0" algn="ctr">
                        <a:lnSpc>
                          <a:spcPct val="115000"/>
                        </a:lnSpc>
                        <a:spcBef>
                          <a:spcPts val="0"/>
                        </a:spcBef>
                        <a:spcAft>
                          <a:spcPts val="0"/>
                        </a:spcAft>
                        <a:buNone/>
                      </a:pPr>
                      <a:r>
                        <a:rPr b="1" lang="en" sz="1200">
                          <a:latin typeface="Roboto"/>
                          <a:ea typeface="Roboto"/>
                          <a:cs typeface="Roboto"/>
                          <a:sym typeface="Roboto"/>
                        </a:rPr>
                        <a:t>Weight(%)</a:t>
                      </a:r>
                      <a:endParaRPr b="1" sz="1200">
                        <a:latin typeface="Roboto"/>
                        <a:ea typeface="Roboto"/>
                        <a:cs typeface="Roboto"/>
                        <a:sym typeface="Roboto"/>
                      </a:endParaRPr>
                    </a:p>
                  </a:txBody>
                  <a:tcPr marT="91425" marB="91425" marR="91425" marL="9142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B7B7B7"/>
                    </a:solidFill>
                  </a:tcPr>
                </a:tc>
                <a:tc>
                  <a:txBody>
                    <a:bodyPr/>
                    <a:lstStyle/>
                    <a:p>
                      <a:pPr indent="0" lvl="0" marL="0" rtl="0" algn="ctr">
                        <a:lnSpc>
                          <a:spcPct val="115000"/>
                        </a:lnSpc>
                        <a:spcBef>
                          <a:spcPts val="0"/>
                        </a:spcBef>
                        <a:spcAft>
                          <a:spcPts val="0"/>
                        </a:spcAft>
                        <a:buNone/>
                      </a:pPr>
                      <a:r>
                        <a:rPr b="1" lang="en" sz="1200">
                          <a:latin typeface="Roboto"/>
                          <a:ea typeface="Roboto"/>
                          <a:cs typeface="Roboto"/>
                          <a:sym typeface="Roboto"/>
                        </a:rPr>
                        <a:t>Rating</a:t>
                      </a:r>
                      <a:endParaRPr b="1" sz="1200">
                        <a:latin typeface="Roboto"/>
                        <a:ea typeface="Roboto"/>
                        <a:cs typeface="Roboto"/>
                        <a:sym typeface="Roboto"/>
                      </a:endParaRPr>
                    </a:p>
                  </a:txBody>
                  <a:tcPr marT="91425" marB="91425" marR="91425" marL="9142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B6D7A8"/>
                    </a:solidFill>
                  </a:tcPr>
                </a:tc>
                <a:tc>
                  <a:txBody>
                    <a:bodyPr/>
                    <a:lstStyle/>
                    <a:p>
                      <a:pPr indent="0" lvl="0" marL="0" rtl="0" algn="ctr">
                        <a:lnSpc>
                          <a:spcPct val="115000"/>
                        </a:lnSpc>
                        <a:spcBef>
                          <a:spcPts val="0"/>
                        </a:spcBef>
                        <a:spcAft>
                          <a:spcPts val="0"/>
                        </a:spcAft>
                        <a:buNone/>
                      </a:pPr>
                      <a:r>
                        <a:rPr b="1" lang="en" sz="1200">
                          <a:latin typeface="Roboto"/>
                          <a:ea typeface="Roboto"/>
                          <a:cs typeface="Roboto"/>
                          <a:sym typeface="Roboto"/>
                        </a:rPr>
                        <a:t>Score</a:t>
                      </a:r>
                      <a:endParaRPr b="1" sz="1200">
                        <a:latin typeface="Roboto"/>
                        <a:ea typeface="Roboto"/>
                        <a:cs typeface="Roboto"/>
                        <a:sym typeface="Roboto"/>
                      </a:endParaRPr>
                    </a:p>
                  </a:txBody>
                  <a:tcPr marT="91425" marB="91425" marR="91425" marL="9142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B6D7A8"/>
                    </a:solidFill>
                  </a:tcPr>
                </a:tc>
                <a:tc>
                  <a:txBody>
                    <a:bodyPr/>
                    <a:lstStyle/>
                    <a:p>
                      <a:pPr indent="0" lvl="0" marL="0" rtl="0" algn="ctr">
                        <a:lnSpc>
                          <a:spcPct val="115000"/>
                        </a:lnSpc>
                        <a:spcBef>
                          <a:spcPts val="0"/>
                        </a:spcBef>
                        <a:spcAft>
                          <a:spcPts val="0"/>
                        </a:spcAft>
                        <a:buNone/>
                      </a:pPr>
                      <a:r>
                        <a:rPr b="1" lang="en" sz="1200">
                          <a:latin typeface="Roboto"/>
                          <a:ea typeface="Roboto"/>
                          <a:cs typeface="Roboto"/>
                          <a:sym typeface="Roboto"/>
                        </a:rPr>
                        <a:t>Rating</a:t>
                      </a:r>
                      <a:endParaRPr b="1" sz="1200">
                        <a:latin typeface="Roboto"/>
                        <a:ea typeface="Roboto"/>
                        <a:cs typeface="Roboto"/>
                        <a:sym typeface="Roboto"/>
                      </a:endParaRPr>
                    </a:p>
                  </a:txBody>
                  <a:tcPr marT="91425" marB="91425" marR="91425" marL="9142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B7B7B7"/>
                    </a:solidFill>
                  </a:tcPr>
                </a:tc>
                <a:tc>
                  <a:txBody>
                    <a:bodyPr/>
                    <a:lstStyle/>
                    <a:p>
                      <a:pPr indent="0" lvl="0" marL="0" rtl="0" algn="ctr">
                        <a:lnSpc>
                          <a:spcPct val="115000"/>
                        </a:lnSpc>
                        <a:spcBef>
                          <a:spcPts val="0"/>
                        </a:spcBef>
                        <a:spcAft>
                          <a:spcPts val="0"/>
                        </a:spcAft>
                        <a:buNone/>
                      </a:pPr>
                      <a:r>
                        <a:rPr b="1" lang="en" sz="1200">
                          <a:latin typeface="Roboto"/>
                          <a:ea typeface="Roboto"/>
                          <a:cs typeface="Roboto"/>
                          <a:sym typeface="Roboto"/>
                        </a:rPr>
                        <a:t>Score</a:t>
                      </a:r>
                      <a:endParaRPr b="1" sz="1200">
                        <a:latin typeface="Roboto"/>
                        <a:ea typeface="Roboto"/>
                        <a:cs typeface="Roboto"/>
                        <a:sym typeface="Roboto"/>
                      </a:endParaRPr>
                    </a:p>
                  </a:txBody>
                  <a:tcPr marT="91425" marB="91425" marR="91425" marL="9142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B7B7B7"/>
                    </a:solidFill>
                  </a:tcPr>
                </a:tc>
                <a:tc>
                  <a:txBody>
                    <a:bodyPr/>
                    <a:lstStyle/>
                    <a:p>
                      <a:pPr indent="0" lvl="0" marL="0" rtl="0" algn="ctr">
                        <a:lnSpc>
                          <a:spcPct val="115000"/>
                        </a:lnSpc>
                        <a:spcBef>
                          <a:spcPts val="0"/>
                        </a:spcBef>
                        <a:spcAft>
                          <a:spcPts val="0"/>
                        </a:spcAft>
                        <a:buNone/>
                      </a:pPr>
                      <a:r>
                        <a:rPr b="1" lang="en" sz="1200">
                          <a:latin typeface="Roboto"/>
                          <a:ea typeface="Roboto"/>
                          <a:cs typeface="Roboto"/>
                          <a:sym typeface="Roboto"/>
                        </a:rPr>
                        <a:t>Rating</a:t>
                      </a:r>
                      <a:endParaRPr b="1" sz="1200">
                        <a:latin typeface="Roboto"/>
                        <a:ea typeface="Roboto"/>
                        <a:cs typeface="Roboto"/>
                        <a:sym typeface="Roboto"/>
                      </a:endParaRPr>
                    </a:p>
                  </a:txBody>
                  <a:tcPr marT="91425" marB="91425" marR="91425" marL="9142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B7B7B7"/>
                    </a:solidFill>
                  </a:tcPr>
                </a:tc>
                <a:tc>
                  <a:txBody>
                    <a:bodyPr/>
                    <a:lstStyle/>
                    <a:p>
                      <a:pPr indent="0" lvl="0" marL="0" rtl="0" algn="ctr">
                        <a:lnSpc>
                          <a:spcPct val="115000"/>
                        </a:lnSpc>
                        <a:spcBef>
                          <a:spcPts val="0"/>
                        </a:spcBef>
                        <a:spcAft>
                          <a:spcPts val="0"/>
                        </a:spcAft>
                        <a:buNone/>
                      </a:pPr>
                      <a:r>
                        <a:rPr b="1" lang="en" sz="1200">
                          <a:latin typeface="Roboto"/>
                          <a:ea typeface="Roboto"/>
                          <a:cs typeface="Roboto"/>
                          <a:sym typeface="Roboto"/>
                        </a:rPr>
                        <a:t>Score</a:t>
                      </a:r>
                      <a:endParaRPr b="1" sz="1200">
                        <a:latin typeface="Roboto"/>
                        <a:ea typeface="Roboto"/>
                        <a:cs typeface="Roboto"/>
                        <a:sym typeface="Roboto"/>
                      </a:endParaRPr>
                    </a:p>
                  </a:txBody>
                  <a:tcPr marT="91425" marB="91425" marR="91425" marL="9142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B7B7B7"/>
                    </a:solidFill>
                  </a:tcPr>
                </a:tc>
              </a:tr>
              <a:tr h="377125">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Cost</a:t>
                      </a:r>
                      <a:endParaRPr b="1" sz="1200">
                        <a:latin typeface="Roboto"/>
                        <a:ea typeface="Roboto"/>
                        <a:cs typeface="Roboto"/>
                        <a:sym typeface="Roboto"/>
                      </a:endParaRPr>
                    </a:p>
                  </a:txBody>
                  <a:tcPr marT="91425" marB="91425" marR="91425" marL="914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latin typeface="Roboto"/>
                          <a:ea typeface="Roboto"/>
                          <a:cs typeface="Roboto"/>
                          <a:sym typeface="Roboto"/>
                        </a:rPr>
                        <a:t>30%</a:t>
                      </a:r>
                      <a:endParaRPr b="1" sz="1200">
                        <a:latin typeface="Roboto"/>
                        <a:ea typeface="Roboto"/>
                        <a:cs typeface="Roboto"/>
                        <a:sym typeface="Roboto"/>
                      </a:endParaRPr>
                    </a:p>
                  </a:txBody>
                  <a:tcPr marT="91425" marB="91425" marR="91425" marL="914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latin typeface="Roboto"/>
                          <a:ea typeface="Roboto"/>
                          <a:cs typeface="Roboto"/>
                          <a:sym typeface="Roboto"/>
                        </a:rPr>
                        <a:t>4</a:t>
                      </a:r>
                      <a:endParaRPr b="1" sz="1200">
                        <a:latin typeface="Roboto"/>
                        <a:ea typeface="Roboto"/>
                        <a:cs typeface="Roboto"/>
                        <a:sym typeface="Roboto"/>
                      </a:endParaRPr>
                    </a:p>
                  </a:txBody>
                  <a:tcPr marT="91425" marB="91425" marR="91425" marL="914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B6D7A8"/>
                    </a:solidFill>
                  </a:tcPr>
                </a:tc>
                <a:tc>
                  <a:txBody>
                    <a:bodyPr/>
                    <a:lstStyle/>
                    <a:p>
                      <a:pPr indent="0" lvl="0" marL="0" rtl="0" algn="ctr">
                        <a:lnSpc>
                          <a:spcPct val="115000"/>
                        </a:lnSpc>
                        <a:spcBef>
                          <a:spcPts val="0"/>
                        </a:spcBef>
                        <a:spcAft>
                          <a:spcPts val="0"/>
                        </a:spcAft>
                        <a:buNone/>
                      </a:pPr>
                      <a:r>
                        <a:rPr b="1" lang="en" sz="1200">
                          <a:latin typeface="Roboto"/>
                          <a:ea typeface="Roboto"/>
                          <a:cs typeface="Roboto"/>
                          <a:sym typeface="Roboto"/>
                        </a:rPr>
                        <a:t>0.9</a:t>
                      </a:r>
                      <a:endParaRPr b="1" sz="1200">
                        <a:latin typeface="Roboto"/>
                        <a:ea typeface="Roboto"/>
                        <a:cs typeface="Roboto"/>
                        <a:sym typeface="Roboto"/>
                      </a:endParaRPr>
                    </a:p>
                  </a:txBody>
                  <a:tcPr marT="91425" marB="91425" marR="91425" marL="914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B6D7A8"/>
                    </a:solidFill>
                  </a:tcPr>
                </a:tc>
                <a:tc>
                  <a:txBody>
                    <a:bodyPr/>
                    <a:lstStyle/>
                    <a:p>
                      <a:pPr indent="0" lvl="0" marL="0" rtl="0" algn="ctr">
                        <a:lnSpc>
                          <a:spcPct val="115000"/>
                        </a:lnSpc>
                        <a:spcBef>
                          <a:spcPts val="0"/>
                        </a:spcBef>
                        <a:spcAft>
                          <a:spcPts val="0"/>
                        </a:spcAft>
                        <a:buNone/>
                      </a:pPr>
                      <a:r>
                        <a:rPr b="1" lang="en" sz="1200">
                          <a:latin typeface="Roboto"/>
                          <a:ea typeface="Roboto"/>
                          <a:cs typeface="Roboto"/>
                          <a:sym typeface="Roboto"/>
                        </a:rPr>
                        <a:t>1</a:t>
                      </a:r>
                      <a:endParaRPr b="1" sz="1200">
                        <a:latin typeface="Roboto"/>
                        <a:ea typeface="Roboto"/>
                        <a:cs typeface="Roboto"/>
                        <a:sym typeface="Roboto"/>
                      </a:endParaRPr>
                    </a:p>
                  </a:txBody>
                  <a:tcPr marT="91425" marB="91425" marR="91425" marL="914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latin typeface="Roboto"/>
                          <a:ea typeface="Roboto"/>
                          <a:cs typeface="Roboto"/>
                          <a:sym typeface="Roboto"/>
                        </a:rPr>
                        <a:t>0.3</a:t>
                      </a:r>
                      <a:endParaRPr b="1" sz="1200">
                        <a:latin typeface="Roboto"/>
                        <a:ea typeface="Roboto"/>
                        <a:cs typeface="Roboto"/>
                        <a:sym typeface="Roboto"/>
                      </a:endParaRPr>
                    </a:p>
                  </a:txBody>
                  <a:tcPr marT="91425" marB="91425" marR="91425" marL="914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latin typeface="Roboto"/>
                          <a:ea typeface="Roboto"/>
                          <a:cs typeface="Roboto"/>
                          <a:sym typeface="Roboto"/>
                        </a:rPr>
                        <a:t>2</a:t>
                      </a:r>
                      <a:endParaRPr b="1" sz="1200">
                        <a:latin typeface="Roboto"/>
                        <a:ea typeface="Roboto"/>
                        <a:cs typeface="Roboto"/>
                        <a:sym typeface="Roboto"/>
                      </a:endParaRPr>
                    </a:p>
                  </a:txBody>
                  <a:tcPr marT="91425" marB="91425" marR="91425" marL="914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latin typeface="Roboto"/>
                          <a:ea typeface="Roboto"/>
                          <a:cs typeface="Roboto"/>
                          <a:sym typeface="Roboto"/>
                        </a:rPr>
                        <a:t>0.6</a:t>
                      </a:r>
                      <a:endParaRPr b="1" sz="1200">
                        <a:latin typeface="Roboto"/>
                        <a:ea typeface="Roboto"/>
                        <a:cs typeface="Roboto"/>
                        <a:sym typeface="Roboto"/>
                      </a:endParaRPr>
                    </a:p>
                  </a:txBody>
                  <a:tcPr marT="91425" marB="91425" marR="91425" marL="914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77125">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Ease of Use</a:t>
                      </a:r>
                      <a:endParaRPr b="1" sz="1200">
                        <a:latin typeface="Roboto"/>
                        <a:ea typeface="Roboto"/>
                        <a:cs typeface="Roboto"/>
                        <a:sym typeface="Roboto"/>
                      </a:endParaRPr>
                    </a:p>
                  </a:txBody>
                  <a:tcPr marT="91425" marB="91425" marR="91425" marL="914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latin typeface="Roboto"/>
                          <a:ea typeface="Roboto"/>
                          <a:cs typeface="Roboto"/>
                          <a:sym typeface="Roboto"/>
                        </a:rPr>
                        <a:t>20%</a:t>
                      </a:r>
                      <a:endParaRPr b="1" sz="1200">
                        <a:latin typeface="Roboto"/>
                        <a:ea typeface="Roboto"/>
                        <a:cs typeface="Roboto"/>
                        <a:sym typeface="Roboto"/>
                      </a:endParaRPr>
                    </a:p>
                  </a:txBody>
                  <a:tcPr marT="91425" marB="91425" marR="91425" marL="914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latin typeface="Roboto"/>
                          <a:ea typeface="Roboto"/>
                          <a:cs typeface="Roboto"/>
                          <a:sym typeface="Roboto"/>
                        </a:rPr>
                        <a:t>3</a:t>
                      </a:r>
                      <a:endParaRPr b="1" sz="1200">
                        <a:latin typeface="Roboto"/>
                        <a:ea typeface="Roboto"/>
                        <a:cs typeface="Roboto"/>
                        <a:sym typeface="Roboto"/>
                      </a:endParaRPr>
                    </a:p>
                  </a:txBody>
                  <a:tcPr marT="91425" marB="91425" marR="91425" marL="914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B6D7A8"/>
                    </a:solidFill>
                  </a:tcPr>
                </a:tc>
                <a:tc>
                  <a:txBody>
                    <a:bodyPr/>
                    <a:lstStyle/>
                    <a:p>
                      <a:pPr indent="0" lvl="0" marL="0" rtl="0" algn="ctr">
                        <a:lnSpc>
                          <a:spcPct val="115000"/>
                        </a:lnSpc>
                        <a:spcBef>
                          <a:spcPts val="0"/>
                        </a:spcBef>
                        <a:spcAft>
                          <a:spcPts val="0"/>
                        </a:spcAft>
                        <a:buNone/>
                      </a:pPr>
                      <a:r>
                        <a:rPr b="1" lang="en" sz="1200">
                          <a:latin typeface="Roboto"/>
                          <a:ea typeface="Roboto"/>
                          <a:cs typeface="Roboto"/>
                          <a:sym typeface="Roboto"/>
                        </a:rPr>
                        <a:t>0.8</a:t>
                      </a:r>
                      <a:endParaRPr b="1" sz="1200">
                        <a:latin typeface="Roboto"/>
                        <a:ea typeface="Roboto"/>
                        <a:cs typeface="Roboto"/>
                        <a:sym typeface="Roboto"/>
                      </a:endParaRPr>
                    </a:p>
                  </a:txBody>
                  <a:tcPr marT="91425" marB="91425" marR="91425" marL="914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B6D7A8"/>
                    </a:solidFill>
                  </a:tcPr>
                </a:tc>
                <a:tc>
                  <a:txBody>
                    <a:bodyPr/>
                    <a:lstStyle/>
                    <a:p>
                      <a:pPr indent="0" lvl="0" marL="0" rtl="0" algn="ctr">
                        <a:lnSpc>
                          <a:spcPct val="115000"/>
                        </a:lnSpc>
                        <a:spcBef>
                          <a:spcPts val="0"/>
                        </a:spcBef>
                        <a:spcAft>
                          <a:spcPts val="0"/>
                        </a:spcAft>
                        <a:buNone/>
                      </a:pPr>
                      <a:r>
                        <a:rPr b="1" lang="en" sz="1200">
                          <a:latin typeface="Roboto"/>
                          <a:ea typeface="Roboto"/>
                          <a:cs typeface="Roboto"/>
                          <a:sym typeface="Roboto"/>
                        </a:rPr>
                        <a:t>4</a:t>
                      </a:r>
                      <a:endParaRPr b="1" sz="1200">
                        <a:latin typeface="Roboto"/>
                        <a:ea typeface="Roboto"/>
                        <a:cs typeface="Roboto"/>
                        <a:sym typeface="Roboto"/>
                      </a:endParaRPr>
                    </a:p>
                  </a:txBody>
                  <a:tcPr marT="91425" marB="91425" marR="91425" marL="914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latin typeface="Roboto"/>
                          <a:ea typeface="Roboto"/>
                          <a:cs typeface="Roboto"/>
                          <a:sym typeface="Roboto"/>
                        </a:rPr>
                        <a:t>0.8</a:t>
                      </a:r>
                      <a:endParaRPr b="1" sz="1200">
                        <a:latin typeface="Roboto"/>
                        <a:ea typeface="Roboto"/>
                        <a:cs typeface="Roboto"/>
                        <a:sym typeface="Roboto"/>
                      </a:endParaRPr>
                    </a:p>
                  </a:txBody>
                  <a:tcPr marT="91425" marB="91425" marR="91425" marL="914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latin typeface="Roboto"/>
                          <a:ea typeface="Roboto"/>
                          <a:cs typeface="Roboto"/>
                          <a:sym typeface="Roboto"/>
                        </a:rPr>
                        <a:t>2</a:t>
                      </a:r>
                      <a:endParaRPr b="1" sz="1200">
                        <a:latin typeface="Roboto"/>
                        <a:ea typeface="Roboto"/>
                        <a:cs typeface="Roboto"/>
                        <a:sym typeface="Roboto"/>
                      </a:endParaRPr>
                    </a:p>
                  </a:txBody>
                  <a:tcPr marT="91425" marB="91425" marR="91425" marL="914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latin typeface="Roboto"/>
                          <a:ea typeface="Roboto"/>
                          <a:cs typeface="Roboto"/>
                          <a:sym typeface="Roboto"/>
                        </a:rPr>
                        <a:t>0.4</a:t>
                      </a:r>
                      <a:endParaRPr b="1" sz="1200">
                        <a:latin typeface="Roboto"/>
                        <a:ea typeface="Roboto"/>
                        <a:cs typeface="Roboto"/>
                        <a:sym typeface="Roboto"/>
                      </a:endParaRPr>
                    </a:p>
                  </a:txBody>
                  <a:tcPr marT="91425" marB="91425" marR="91425" marL="914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586875">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Maintenance &amp; Upgrades</a:t>
                      </a:r>
                      <a:endParaRPr b="1" sz="1200">
                        <a:latin typeface="Roboto"/>
                        <a:ea typeface="Roboto"/>
                        <a:cs typeface="Roboto"/>
                        <a:sym typeface="Roboto"/>
                      </a:endParaRPr>
                    </a:p>
                  </a:txBody>
                  <a:tcPr marT="91425" marB="91425" marR="91425" marL="914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latin typeface="Roboto"/>
                          <a:ea typeface="Roboto"/>
                          <a:cs typeface="Roboto"/>
                          <a:sym typeface="Roboto"/>
                        </a:rPr>
                        <a:t>20%</a:t>
                      </a:r>
                      <a:endParaRPr b="1" sz="1200">
                        <a:latin typeface="Roboto"/>
                        <a:ea typeface="Roboto"/>
                        <a:cs typeface="Roboto"/>
                        <a:sym typeface="Roboto"/>
                      </a:endParaRPr>
                    </a:p>
                  </a:txBody>
                  <a:tcPr marT="91425" marB="91425" marR="91425" marL="914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latin typeface="Roboto"/>
                          <a:ea typeface="Roboto"/>
                          <a:cs typeface="Roboto"/>
                          <a:sym typeface="Roboto"/>
                        </a:rPr>
                        <a:t>4</a:t>
                      </a:r>
                      <a:endParaRPr b="1" sz="1200">
                        <a:latin typeface="Roboto"/>
                        <a:ea typeface="Roboto"/>
                        <a:cs typeface="Roboto"/>
                        <a:sym typeface="Roboto"/>
                      </a:endParaRPr>
                    </a:p>
                  </a:txBody>
                  <a:tcPr marT="91425" marB="91425" marR="91425" marL="914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B6D7A8"/>
                    </a:solidFill>
                  </a:tcPr>
                </a:tc>
                <a:tc>
                  <a:txBody>
                    <a:bodyPr/>
                    <a:lstStyle/>
                    <a:p>
                      <a:pPr indent="0" lvl="0" marL="0" rtl="0" algn="ctr">
                        <a:lnSpc>
                          <a:spcPct val="115000"/>
                        </a:lnSpc>
                        <a:spcBef>
                          <a:spcPts val="0"/>
                        </a:spcBef>
                        <a:spcAft>
                          <a:spcPts val="0"/>
                        </a:spcAft>
                        <a:buNone/>
                      </a:pPr>
                      <a:r>
                        <a:rPr b="1" lang="en" sz="1200">
                          <a:latin typeface="Roboto"/>
                          <a:ea typeface="Roboto"/>
                          <a:cs typeface="Roboto"/>
                          <a:sym typeface="Roboto"/>
                        </a:rPr>
                        <a:t>0.8</a:t>
                      </a:r>
                      <a:endParaRPr b="1" sz="1200">
                        <a:latin typeface="Roboto"/>
                        <a:ea typeface="Roboto"/>
                        <a:cs typeface="Roboto"/>
                        <a:sym typeface="Roboto"/>
                      </a:endParaRPr>
                    </a:p>
                  </a:txBody>
                  <a:tcPr marT="91425" marB="91425" marR="91425" marL="914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B6D7A8"/>
                    </a:solidFill>
                  </a:tcPr>
                </a:tc>
                <a:tc>
                  <a:txBody>
                    <a:bodyPr/>
                    <a:lstStyle/>
                    <a:p>
                      <a:pPr indent="0" lvl="0" marL="0" rtl="0" algn="ctr">
                        <a:lnSpc>
                          <a:spcPct val="115000"/>
                        </a:lnSpc>
                        <a:spcBef>
                          <a:spcPts val="0"/>
                        </a:spcBef>
                        <a:spcAft>
                          <a:spcPts val="0"/>
                        </a:spcAft>
                        <a:buNone/>
                      </a:pPr>
                      <a:r>
                        <a:rPr b="1" lang="en" sz="1200">
                          <a:latin typeface="Roboto"/>
                          <a:ea typeface="Roboto"/>
                          <a:cs typeface="Roboto"/>
                          <a:sym typeface="Roboto"/>
                        </a:rPr>
                        <a:t>4</a:t>
                      </a:r>
                      <a:endParaRPr b="1" sz="1200">
                        <a:latin typeface="Roboto"/>
                        <a:ea typeface="Roboto"/>
                        <a:cs typeface="Roboto"/>
                        <a:sym typeface="Roboto"/>
                      </a:endParaRPr>
                    </a:p>
                  </a:txBody>
                  <a:tcPr marT="91425" marB="91425" marR="91425" marL="914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latin typeface="Roboto"/>
                          <a:ea typeface="Roboto"/>
                          <a:cs typeface="Roboto"/>
                          <a:sym typeface="Roboto"/>
                        </a:rPr>
                        <a:t>0.8</a:t>
                      </a:r>
                      <a:endParaRPr b="1" sz="1200">
                        <a:latin typeface="Roboto"/>
                        <a:ea typeface="Roboto"/>
                        <a:cs typeface="Roboto"/>
                        <a:sym typeface="Roboto"/>
                      </a:endParaRPr>
                    </a:p>
                  </a:txBody>
                  <a:tcPr marT="91425" marB="91425" marR="91425" marL="914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latin typeface="Roboto"/>
                          <a:ea typeface="Roboto"/>
                          <a:cs typeface="Roboto"/>
                          <a:sym typeface="Roboto"/>
                        </a:rPr>
                        <a:t>3</a:t>
                      </a:r>
                      <a:endParaRPr b="1" sz="1200">
                        <a:latin typeface="Roboto"/>
                        <a:ea typeface="Roboto"/>
                        <a:cs typeface="Roboto"/>
                        <a:sym typeface="Roboto"/>
                      </a:endParaRPr>
                    </a:p>
                  </a:txBody>
                  <a:tcPr marT="91425" marB="91425" marR="91425" marL="914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latin typeface="Roboto"/>
                          <a:ea typeface="Roboto"/>
                          <a:cs typeface="Roboto"/>
                          <a:sym typeface="Roboto"/>
                        </a:rPr>
                        <a:t>0.6</a:t>
                      </a:r>
                      <a:endParaRPr b="1" sz="1200">
                        <a:latin typeface="Roboto"/>
                        <a:ea typeface="Roboto"/>
                        <a:cs typeface="Roboto"/>
                        <a:sym typeface="Roboto"/>
                      </a:endParaRPr>
                    </a:p>
                  </a:txBody>
                  <a:tcPr marT="91425" marB="91425" marR="91425" marL="914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77125">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Quality</a:t>
                      </a:r>
                      <a:endParaRPr b="1" sz="1200">
                        <a:latin typeface="Roboto"/>
                        <a:ea typeface="Roboto"/>
                        <a:cs typeface="Roboto"/>
                        <a:sym typeface="Roboto"/>
                      </a:endParaRPr>
                    </a:p>
                  </a:txBody>
                  <a:tcPr marT="91425" marB="91425" marR="91425" marL="914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latin typeface="Roboto"/>
                          <a:ea typeface="Roboto"/>
                          <a:cs typeface="Roboto"/>
                          <a:sym typeface="Roboto"/>
                        </a:rPr>
                        <a:t>30%</a:t>
                      </a:r>
                      <a:endParaRPr b="1" sz="1200">
                        <a:latin typeface="Roboto"/>
                        <a:ea typeface="Roboto"/>
                        <a:cs typeface="Roboto"/>
                        <a:sym typeface="Roboto"/>
                      </a:endParaRPr>
                    </a:p>
                  </a:txBody>
                  <a:tcPr marT="91425" marB="91425" marR="91425" marL="914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latin typeface="Roboto"/>
                          <a:ea typeface="Roboto"/>
                          <a:cs typeface="Roboto"/>
                          <a:sym typeface="Roboto"/>
                        </a:rPr>
                        <a:t>4</a:t>
                      </a:r>
                      <a:endParaRPr b="1" sz="1200">
                        <a:latin typeface="Roboto"/>
                        <a:ea typeface="Roboto"/>
                        <a:cs typeface="Roboto"/>
                        <a:sym typeface="Roboto"/>
                      </a:endParaRPr>
                    </a:p>
                  </a:txBody>
                  <a:tcPr marT="91425" marB="91425" marR="91425" marL="914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B6D7A8"/>
                    </a:solidFill>
                  </a:tcPr>
                </a:tc>
                <a:tc>
                  <a:txBody>
                    <a:bodyPr/>
                    <a:lstStyle/>
                    <a:p>
                      <a:pPr indent="0" lvl="0" marL="0" rtl="0" algn="ctr">
                        <a:lnSpc>
                          <a:spcPct val="115000"/>
                        </a:lnSpc>
                        <a:spcBef>
                          <a:spcPts val="0"/>
                        </a:spcBef>
                        <a:spcAft>
                          <a:spcPts val="0"/>
                        </a:spcAft>
                        <a:buNone/>
                      </a:pPr>
                      <a:r>
                        <a:rPr b="1" lang="en" sz="1200">
                          <a:latin typeface="Roboto"/>
                          <a:ea typeface="Roboto"/>
                          <a:cs typeface="Roboto"/>
                          <a:sym typeface="Roboto"/>
                        </a:rPr>
                        <a:t>1.2</a:t>
                      </a:r>
                      <a:endParaRPr b="1" sz="1200">
                        <a:latin typeface="Roboto"/>
                        <a:ea typeface="Roboto"/>
                        <a:cs typeface="Roboto"/>
                        <a:sym typeface="Roboto"/>
                      </a:endParaRPr>
                    </a:p>
                  </a:txBody>
                  <a:tcPr marT="91425" marB="91425" marR="91425" marL="914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B6D7A8"/>
                    </a:solidFill>
                  </a:tcPr>
                </a:tc>
                <a:tc>
                  <a:txBody>
                    <a:bodyPr/>
                    <a:lstStyle/>
                    <a:p>
                      <a:pPr indent="0" lvl="0" marL="0" rtl="0" algn="ctr">
                        <a:lnSpc>
                          <a:spcPct val="115000"/>
                        </a:lnSpc>
                        <a:spcBef>
                          <a:spcPts val="0"/>
                        </a:spcBef>
                        <a:spcAft>
                          <a:spcPts val="0"/>
                        </a:spcAft>
                        <a:buNone/>
                      </a:pPr>
                      <a:r>
                        <a:rPr b="1" lang="en" sz="1200">
                          <a:latin typeface="Roboto"/>
                          <a:ea typeface="Roboto"/>
                          <a:cs typeface="Roboto"/>
                          <a:sym typeface="Roboto"/>
                        </a:rPr>
                        <a:t>5</a:t>
                      </a:r>
                      <a:endParaRPr b="1" sz="1200">
                        <a:latin typeface="Roboto"/>
                        <a:ea typeface="Roboto"/>
                        <a:cs typeface="Roboto"/>
                        <a:sym typeface="Roboto"/>
                      </a:endParaRPr>
                    </a:p>
                  </a:txBody>
                  <a:tcPr marT="91425" marB="91425" marR="91425" marL="914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latin typeface="Roboto"/>
                          <a:ea typeface="Roboto"/>
                          <a:cs typeface="Roboto"/>
                          <a:sym typeface="Roboto"/>
                        </a:rPr>
                        <a:t>1.5</a:t>
                      </a:r>
                      <a:endParaRPr b="1" sz="1200">
                        <a:latin typeface="Roboto"/>
                        <a:ea typeface="Roboto"/>
                        <a:cs typeface="Roboto"/>
                        <a:sym typeface="Roboto"/>
                      </a:endParaRPr>
                    </a:p>
                  </a:txBody>
                  <a:tcPr marT="91425" marB="91425" marR="91425" marL="914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latin typeface="Roboto"/>
                          <a:ea typeface="Roboto"/>
                          <a:cs typeface="Roboto"/>
                          <a:sym typeface="Roboto"/>
                        </a:rPr>
                        <a:t>2</a:t>
                      </a:r>
                      <a:endParaRPr b="1" sz="1200">
                        <a:latin typeface="Roboto"/>
                        <a:ea typeface="Roboto"/>
                        <a:cs typeface="Roboto"/>
                        <a:sym typeface="Roboto"/>
                      </a:endParaRPr>
                    </a:p>
                  </a:txBody>
                  <a:tcPr marT="91425" marB="91425" marR="91425" marL="914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latin typeface="Roboto"/>
                          <a:ea typeface="Roboto"/>
                          <a:cs typeface="Roboto"/>
                          <a:sym typeface="Roboto"/>
                        </a:rPr>
                        <a:t>0.6</a:t>
                      </a:r>
                      <a:endParaRPr b="1" sz="1200">
                        <a:latin typeface="Roboto"/>
                        <a:ea typeface="Roboto"/>
                        <a:cs typeface="Roboto"/>
                        <a:sym typeface="Roboto"/>
                      </a:endParaRPr>
                    </a:p>
                  </a:txBody>
                  <a:tcPr marT="91425" marB="91425" marR="91425" marL="914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77125">
                <a:tc>
                  <a:txBody>
                    <a:bodyPr/>
                    <a:lstStyle/>
                    <a:p>
                      <a:pPr indent="0" lvl="0" marL="0" rtl="0" algn="ctr">
                        <a:lnSpc>
                          <a:spcPct val="115000"/>
                        </a:lnSpc>
                        <a:spcBef>
                          <a:spcPts val="0"/>
                        </a:spcBef>
                        <a:spcAft>
                          <a:spcPts val="0"/>
                        </a:spcAft>
                        <a:buNone/>
                      </a:pPr>
                      <a:r>
                        <a:rPr b="1" lang="en" sz="1200">
                          <a:latin typeface="Roboto"/>
                          <a:ea typeface="Roboto"/>
                          <a:cs typeface="Roboto"/>
                          <a:sym typeface="Roboto"/>
                        </a:rPr>
                        <a:t>Total</a:t>
                      </a:r>
                      <a:endParaRPr b="1" sz="1200">
                        <a:latin typeface="Roboto"/>
                        <a:ea typeface="Roboto"/>
                        <a:cs typeface="Roboto"/>
                        <a:sym typeface="Roboto"/>
                      </a:endParaRPr>
                    </a:p>
                  </a:txBody>
                  <a:tcPr marT="91425" marB="91425" marR="91425" marL="914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latin typeface="Roboto"/>
                          <a:ea typeface="Roboto"/>
                          <a:cs typeface="Roboto"/>
                          <a:sym typeface="Roboto"/>
                        </a:rPr>
                        <a:t>100%</a:t>
                      </a:r>
                      <a:endParaRPr b="1" sz="1200">
                        <a:latin typeface="Roboto"/>
                        <a:ea typeface="Roboto"/>
                        <a:cs typeface="Roboto"/>
                        <a:sym typeface="Roboto"/>
                      </a:endParaRPr>
                    </a:p>
                  </a:txBody>
                  <a:tcPr marT="91425" marB="91425" marR="91425" marL="914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b="1" sz="1200">
                        <a:latin typeface="Roboto"/>
                        <a:ea typeface="Roboto"/>
                        <a:cs typeface="Roboto"/>
                        <a:sym typeface="Roboto"/>
                      </a:endParaRPr>
                    </a:p>
                  </a:txBody>
                  <a:tcPr marT="91425" marB="91425" marR="91425" marL="914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B6D7A8"/>
                    </a:solidFill>
                  </a:tcPr>
                </a:tc>
                <a:tc>
                  <a:txBody>
                    <a:bodyPr/>
                    <a:lstStyle/>
                    <a:p>
                      <a:pPr indent="0" lvl="0" marL="0" rtl="0" algn="ctr">
                        <a:lnSpc>
                          <a:spcPct val="115000"/>
                        </a:lnSpc>
                        <a:spcBef>
                          <a:spcPts val="0"/>
                        </a:spcBef>
                        <a:spcAft>
                          <a:spcPts val="0"/>
                        </a:spcAft>
                        <a:buNone/>
                      </a:pPr>
                      <a:r>
                        <a:rPr b="1" lang="en" sz="1200">
                          <a:latin typeface="Roboto"/>
                          <a:ea typeface="Roboto"/>
                          <a:cs typeface="Roboto"/>
                          <a:sym typeface="Roboto"/>
                        </a:rPr>
                        <a:t>3.7</a:t>
                      </a:r>
                      <a:endParaRPr b="1" sz="1200">
                        <a:latin typeface="Roboto"/>
                        <a:ea typeface="Roboto"/>
                        <a:cs typeface="Roboto"/>
                        <a:sym typeface="Roboto"/>
                      </a:endParaRPr>
                    </a:p>
                  </a:txBody>
                  <a:tcPr marT="91425" marB="91425" marR="91425" marL="914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t/>
                      </a:r>
                      <a:endParaRPr b="1" sz="1200">
                        <a:latin typeface="Roboto"/>
                        <a:ea typeface="Roboto"/>
                        <a:cs typeface="Roboto"/>
                        <a:sym typeface="Roboto"/>
                      </a:endParaRPr>
                    </a:p>
                  </a:txBody>
                  <a:tcPr marT="91425" marB="91425" marR="91425" marL="914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latin typeface="Roboto"/>
                          <a:ea typeface="Roboto"/>
                          <a:cs typeface="Roboto"/>
                          <a:sym typeface="Roboto"/>
                        </a:rPr>
                        <a:t>3.4</a:t>
                      </a:r>
                      <a:endParaRPr b="1" sz="1200">
                        <a:latin typeface="Roboto"/>
                        <a:ea typeface="Roboto"/>
                        <a:cs typeface="Roboto"/>
                        <a:sym typeface="Roboto"/>
                      </a:endParaRPr>
                    </a:p>
                  </a:txBody>
                  <a:tcPr marT="91425" marB="91425" marR="91425" marL="914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b="1" sz="1200">
                        <a:latin typeface="Roboto"/>
                        <a:ea typeface="Roboto"/>
                        <a:cs typeface="Roboto"/>
                        <a:sym typeface="Roboto"/>
                      </a:endParaRPr>
                    </a:p>
                  </a:txBody>
                  <a:tcPr marT="91425" marB="91425" marR="91425" marL="914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latin typeface="Roboto"/>
                          <a:ea typeface="Roboto"/>
                          <a:cs typeface="Roboto"/>
                          <a:sym typeface="Roboto"/>
                        </a:rPr>
                        <a:t>2.2</a:t>
                      </a:r>
                      <a:endParaRPr b="1" sz="1200">
                        <a:latin typeface="Roboto"/>
                        <a:ea typeface="Roboto"/>
                        <a:cs typeface="Roboto"/>
                        <a:sym typeface="Roboto"/>
                      </a:endParaRPr>
                    </a:p>
                  </a:txBody>
                  <a:tcPr marT="91425" marB="91425" marR="91425" marL="9142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509375" y="1624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Proposed Environment Solution</a:t>
            </a:r>
            <a:endParaRPr sz="2400"/>
          </a:p>
        </p:txBody>
      </p:sp>
      <p:sp>
        <p:nvSpPr>
          <p:cNvPr id="146" name="Google Shape;146;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i="1">
              <a:solidFill>
                <a:srgbClr val="715851"/>
              </a:solidFill>
              <a:latin typeface="Arial"/>
              <a:ea typeface="Arial"/>
              <a:cs typeface="Arial"/>
              <a:sym typeface="Arial"/>
            </a:endParaRPr>
          </a:p>
          <a:p>
            <a:pPr indent="0" lvl="0" marL="0" rtl="0" algn="l">
              <a:spcBef>
                <a:spcPts val="0"/>
              </a:spcBef>
              <a:spcAft>
                <a:spcPts val="1600"/>
              </a:spcAft>
              <a:buNone/>
            </a:pPr>
            <a:r>
              <a:t/>
            </a:r>
            <a:endParaRPr/>
          </a:p>
        </p:txBody>
      </p:sp>
      <p:pic>
        <p:nvPicPr>
          <p:cNvPr id="147" name="Google Shape;147;p23"/>
          <p:cNvPicPr preferRelativeResize="0"/>
          <p:nvPr/>
        </p:nvPicPr>
        <p:blipFill>
          <a:blip r:embed="rId4">
            <a:alphaModFix/>
          </a:blip>
          <a:stretch>
            <a:fillRect/>
          </a:stretch>
        </p:blipFill>
        <p:spPr>
          <a:xfrm>
            <a:off x="509375" y="643550"/>
            <a:ext cx="5712400" cy="41615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149350" y="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Schedule</a:t>
            </a:r>
            <a:endParaRPr/>
          </a:p>
        </p:txBody>
      </p:sp>
      <p:pic>
        <p:nvPicPr>
          <p:cNvPr id="153" name="Google Shape;153;p24"/>
          <p:cNvPicPr preferRelativeResize="0"/>
          <p:nvPr/>
        </p:nvPicPr>
        <p:blipFill>
          <a:blip r:embed="rId3">
            <a:alphaModFix/>
          </a:blip>
          <a:stretch>
            <a:fillRect/>
          </a:stretch>
        </p:blipFill>
        <p:spPr>
          <a:xfrm>
            <a:off x="240950" y="619300"/>
            <a:ext cx="7774455" cy="41677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311700" y="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Estimated Costs</a:t>
            </a:r>
            <a:endParaRPr/>
          </a:p>
        </p:txBody>
      </p:sp>
      <p:sp>
        <p:nvSpPr>
          <p:cNvPr id="159" name="Google Shape;159;p25"/>
          <p:cNvSpPr txBox="1"/>
          <p:nvPr/>
        </p:nvSpPr>
        <p:spPr>
          <a:xfrm>
            <a:off x="139025" y="3878475"/>
            <a:ext cx="8896800" cy="10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60" name="Google Shape;160;p25"/>
          <p:cNvPicPr preferRelativeResize="0"/>
          <p:nvPr/>
        </p:nvPicPr>
        <p:blipFill>
          <a:blip r:embed="rId3">
            <a:alphaModFix/>
          </a:blip>
          <a:stretch>
            <a:fillRect/>
          </a:stretch>
        </p:blipFill>
        <p:spPr>
          <a:xfrm>
            <a:off x="694949" y="731725"/>
            <a:ext cx="7565800" cy="39600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311700" y="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Estimated Benefits</a:t>
            </a:r>
            <a:endParaRPr/>
          </a:p>
        </p:txBody>
      </p:sp>
      <p:sp>
        <p:nvSpPr>
          <p:cNvPr id="166" name="Google Shape;166;p26"/>
          <p:cNvSpPr txBox="1"/>
          <p:nvPr>
            <p:ph idx="1" type="body"/>
          </p:nvPr>
        </p:nvSpPr>
        <p:spPr>
          <a:xfrm>
            <a:off x="87375" y="520575"/>
            <a:ext cx="8520600" cy="230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	</a:t>
            </a:r>
            <a:r>
              <a:rPr b="1" lang="en" sz="1600" u="sng">
                <a:solidFill>
                  <a:srgbClr val="000000"/>
                </a:solidFill>
              </a:rPr>
              <a:t>Tangible Benefits:</a:t>
            </a:r>
            <a:endParaRPr b="1" sz="1600" u="sng">
              <a:solidFill>
                <a:srgbClr val="000000"/>
              </a:solidFill>
            </a:endParaRPr>
          </a:p>
          <a:p>
            <a:pPr indent="-330200" lvl="0" marL="457200" rtl="0" algn="l">
              <a:spcBef>
                <a:spcPts val="0"/>
              </a:spcBef>
              <a:spcAft>
                <a:spcPts val="0"/>
              </a:spcAft>
              <a:buClr>
                <a:srgbClr val="000000"/>
              </a:buClr>
              <a:buSzPts val="1600"/>
              <a:buFont typeface="Arial"/>
              <a:buChar char="●"/>
            </a:pPr>
            <a:r>
              <a:rPr lang="en" sz="1600">
                <a:solidFill>
                  <a:srgbClr val="000000"/>
                </a:solidFill>
              </a:rPr>
              <a:t>The vital Signs Monitoring Wearables </a:t>
            </a:r>
            <a:r>
              <a:rPr b="1" lang="en" sz="1600" u="sng">
                <a:solidFill>
                  <a:srgbClr val="000000"/>
                </a:solidFill>
              </a:rPr>
              <a:t>market</a:t>
            </a:r>
            <a:r>
              <a:rPr lang="en" sz="1600">
                <a:solidFill>
                  <a:srgbClr val="000000"/>
                </a:solidFill>
              </a:rPr>
              <a:t> is expected to grow by </a:t>
            </a:r>
            <a:r>
              <a:rPr b="1" lang="en" sz="1600" u="sng">
                <a:solidFill>
                  <a:srgbClr val="000000"/>
                </a:solidFill>
              </a:rPr>
              <a:t>5.8%</a:t>
            </a:r>
            <a:r>
              <a:rPr lang="en" sz="1600" u="sng">
                <a:solidFill>
                  <a:srgbClr val="000000"/>
                </a:solidFill>
              </a:rPr>
              <a:t> each year</a:t>
            </a:r>
            <a:r>
              <a:rPr lang="en" sz="1600">
                <a:solidFill>
                  <a:srgbClr val="000000"/>
                </a:solidFill>
              </a:rPr>
              <a:t>.^</a:t>
            </a:r>
            <a:endParaRPr b="1" sz="1600">
              <a:solidFill>
                <a:srgbClr val="000000"/>
              </a:solidFill>
            </a:endParaRPr>
          </a:p>
          <a:p>
            <a:pPr indent="-330200" lvl="0" marL="457200" rtl="0" algn="l">
              <a:spcBef>
                <a:spcPts val="0"/>
              </a:spcBef>
              <a:spcAft>
                <a:spcPts val="0"/>
              </a:spcAft>
              <a:buClr>
                <a:srgbClr val="000000"/>
              </a:buClr>
              <a:buSzPts val="1600"/>
              <a:buFont typeface="Arial"/>
              <a:buChar char="●"/>
            </a:pPr>
            <a:r>
              <a:rPr lang="en" sz="1600">
                <a:solidFill>
                  <a:srgbClr val="000000"/>
                </a:solidFill>
              </a:rPr>
              <a:t>The </a:t>
            </a:r>
            <a:r>
              <a:rPr lang="en" sz="1600" u="sng">
                <a:solidFill>
                  <a:srgbClr val="000000"/>
                </a:solidFill>
              </a:rPr>
              <a:t>r</a:t>
            </a:r>
            <a:r>
              <a:rPr b="1" lang="en" sz="1600" u="sng">
                <a:solidFill>
                  <a:srgbClr val="000000"/>
                </a:solidFill>
              </a:rPr>
              <a:t>eaction time</a:t>
            </a:r>
            <a:r>
              <a:rPr lang="en" sz="1600">
                <a:solidFill>
                  <a:srgbClr val="000000"/>
                </a:solidFill>
              </a:rPr>
              <a:t> is estimated to be </a:t>
            </a:r>
            <a:r>
              <a:rPr b="1" lang="en" sz="1600" u="sng">
                <a:solidFill>
                  <a:srgbClr val="000000"/>
                </a:solidFill>
              </a:rPr>
              <a:t>reduced</a:t>
            </a:r>
            <a:r>
              <a:rPr lang="en" sz="1600">
                <a:solidFill>
                  <a:srgbClr val="000000"/>
                </a:solidFill>
              </a:rPr>
              <a:t> by an average of </a:t>
            </a:r>
            <a:r>
              <a:rPr b="1" lang="en" sz="1600" u="sng">
                <a:solidFill>
                  <a:srgbClr val="000000"/>
                </a:solidFill>
              </a:rPr>
              <a:t>53.3%</a:t>
            </a:r>
            <a:r>
              <a:rPr b="1" lang="en" sz="1600">
                <a:solidFill>
                  <a:srgbClr val="000000"/>
                </a:solidFill>
              </a:rPr>
              <a:t>.</a:t>
            </a:r>
            <a:r>
              <a:rPr lang="en" sz="1600">
                <a:solidFill>
                  <a:srgbClr val="000000"/>
                </a:solidFill>
              </a:rPr>
              <a:t> </a:t>
            </a:r>
            <a:r>
              <a:rPr b="1" lang="en" sz="1600">
                <a:solidFill>
                  <a:srgbClr val="000000"/>
                </a:solidFill>
              </a:rPr>
              <a:t>^^</a:t>
            </a:r>
            <a:endParaRPr b="1" sz="1600">
              <a:solidFill>
                <a:srgbClr val="000000"/>
              </a:solidFill>
            </a:endParaRPr>
          </a:p>
          <a:p>
            <a:pPr indent="0" lvl="0" marL="457200" rtl="0" algn="l">
              <a:spcBef>
                <a:spcPts val="0"/>
              </a:spcBef>
              <a:spcAft>
                <a:spcPts val="0"/>
              </a:spcAft>
              <a:buNone/>
            </a:pPr>
            <a:r>
              <a:t/>
            </a:r>
            <a:endParaRPr b="1" sz="1600">
              <a:solidFill>
                <a:srgbClr val="000000"/>
              </a:solidFill>
            </a:endParaRPr>
          </a:p>
          <a:p>
            <a:pPr indent="0" lvl="0" marL="457200" rtl="0" algn="l">
              <a:spcBef>
                <a:spcPts val="0"/>
              </a:spcBef>
              <a:spcAft>
                <a:spcPts val="0"/>
              </a:spcAft>
              <a:buNone/>
            </a:pPr>
            <a:r>
              <a:t/>
            </a:r>
            <a:endParaRPr b="1" sz="1600">
              <a:solidFill>
                <a:srgbClr val="000000"/>
              </a:solidFill>
            </a:endParaRPr>
          </a:p>
          <a:p>
            <a:pPr indent="0" lvl="0" marL="457200" rtl="0" algn="l">
              <a:spcBef>
                <a:spcPts val="0"/>
              </a:spcBef>
              <a:spcAft>
                <a:spcPts val="0"/>
              </a:spcAft>
              <a:buNone/>
            </a:pPr>
            <a:r>
              <a:t/>
            </a:r>
            <a:endParaRPr b="1" sz="1600">
              <a:solidFill>
                <a:srgbClr val="000000"/>
              </a:solidFill>
            </a:endParaRPr>
          </a:p>
          <a:p>
            <a:pPr indent="0" lvl="0" marL="457200" rtl="0" algn="l">
              <a:spcBef>
                <a:spcPts val="0"/>
              </a:spcBef>
              <a:spcAft>
                <a:spcPts val="0"/>
              </a:spcAft>
              <a:buNone/>
            </a:pPr>
            <a:r>
              <a:t/>
            </a:r>
            <a:endParaRPr b="1" sz="1600">
              <a:solidFill>
                <a:srgbClr val="000000"/>
              </a:solidFill>
            </a:endParaRPr>
          </a:p>
          <a:p>
            <a:pPr indent="0" lvl="0" marL="0" rtl="0" algn="l">
              <a:spcBef>
                <a:spcPts val="0"/>
              </a:spcBef>
              <a:spcAft>
                <a:spcPts val="0"/>
              </a:spcAft>
              <a:buNone/>
            </a:pPr>
            <a:r>
              <a:t/>
            </a:r>
            <a:endParaRPr b="1" sz="1600">
              <a:solidFill>
                <a:srgbClr val="000000"/>
              </a:solidFill>
            </a:endParaRPr>
          </a:p>
          <a:p>
            <a:pPr indent="0" lvl="0" marL="0" rtl="0" algn="l">
              <a:spcBef>
                <a:spcPts val="0"/>
              </a:spcBef>
              <a:spcAft>
                <a:spcPts val="0"/>
              </a:spcAft>
              <a:buNone/>
            </a:pPr>
            <a:r>
              <a:t/>
            </a:r>
            <a:endParaRPr b="1" sz="1600">
              <a:solidFill>
                <a:srgbClr val="000000"/>
              </a:solidFill>
            </a:endParaRPr>
          </a:p>
          <a:p>
            <a:pPr indent="0" lvl="0" marL="457200" rtl="0" algn="l">
              <a:spcBef>
                <a:spcPts val="0"/>
              </a:spcBef>
              <a:spcAft>
                <a:spcPts val="0"/>
              </a:spcAft>
              <a:buNone/>
            </a:pPr>
            <a:r>
              <a:rPr b="1" lang="en" sz="1600" u="sng">
                <a:solidFill>
                  <a:srgbClr val="000000"/>
                </a:solidFill>
              </a:rPr>
              <a:t>Intangible Benefits</a:t>
            </a:r>
            <a:endParaRPr b="1" sz="1600" u="sng">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Increased quality of life for Geriatric Patients.</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Making effective health care a possibility for patients in remote areas.</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Reducing errors and creating automated workflows.</a:t>
            </a:r>
            <a:endParaRPr b="1" sz="1600" u="sng">
              <a:solidFill>
                <a:srgbClr val="000000"/>
              </a:solidFill>
            </a:endParaRPr>
          </a:p>
        </p:txBody>
      </p:sp>
      <p:sp>
        <p:nvSpPr>
          <p:cNvPr id="167" name="Google Shape;167;p26"/>
          <p:cNvSpPr txBox="1"/>
          <p:nvPr/>
        </p:nvSpPr>
        <p:spPr>
          <a:xfrm>
            <a:off x="342025" y="4043975"/>
            <a:ext cx="8520600" cy="109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rgbClr val="F3F3F3"/>
              </a:solidFill>
              <a:latin typeface="Roboto"/>
              <a:ea typeface="Roboto"/>
              <a:cs typeface="Roboto"/>
              <a:sym typeface="Roboto"/>
            </a:endParaRPr>
          </a:p>
        </p:txBody>
      </p:sp>
      <p:pic>
        <p:nvPicPr>
          <p:cNvPr id="168" name="Google Shape;168;p26"/>
          <p:cNvPicPr preferRelativeResize="0"/>
          <p:nvPr/>
        </p:nvPicPr>
        <p:blipFill>
          <a:blip r:embed="rId3">
            <a:alphaModFix/>
          </a:blip>
          <a:stretch>
            <a:fillRect/>
          </a:stretch>
        </p:blipFill>
        <p:spPr>
          <a:xfrm>
            <a:off x="216838" y="1652963"/>
            <a:ext cx="8710325" cy="1193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311700" y="29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Estimated Breakeven</a:t>
            </a:r>
            <a:endParaRPr/>
          </a:p>
        </p:txBody>
      </p:sp>
      <p:pic>
        <p:nvPicPr>
          <p:cNvPr id="174" name="Google Shape;174;p27"/>
          <p:cNvPicPr preferRelativeResize="0"/>
          <p:nvPr/>
        </p:nvPicPr>
        <p:blipFill>
          <a:blip r:embed="rId3">
            <a:alphaModFix/>
          </a:blip>
          <a:stretch>
            <a:fillRect/>
          </a:stretch>
        </p:blipFill>
        <p:spPr>
          <a:xfrm>
            <a:off x="705025" y="713000"/>
            <a:ext cx="7627125" cy="42608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68650" y="1524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Cases</a:t>
            </a:r>
            <a:endParaRPr/>
          </a:p>
        </p:txBody>
      </p:sp>
      <p:pic>
        <p:nvPicPr>
          <p:cNvPr id="180" name="Google Shape;180;p28"/>
          <p:cNvPicPr preferRelativeResize="0"/>
          <p:nvPr/>
        </p:nvPicPr>
        <p:blipFill rotWithShape="1">
          <a:blip r:embed="rId4">
            <a:alphaModFix/>
          </a:blip>
          <a:srcRect b="0" l="-31995" r="0" t="0"/>
          <a:stretch/>
        </p:blipFill>
        <p:spPr>
          <a:xfrm>
            <a:off x="2237350" y="74375"/>
            <a:ext cx="6035125" cy="49739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pic>
        <p:nvPicPr>
          <p:cNvPr id="185" name="Google Shape;185;p29"/>
          <p:cNvPicPr preferRelativeResize="0"/>
          <p:nvPr/>
        </p:nvPicPr>
        <p:blipFill>
          <a:blip r:embed="rId3">
            <a:alphaModFix/>
          </a:blip>
          <a:stretch>
            <a:fillRect/>
          </a:stretch>
        </p:blipFill>
        <p:spPr>
          <a:xfrm>
            <a:off x="432650" y="553450"/>
            <a:ext cx="5833826" cy="4305251"/>
          </a:xfrm>
          <a:prstGeom prst="rect">
            <a:avLst/>
          </a:prstGeom>
          <a:noFill/>
          <a:ln>
            <a:noFill/>
          </a:ln>
        </p:spPr>
      </p:pic>
      <p:pic>
        <p:nvPicPr>
          <p:cNvPr id="186" name="Google Shape;186;p29"/>
          <p:cNvPicPr preferRelativeResize="0"/>
          <p:nvPr/>
        </p:nvPicPr>
        <p:blipFill>
          <a:blip r:embed="rId4">
            <a:alphaModFix/>
          </a:blip>
          <a:stretch>
            <a:fillRect/>
          </a:stretch>
        </p:blipFill>
        <p:spPr>
          <a:xfrm>
            <a:off x="211425" y="0"/>
            <a:ext cx="6496050" cy="609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145325" y="1754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Technical Sequencing of Functions</a:t>
            </a:r>
            <a:endParaRPr/>
          </a:p>
        </p:txBody>
      </p:sp>
      <p:pic>
        <p:nvPicPr>
          <p:cNvPr id="192" name="Google Shape;192;p30"/>
          <p:cNvPicPr preferRelativeResize="0"/>
          <p:nvPr/>
        </p:nvPicPr>
        <p:blipFill>
          <a:blip r:embed="rId4">
            <a:alphaModFix/>
          </a:blip>
          <a:stretch>
            <a:fillRect/>
          </a:stretch>
        </p:blipFill>
        <p:spPr>
          <a:xfrm>
            <a:off x="851175" y="1262575"/>
            <a:ext cx="5758677" cy="3636749"/>
          </a:xfrm>
          <a:prstGeom prst="rect">
            <a:avLst/>
          </a:prstGeom>
          <a:noFill/>
          <a:ln>
            <a:noFill/>
          </a:ln>
        </p:spPr>
      </p:pic>
      <p:sp>
        <p:nvSpPr>
          <p:cNvPr id="193" name="Google Shape;193;p30"/>
          <p:cNvSpPr txBox="1"/>
          <p:nvPr/>
        </p:nvSpPr>
        <p:spPr>
          <a:xfrm>
            <a:off x="341375" y="877825"/>
            <a:ext cx="5218200" cy="51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Use Case -</a:t>
            </a:r>
            <a:r>
              <a:rPr b="1" lang="en">
                <a:latin typeface="Roboto"/>
                <a:ea typeface="Roboto"/>
                <a:cs typeface="Roboto"/>
                <a:sym typeface="Roboto"/>
              </a:rPr>
              <a:t> Generate Alert Notification</a:t>
            </a:r>
            <a:endParaRPr b="1">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99" name="Google Shape;199;p31"/>
          <p:cNvSpPr txBox="1"/>
          <p:nvPr/>
        </p:nvSpPr>
        <p:spPr>
          <a:xfrm>
            <a:off x="334625" y="86750"/>
            <a:ext cx="2169000" cy="37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Roboto"/>
                <a:ea typeface="Roboto"/>
                <a:cs typeface="Roboto"/>
                <a:sym typeface="Roboto"/>
              </a:rPr>
              <a:t>Data Model</a:t>
            </a:r>
            <a:endParaRPr sz="2400">
              <a:solidFill>
                <a:schemeClr val="dk1"/>
              </a:solidFill>
              <a:latin typeface="Roboto"/>
              <a:ea typeface="Roboto"/>
              <a:cs typeface="Roboto"/>
              <a:sym typeface="Roboto"/>
            </a:endParaRPr>
          </a:p>
        </p:txBody>
      </p:sp>
      <p:pic>
        <p:nvPicPr>
          <p:cNvPr id="200" name="Google Shape;200;p31"/>
          <p:cNvPicPr preferRelativeResize="0"/>
          <p:nvPr/>
        </p:nvPicPr>
        <p:blipFill>
          <a:blip r:embed="rId4">
            <a:alphaModFix/>
          </a:blip>
          <a:stretch>
            <a:fillRect/>
          </a:stretch>
        </p:blipFill>
        <p:spPr>
          <a:xfrm>
            <a:off x="334625" y="548500"/>
            <a:ext cx="6224000" cy="43115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333333"/>
              </a:buClr>
              <a:buSzPts val="1400"/>
              <a:buFont typeface="Arial"/>
              <a:buChar char="●"/>
            </a:pPr>
            <a:r>
              <a:t/>
            </a:r>
            <a:endParaRPr/>
          </a:p>
          <a:p>
            <a:pPr indent="0" lvl="0" marL="0" rtl="0" algn="l">
              <a:spcBef>
                <a:spcPts val="0"/>
              </a:spcBef>
              <a:spcAft>
                <a:spcPts val="1600"/>
              </a:spcAft>
              <a:buNone/>
            </a:pPr>
            <a:r>
              <a:t/>
            </a:r>
            <a:endParaRPr/>
          </a:p>
        </p:txBody>
      </p:sp>
      <p:pic>
        <p:nvPicPr>
          <p:cNvPr id="92" name="Google Shape;92;p14"/>
          <p:cNvPicPr preferRelativeResize="0"/>
          <p:nvPr/>
        </p:nvPicPr>
        <p:blipFill>
          <a:blip r:embed="rId3">
            <a:alphaModFix/>
          </a:blip>
          <a:stretch>
            <a:fillRect/>
          </a:stretch>
        </p:blipFill>
        <p:spPr>
          <a:xfrm>
            <a:off x="195250" y="235100"/>
            <a:ext cx="8753475" cy="4457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Prototype</a:t>
            </a:r>
            <a:endParaRPr/>
          </a:p>
        </p:txBody>
      </p:sp>
      <p:pic>
        <p:nvPicPr>
          <p:cNvPr id="206" name="Google Shape;206;p32"/>
          <p:cNvPicPr preferRelativeResize="0"/>
          <p:nvPr/>
        </p:nvPicPr>
        <p:blipFill>
          <a:blip r:embed="rId4">
            <a:alphaModFix/>
          </a:blip>
          <a:stretch>
            <a:fillRect/>
          </a:stretch>
        </p:blipFill>
        <p:spPr>
          <a:xfrm>
            <a:off x="1489950" y="1017800"/>
            <a:ext cx="6802145" cy="3820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311700" y="1369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12" name="Google Shape;212;p33"/>
          <p:cNvSpPr txBox="1"/>
          <p:nvPr>
            <p:ph idx="1" type="body"/>
          </p:nvPr>
        </p:nvSpPr>
        <p:spPr>
          <a:xfrm>
            <a:off x="260050" y="860900"/>
            <a:ext cx="8520600" cy="33390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The simple IoT device with specific functionality is proven to be effective technology solution to save lives, reduce burden in the health care system, and create value for the business owners, family and friends.</a:t>
            </a:r>
            <a:endParaRPr/>
          </a:p>
          <a:p>
            <a:pPr indent="-342900" lvl="0" marL="457200" rtl="0" algn="l">
              <a:lnSpc>
                <a:spcPct val="115000"/>
              </a:lnSpc>
              <a:spcBef>
                <a:spcPts val="0"/>
              </a:spcBef>
              <a:spcAft>
                <a:spcPts val="0"/>
              </a:spcAft>
              <a:buSzPts val="1800"/>
              <a:buChar char="●"/>
            </a:pPr>
            <a:r>
              <a:rPr lang="en"/>
              <a:t>The solution is also extensible to create more business opportunities and add more functionalities that integrate seamlessly.</a:t>
            </a:r>
            <a:endParaRPr/>
          </a:p>
          <a:p>
            <a:pPr indent="-342900" lvl="0" marL="457200" rtl="0" algn="l">
              <a:lnSpc>
                <a:spcPct val="115000"/>
              </a:lnSpc>
              <a:spcBef>
                <a:spcPts val="0"/>
              </a:spcBef>
              <a:spcAft>
                <a:spcPts val="0"/>
              </a:spcAft>
              <a:buSzPts val="1800"/>
              <a:buChar char="●"/>
            </a:pPr>
            <a:r>
              <a:rPr lang="en"/>
              <a:t>The IoT solution is also applicable as a transfer learning to other technology domains.</a:t>
            </a:r>
            <a:endParaRPr/>
          </a:p>
          <a:p>
            <a:pPr indent="-342900" lvl="0" marL="457200" rtl="0" algn="l">
              <a:lnSpc>
                <a:spcPct val="115000"/>
              </a:lnSpc>
              <a:spcBef>
                <a:spcPts val="0"/>
              </a:spcBef>
              <a:spcAft>
                <a:spcPts val="0"/>
              </a:spcAft>
              <a:buSzPts val="1800"/>
              <a:buChar char="●"/>
            </a:pPr>
            <a:r>
              <a:rPr lang="en"/>
              <a:t>Finally, it was a good learning experience and case study for future educational or real-world projects.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Q&amp;A</a:t>
            </a:r>
            <a:endParaRPr/>
          </a:p>
        </p:txBody>
      </p:sp>
      <p:sp>
        <p:nvSpPr>
          <p:cNvPr id="218" name="Google Shape;218;p3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9" name="Google Shape;219;p34"/>
          <p:cNvPicPr preferRelativeResize="0"/>
          <p:nvPr/>
        </p:nvPicPr>
        <p:blipFill>
          <a:blip r:embed="rId3">
            <a:alphaModFix/>
          </a:blip>
          <a:stretch>
            <a:fillRect/>
          </a:stretch>
        </p:blipFill>
        <p:spPr>
          <a:xfrm>
            <a:off x="1718975" y="1229875"/>
            <a:ext cx="4172159" cy="3339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5"/>
          <p:cNvSpPr txBox="1"/>
          <p:nvPr>
            <p:ph type="title"/>
          </p:nvPr>
        </p:nvSpPr>
        <p:spPr>
          <a:xfrm>
            <a:off x="428750" y="18965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rgbClr val="000000"/>
                </a:solidFill>
                <a:latin typeface="Arial"/>
                <a:ea typeface="Arial"/>
                <a:cs typeface="Arial"/>
                <a:sym typeface="Arial"/>
              </a:rPr>
              <a:t>Backup Slides - Design Artifacts</a:t>
            </a:r>
            <a:endParaRPr/>
          </a:p>
        </p:txBody>
      </p:sp>
      <p:sp>
        <p:nvSpPr>
          <p:cNvPr id="225" name="Google Shape;225;p35"/>
          <p:cNvSpPr txBox="1"/>
          <p:nvPr>
            <p:ph idx="1" type="body"/>
          </p:nvPr>
        </p:nvSpPr>
        <p:spPr>
          <a:xfrm>
            <a:off x="7185050" y="4885825"/>
            <a:ext cx="1585800" cy="29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6"/>
          <p:cNvSpPr txBox="1"/>
          <p:nvPr>
            <p:ph type="title"/>
          </p:nvPr>
        </p:nvSpPr>
        <p:spPr>
          <a:xfrm>
            <a:off x="340975" y="1340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DFD Level 1</a:t>
            </a:r>
            <a:endParaRPr/>
          </a:p>
        </p:txBody>
      </p:sp>
      <p:pic>
        <p:nvPicPr>
          <p:cNvPr id="231" name="Google Shape;231;p36"/>
          <p:cNvPicPr preferRelativeResize="0"/>
          <p:nvPr/>
        </p:nvPicPr>
        <p:blipFill>
          <a:blip r:embed="rId4">
            <a:alphaModFix/>
          </a:blip>
          <a:stretch>
            <a:fillRect/>
          </a:stretch>
        </p:blipFill>
        <p:spPr>
          <a:xfrm>
            <a:off x="520300" y="689100"/>
            <a:ext cx="6962451" cy="409682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7"/>
          <p:cNvSpPr txBox="1"/>
          <p:nvPr>
            <p:ph type="title"/>
          </p:nvPr>
        </p:nvSpPr>
        <p:spPr>
          <a:xfrm>
            <a:off x="311700" y="2982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ERD</a:t>
            </a:r>
            <a:endParaRPr/>
          </a:p>
        </p:txBody>
      </p:sp>
      <p:pic>
        <p:nvPicPr>
          <p:cNvPr id="237" name="Google Shape;237;p37"/>
          <p:cNvPicPr preferRelativeResize="0"/>
          <p:nvPr/>
        </p:nvPicPr>
        <p:blipFill>
          <a:blip r:embed="rId4">
            <a:alphaModFix/>
          </a:blip>
          <a:stretch>
            <a:fillRect/>
          </a:stretch>
        </p:blipFill>
        <p:spPr>
          <a:xfrm>
            <a:off x="1899425" y="209425"/>
            <a:ext cx="5660125" cy="460737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8"/>
          <p:cNvSpPr txBox="1"/>
          <p:nvPr>
            <p:ph type="title"/>
          </p:nvPr>
        </p:nvSpPr>
        <p:spPr>
          <a:xfrm>
            <a:off x="623400" y="1063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Estimated Income</a:t>
            </a:r>
            <a:endParaRPr/>
          </a:p>
          <a:p>
            <a:pPr indent="0" lvl="0" marL="0" rtl="0" algn="l">
              <a:spcBef>
                <a:spcPts val="0"/>
              </a:spcBef>
              <a:spcAft>
                <a:spcPts val="0"/>
              </a:spcAft>
              <a:buNone/>
            </a:pPr>
            <a:r>
              <a:t/>
            </a:r>
            <a:endParaRPr/>
          </a:p>
        </p:txBody>
      </p:sp>
      <p:pic>
        <p:nvPicPr>
          <p:cNvPr id="243" name="Google Shape;243;p38"/>
          <p:cNvPicPr preferRelativeResize="0"/>
          <p:nvPr/>
        </p:nvPicPr>
        <p:blipFill>
          <a:blip r:embed="rId4">
            <a:alphaModFix/>
          </a:blip>
          <a:stretch>
            <a:fillRect/>
          </a:stretch>
        </p:blipFill>
        <p:spPr>
          <a:xfrm>
            <a:off x="690400" y="941600"/>
            <a:ext cx="7834753" cy="32216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2A3990"/>
                </a:solidFill>
              </a:rPr>
              <a:t>Cost and Monetary Benefits Estimate Details</a:t>
            </a:r>
            <a:endParaRPr/>
          </a:p>
        </p:txBody>
      </p:sp>
      <p:pic>
        <p:nvPicPr>
          <p:cNvPr id="249" name="Google Shape;249;p39"/>
          <p:cNvPicPr preferRelativeResize="0"/>
          <p:nvPr/>
        </p:nvPicPr>
        <p:blipFill>
          <a:blip r:embed="rId3">
            <a:alphaModFix/>
          </a:blip>
          <a:stretch>
            <a:fillRect/>
          </a:stretch>
        </p:blipFill>
        <p:spPr>
          <a:xfrm>
            <a:off x="405350" y="1023950"/>
            <a:ext cx="6309000" cy="31448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4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TMP</a:t>
            </a:r>
            <a:endParaRPr/>
          </a:p>
        </p:txBody>
      </p:sp>
      <p:sp>
        <p:nvSpPr>
          <p:cNvPr id="255" name="Google Shape;255;p4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transition to proposed state can broadly be completed in the following steps:</a:t>
            </a:r>
            <a:endParaRPr/>
          </a:p>
          <a:p>
            <a:pPr indent="-317500" lvl="1" marL="914400" rtl="0" algn="l">
              <a:spcBef>
                <a:spcPts val="0"/>
              </a:spcBef>
              <a:spcAft>
                <a:spcPts val="0"/>
              </a:spcAft>
              <a:buSzPts val="1400"/>
              <a:buChar char="○"/>
            </a:pPr>
            <a:r>
              <a:rPr lang="en"/>
              <a:t>Build a IoT wearable Device to monitor vitals.</a:t>
            </a:r>
            <a:endParaRPr/>
          </a:p>
          <a:p>
            <a:pPr indent="-317500" lvl="1" marL="914400" rtl="0" algn="l">
              <a:spcBef>
                <a:spcPts val="0"/>
              </a:spcBef>
              <a:spcAft>
                <a:spcPts val="0"/>
              </a:spcAft>
              <a:buSzPts val="1400"/>
              <a:buChar char="○"/>
            </a:pPr>
            <a:r>
              <a:rPr lang="en"/>
              <a:t>Set-up a cloud interface to handle the device traffic.</a:t>
            </a:r>
            <a:endParaRPr/>
          </a:p>
          <a:p>
            <a:pPr indent="-317500" lvl="1" marL="914400" rtl="0" algn="l">
              <a:spcBef>
                <a:spcPts val="0"/>
              </a:spcBef>
              <a:spcAft>
                <a:spcPts val="0"/>
              </a:spcAft>
              <a:buSzPts val="1400"/>
              <a:buChar char="○"/>
            </a:pPr>
            <a:r>
              <a:rPr lang="en"/>
              <a:t>Build a </a:t>
            </a:r>
            <a:r>
              <a:rPr lang="en"/>
              <a:t>Data Warehouse</a:t>
            </a:r>
            <a:r>
              <a:rPr lang="en"/>
              <a:t> to store the data.</a:t>
            </a:r>
            <a:endParaRPr/>
          </a:p>
          <a:p>
            <a:pPr indent="-317500" lvl="1" marL="914400" rtl="0" algn="l">
              <a:spcBef>
                <a:spcPts val="0"/>
              </a:spcBef>
              <a:spcAft>
                <a:spcPts val="0"/>
              </a:spcAft>
              <a:buSzPts val="1400"/>
              <a:buChar char="○"/>
            </a:pPr>
            <a:r>
              <a:rPr lang="en"/>
              <a:t>Set-up emergency contacts and link them to the wearable device.</a:t>
            </a:r>
            <a:endParaRPr/>
          </a:p>
          <a:p>
            <a:pPr indent="-317500" lvl="1" marL="914400" rtl="0" algn="l">
              <a:spcBef>
                <a:spcPts val="0"/>
              </a:spcBef>
              <a:spcAft>
                <a:spcPts val="0"/>
              </a:spcAft>
              <a:buSzPts val="1400"/>
              <a:buChar char="○"/>
            </a:pPr>
            <a:r>
              <a:rPr lang="en"/>
              <a:t>Adapt a Data Visualization tool to run Device Analytics.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2328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a:t>
            </a:r>
            <a:r>
              <a:rPr lang="en"/>
              <a:t>Scenario and Scope</a:t>
            </a:r>
            <a:endParaRPr/>
          </a:p>
        </p:txBody>
      </p:sp>
      <p:sp>
        <p:nvSpPr>
          <p:cNvPr id="98" name="Google Shape;98;p15"/>
          <p:cNvSpPr txBox="1"/>
          <p:nvPr>
            <p:ph idx="1" type="body"/>
          </p:nvPr>
        </p:nvSpPr>
        <p:spPr>
          <a:xfrm>
            <a:off x="311700" y="956100"/>
            <a:ext cx="8520600" cy="3612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i="1" lang="en">
                <a:solidFill>
                  <a:srgbClr val="715851"/>
                </a:solidFill>
                <a:latin typeface="Arial"/>
                <a:ea typeface="Arial"/>
                <a:cs typeface="Arial"/>
                <a:sym typeface="Arial"/>
              </a:rPr>
              <a:t>Target population:</a:t>
            </a:r>
            <a:endParaRPr b="1" i="1">
              <a:solidFill>
                <a:srgbClr val="715851"/>
              </a:solidFill>
              <a:latin typeface="Arial"/>
              <a:ea typeface="Arial"/>
              <a:cs typeface="Arial"/>
              <a:sym typeface="Arial"/>
            </a:endParaRPr>
          </a:p>
          <a:p>
            <a:pPr indent="-342900" lvl="0" marL="457200" rtl="0" algn="l">
              <a:lnSpc>
                <a:spcPct val="115000"/>
              </a:lnSpc>
              <a:spcBef>
                <a:spcPts val="0"/>
              </a:spcBef>
              <a:spcAft>
                <a:spcPts val="0"/>
              </a:spcAft>
              <a:buSzPts val="1800"/>
              <a:buChar char="●"/>
            </a:pPr>
            <a:r>
              <a:rPr i="1" lang="en">
                <a:solidFill>
                  <a:srgbClr val="715851"/>
                </a:solidFill>
                <a:latin typeface="Arial"/>
                <a:ea typeface="Arial"/>
                <a:cs typeface="Arial"/>
                <a:sym typeface="Arial"/>
              </a:rPr>
              <a:t>Geriatric patients with no professional care 24/7, and no support network</a:t>
            </a:r>
            <a:endParaRPr i="1">
              <a:solidFill>
                <a:srgbClr val="715851"/>
              </a:solidFill>
              <a:latin typeface="Arial"/>
              <a:ea typeface="Arial"/>
              <a:cs typeface="Arial"/>
              <a:sym typeface="Arial"/>
            </a:endParaRPr>
          </a:p>
          <a:p>
            <a:pPr indent="0" lvl="0" marL="0" rtl="0" algn="l">
              <a:lnSpc>
                <a:spcPct val="115000"/>
              </a:lnSpc>
              <a:spcBef>
                <a:spcPts val="0"/>
              </a:spcBef>
              <a:spcAft>
                <a:spcPts val="0"/>
              </a:spcAft>
              <a:buNone/>
            </a:pPr>
            <a:r>
              <a:t/>
            </a:r>
            <a:endParaRPr i="1">
              <a:solidFill>
                <a:srgbClr val="715851"/>
              </a:solidFill>
              <a:latin typeface="Arial"/>
              <a:ea typeface="Arial"/>
              <a:cs typeface="Arial"/>
              <a:sym typeface="Arial"/>
            </a:endParaRPr>
          </a:p>
          <a:p>
            <a:pPr indent="0" lvl="0" marL="0" rtl="0" algn="l">
              <a:lnSpc>
                <a:spcPct val="115000"/>
              </a:lnSpc>
              <a:spcBef>
                <a:spcPts val="0"/>
              </a:spcBef>
              <a:spcAft>
                <a:spcPts val="0"/>
              </a:spcAft>
              <a:buNone/>
            </a:pPr>
            <a:r>
              <a:rPr b="1" i="1" lang="en">
                <a:solidFill>
                  <a:srgbClr val="715851"/>
                </a:solidFill>
                <a:latin typeface="Arial"/>
                <a:ea typeface="Arial"/>
                <a:cs typeface="Arial"/>
                <a:sym typeface="Arial"/>
              </a:rPr>
              <a:t>Worst-case Scenario:</a:t>
            </a:r>
            <a:endParaRPr b="1" i="1">
              <a:solidFill>
                <a:srgbClr val="715851"/>
              </a:solidFill>
              <a:latin typeface="Arial"/>
              <a:ea typeface="Arial"/>
              <a:cs typeface="Arial"/>
              <a:sym typeface="Arial"/>
            </a:endParaRPr>
          </a:p>
          <a:p>
            <a:pPr indent="-342900" lvl="0" marL="457200" rtl="0" algn="l">
              <a:lnSpc>
                <a:spcPct val="115000"/>
              </a:lnSpc>
              <a:spcBef>
                <a:spcPts val="0"/>
              </a:spcBef>
              <a:spcAft>
                <a:spcPts val="0"/>
              </a:spcAft>
              <a:buSzPts val="1800"/>
              <a:buChar char="●"/>
            </a:pPr>
            <a:r>
              <a:rPr i="1" lang="en">
                <a:solidFill>
                  <a:srgbClr val="715851"/>
                </a:solidFill>
                <a:latin typeface="Arial"/>
                <a:ea typeface="Arial"/>
                <a:cs typeface="Arial"/>
                <a:sym typeface="Arial"/>
              </a:rPr>
              <a:t>Stay home alone and have an immediate medical need due to a fall, flu, heart or breathing problems that might lead to an injury or death, otherwise avoidable</a:t>
            </a:r>
            <a:endParaRPr i="1">
              <a:solidFill>
                <a:srgbClr val="715851"/>
              </a:solidFill>
              <a:latin typeface="Arial"/>
              <a:ea typeface="Arial"/>
              <a:cs typeface="Arial"/>
              <a:sym typeface="Arial"/>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i="1" lang="en">
                <a:solidFill>
                  <a:srgbClr val="715851"/>
                </a:solidFill>
                <a:latin typeface="Arial"/>
                <a:ea typeface="Arial"/>
                <a:cs typeface="Arial"/>
                <a:sym typeface="Arial"/>
              </a:rPr>
              <a:t>Technology Solution:</a:t>
            </a:r>
            <a:endParaRPr b="1" i="1">
              <a:solidFill>
                <a:srgbClr val="715851"/>
              </a:solidFill>
              <a:latin typeface="Arial"/>
              <a:ea typeface="Arial"/>
              <a:cs typeface="Arial"/>
              <a:sym typeface="Arial"/>
            </a:endParaRPr>
          </a:p>
          <a:p>
            <a:pPr indent="-342900" lvl="0" marL="457200" rtl="0" algn="l">
              <a:lnSpc>
                <a:spcPct val="115000"/>
              </a:lnSpc>
              <a:spcBef>
                <a:spcPts val="0"/>
              </a:spcBef>
              <a:spcAft>
                <a:spcPts val="0"/>
              </a:spcAft>
              <a:buSzPts val="1800"/>
              <a:buChar char="●"/>
            </a:pPr>
            <a:r>
              <a:rPr i="1" lang="en">
                <a:solidFill>
                  <a:srgbClr val="715851"/>
                </a:solidFill>
                <a:latin typeface="Arial"/>
                <a:ea typeface="Arial"/>
                <a:cs typeface="Arial"/>
                <a:sym typeface="Arial"/>
              </a:rPr>
              <a:t>IoT devices monitoring real-time vital signs: BP, BT, HR, RR </a:t>
            </a:r>
            <a:endParaRPr i="1">
              <a:solidFill>
                <a:srgbClr val="715851"/>
              </a:solidFill>
              <a:latin typeface="Arial"/>
              <a:ea typeface="Arial"/>
              <a:cs typeface="Arial"/>
              <a:sym typeface="Arial"/>
            </a:endParaRPr>
          </a:p>
          <a:p>
            <a:pPr indent="-342900" lvl="0" marL="457200" rtl="0" algn="l">
              <a:lnSpc>
                <a:spcPct val="115000"/>
              </a:lnSpc>
              <a:spcBef>
                <a:spcPts val="0"/>
              </a:spcBef>
              <a:spcAft>
                <a:spcPts val="0"/>
              </a:spcAft>
              <a:buSzPts val="1800"/>
              <a:buChar char="●"/>
            </a:pPr>
            <a:r>
              <a:rPr i="1" lang="en">
                <a:solidFill>
                  <a:srgbClr val="715851"/>
                </a:solidFill>
                <a:latin typeface="Arial"/>
                <a:ea typeface="Arial"/>
                <a:cs typeface="Arial"/>
                <a:sym typeface="Arial"/>
              </a:rPr>
              <a:t>Alert stakeholders for timely response, if need exists</a:t>
            </a:r>
            <a:endParaRPr i="1">
              <a:solidFill>
                <a:srgbClr val="715851"/>
              </a:solidFill>
              <a:latin typeface="Arial"/>
              <a:ea typeface="Arial"/>
              <a:cs typeface="Arial"/>
              <a:sym typeface="Arial"/>
            </a:endParaRPr>
          </a:p>
          <a:p>
            <a:pPr indent="0" lvl="0" marL="0" rtl="0" algn="l">
              <a:spcBef>
                <a:spcPts val="0"/>
              </a:spcBef>
              <a:spcAft>
                <a:spcPts val="0"/>
              </a:spcAft>
              <a:buNone/>
            </a:pPr>
            <a:r>
              <a:t/>
            </a:r>
            <a:endParaRPr b="1" i="1">
              <a:solidFill>
                <a:srgbClr val="715851"/>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Purpose</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a:solidFill>
                  <a:srgbClr val="715851"/>
                </a:solidFill>
                <a:latin typeface="Arial"/>
                <a:ea typeface="Arial"/>
                <a:cs typeface="Arial"/>
                <a:sym typeface="Arial"/>
              </a:rPr>
              <a:t>Capitalize on the advances in IoT technologies to address issues in patient healthcare delivery systems thereby effecting favorable outcomes for geriatric patients. </a:t>
            </a:r>
            <a:endParaRPr i="1">
              <a:solidFill>
                <a:srgbClr val="715851"/>
              </a:solidFill>
              <a:latin typeface="Arial"/>
              <a:ea typeface="Arial"/>
              <a:cs typeface="Arial"/>
              <a:sym typeface="Arial"/>
            </a:endParaRPr>
          </a:p>
          <a:p>
            <a:pPr indent="0" lvl="0" marL="0" rtl="0" algn="l">
              <a:lnSpc>
                <a:spcPct val="115000"/>
              </a:lnSpc>
              <a:spcBef>
                <a:spcPts val="0"/>
              </a:spcBef>
              <a:spcAft>
                <a:spcPts val="0"/>
              </a:spcAft>
              <a:buNone/>
            </a:pPr>
            <a:r>
              <a:t/>
            </a:r>
            <a:endParaRPr i="1">
              <a:solidFill>
                <a:srgbClr val="715851"/>
              </a:solidFill>
              <a:latin typeface="Arial"/>
              <a:ea typeface="Arial"/>
              <a:cs typeface="Arial"/>
              <a:sym typeface="Arial"/>
            </a:endParaRPr>
          </a:p>
          <a:p>
            <a:pPr indent="0" lvl="0" marL="0" rtl="0" algn="l">
              <a:spcBef>
                <a:spcPts val="0"/>
              </a:spcBef>
              <a:spcAft>
                <a:spcPts val="0"/>
              </a:spcAft>
              <a:buNone/>
            </a:pPr>
            <a:r>
              <a:t/>
            </a:r>
            <a:endParaRPr i="1">
              <a:solidFill>
                <a:srgbClr val="715851"/>
              </a:solidFill>
              <a:latin typeface="Arial"/>
              <a:ea typeface="Arial"/>
              <a:cs typeface="Arial"/>
              <a:sym typeface="Arial"/>
            </a:endParaRPr>
          </a:p>
          <a:p>
            <a:pPr indent="0" lvl="0" marL="0" rtl="0" algn="l">
              <a:spcBef>
                <a:spcPts val="0"/>
              </a:spcBef>
              <a:spcAft>
                <a:spcPts val="0"/>
              </a:spcAft>
              <a:buNone/>
            </a:pPr>
            <a:r>
              <a:t/>
            </a:r>
            <a:endParaRPr i="1" strike="sngStrike">
              <a:solidFill>
                <a:srgbClr val="715851"/>
              </a:solidFill>
              <a:latin typeface="Arial"/>
              <a:ea typeface="Arial"/>
              <a:cs typeface="Arial"/>
              <a:sym typeface="Arial"/>
            </a:endParaRPr>
          </a:p>
          <a:p>
            <a:pPr indent="0" lvl="0" marL="0" rtl="0" algn="l">
              <a:spcBef>
                <a:spcPts val="0"/>
              </a:spcBef>
              <a:spcAft>
                <a:spcPts val="0"/>
              </a:spcAft>
              <a:buNone/>
            </a:pPr>
            <a:r>
              <a:t/>
            </a:r>
            <a:endParaRPr i="1">
              <a:solidFill>
                <a:srgbClr val="715851"/>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Description </a:t>
            </a:r>
            <a:endParaRPr/>
          </a:p>
        </p:txBody>
      </p:sp>
      <p:sp>
        <p:nvSpPr>
          <p:cNvPr id="110" name="Google Shape;110;p17"/>
          <p:cNvSpPr txBox="1"/>
          <p:nvPr>
            <p:ph idx="1" type="body"/>
          </p:nvPr>
        </p:nvSpPr>
        <p:spPr>
          <a:xfrm>
            <a:off x="212550" y="1130725"/>
            <a:ext cx="8520600" cy="33390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b="1" i="1" lang="en">
                <a:solidFill>
                  <a:srgbClr val="0000FF"/>
                </a:solidFill>
                <a:latin typeface="Arial"/>
                <a:ea typeface="Arial"/>
                <a:cs typeface="Arial"/>
                <a:sym typeface="Arial"/>
              </a:rPr>
              <a:t>Monitor</a:t>
            </a:r>
            <a:endParaRPr b="1" i="1">
              <a:solidFill>
                <a:srgbClr val="0000FF"/>
              </a:solidFill>
              <a:latin typeface="Arial"/>
              <a:ea typeface="Arial"/>
              <a:cs typeface="Arial"/>
              <a:sym typeface="Arial"/>
            </a:endParaRPr>
          </a:p>
          <a:p>
            <a:pPr indent="0" lvl="0" marL="457200" rtl="0" algn="l">
              <a:lnSpc>
                <a:spcPct val="115000"/>
              </a:lnSpc>
              <a:spcBef>
                <a:spcPts val="0"/>
              </a:spcBef>
              <a:spcAft>
                <a:spcPts val="0"/>
              </a:spcAft>
              <a:buNone/>
            </a:pPr>
            <a:r>
              <a:rPr i="1" lang="en" sz="1400">
                <a:solidFill>
                  <a:srgbClr val="715851"/>
                </a:solidFill>
                <a:latin typeface="Arial"/>
                <a:ea typeface="Arial"/>
                <a:cs typeface="Arial"/>
                <a:sym typeface="Arial"/>
              </a:rPr>
              <a:t>Patients’ real-time vital signs and health status.</a:t>
            </a:r>
            <a:endParaRPr i="1" sz="1400">
              <a:solidFill>
                <a:srgbClr val="715851"/>
              </a:solidFill>
              <a:latin typeface="Arial"/>
              <a:ea typeface="Arial"/>
              <a:cs typeface="Arial"/>
              <a:sym typeface="Arial"/>
            </a:endParaRPr>
          </a:p>
          <a:p>
            <a:pPr indent="0" lvl="0" marL="457200" rtl="0" algn="l">
              <a:lnSpc>
                <a:spcPct val="115000"/>
              </a:lnSpc>
              <a:spcBef>
                <a:spcPts val="0"/>
              </a:spcBef>
              <a:spcAft>
                <a:spcPts val="0"/>
              </a:spcAft>
              <a:buNone/>
            </a:pPr>
            <a:r>
              <a:t/>
            </a:r>
            <a:endParaRPr i="1" sz="1400">
              <a:solidFill>
                <a:srgbClr val="715851"/>
              </a:solidFill>
              <a:latin typeface="Arial"/>
              <a:ea typeface="Arial"/>
              <a:cs typeface="Arial"/>
              <a:sym typeface="Arial"/>
            </a:endParaRPr>
          </a:p>
          <a:p>
            <a:pPr indent="0" lvl="0" marL="457200" rtl="0" algn="l">
              <a:spcBef>
                <a:spcPts val="0"/>
              </a:spcBef>
              <a:spcAft>
                <a:spcPts val="0"/>
              </a:spcAft>
              <a:buNone/>
            </a:pPr>
            <a:r>
              <a:rPr b="1" i="1" lang="en">
                <a:solidFill>
                  <a:srgbClr val="0000FF"/>
                </a:solidFill>
                <a:latin typeface="Arial"/>
                <a:ea typeface="Arial"/>
                <a:cs typeface="Arial"/>
                <a:sym typeface="Arial"/>
              </a:rPr>
              <a:t>Act</a:t>
            </a:r>
            <a:endParaRPr b="1" i="1">
              <a:solidFill>
                <a:srgbClr val="0000FF"/>
              </a:solidFill>
              <a:latin typeface="Arial"/>
              <a:ea typeface="Arial"/>
              <a:cs typeface="Arial"/>
              <a:sym typeface="Arial"/>
            </a:endParaRPr>
          </a:p>
          <a:p>
            <a:pPr indent="0" lvl="0" marL="457200" rtl="0" algn="l">
              <a:spcBef>
                <a:spcPts val="0"/>
              </a:spcBef>
              <a:spcAft>
                <a:spcPts val="0"/>
              </a:spcAft>
              <a:buNone/>
            </a:pPr>
            <a:r>
              <a:rPr i="1" lang="en" sz="1400">
                <a:solidFill>
                  <a:srgbClr val="715851"/>
                </a:solidFill>
                <a:latin typeface="Arial"/>
                <a:ea typeface="Arial"/>
                <a:cs typeface="Arial"/>
                <a:sym typeface="Arial"/>
              </a:rPr>
              <a:t>Develop effective emergency response mechanism for stakeholders to coordinate their efforts in case of an emergency. </a:t>
            </a:r>
            <a:endParaRPr i="1" sz="1400">
              <a:solidFill>
                <a:srgbClr val="715851"/>
              </a:solidFill>
              <a:latin typeface="Arial"/>
              <a:ea typeface="Arial"/>
              <a:cs typeface="Arial"/>
              <a:sym typeface="Arial"/>
            </a:endParaRPr>
          </a:p>
          <a:p>
            <a:pPr indent="0" lvl="0" marL="457200" rtl="0" algn="l">
              <a:lnSpc>
                <a:spcPct val="115000"/>
              </a:lnSpc>
              <a:spcBef>
                <a:spcPts val="0"/>
              </a:spcBef>
              <a:spcAft>
                <a:spcPts val="0"/>
              </a:spcAft>
              <a:buNone/>
            </a:pPr>
            <a:r>
              <a:t/>
            </a:r>
            <a:endParaRPr i="1" sz="1400">
              <a:solidFill>
                <a:srgbClr val="715851"/>
              </a:solidFill>
              <a:latin typeface="Arial"/>
              <a:ea typeface="Arial"/>
              <a:cs typeface="Arial"/>
              <a:sym typeface="Arial"/>
            </a:endParaRPr>
          </a:p>
          <a:p>
            <a:pPr indent="0" lvl="0" marL="457200" rtl="0" algn="l">
              <a:lnSpc>
                <a:spcPct val="115000"/>
              </a:lnSpc>
              <a:spcBef>
                <a:spcPts val="0"/>
              </a:spcBef>
              <a:spcAft>
                <a:spcPts val="0"/>
              </a:spcAft>
              <a:buNone/>
            </a:pPr>
            <a:r>
              <a:rPr b="1" i="1" lang="en">
                <a:solidFill>
                  <a:srgbClr val="0000FF"/>
                </a:solidFill>
                <a:latin typeface="Arial"/>
                <a:ea typeface="Arial"/>
                <a:cs typeface="Arial"/>
                <a:sym typeface="Arial"/>
              </a:rPr>
              <a:t>Analyze</a:t>
            </a:r>
            <a:endParaRPr b="1" i="1">
              <a:solidFill>
                <a:srgbClr val="0000FF"/>
              </a:solidFill>
              <a:latin typeface="Arial"/>
              <a:ea typeface="Arial"/>
              <a:cs typeface="Arial"/>
              <a:sym typeface="Arial"/>
            </a:endParaRPr>
          </a:p>
          <a:p>
            <a:pPr indent="0" lvl="0" marL="457200" rtl="0" algn="l">
              <a:lnSpc>
                <a:spcPct val="115000"/>
              </a:lnSpc>
              <a:spcBef>
                <a:spcPts val="0"/>
              </a:spcBef>
              <a:spcAft>
                <a:spcPts val="0"/>
              </a:spcAft>
              <a:buNone/>
            </a:pPr>
            <a:r>
              <a:rPr i="1" lang="en" sz="1400">
                <a:solidFill>
                  <a:srgbClr val="715851"/>
                </a:solidFill>
                <a:latin typeface="Arial"/>
                <a:ea typeface="Arial"/>
                <a:cs typeface="Arial"/>
                <a:sym typeface="Arial"/>
              </a:rPr>
              <a:t>Real-time analysis to identify need for emergency medical attention, dashboard to visualize multi-parameter analysis.</a:t>
            </a:r>
            <a:endParaRPr i="1" sz="1400">
              <a:solidFill>
                <a:srgbClr val="715851"/>
              </a:solidFill>
              <a:latin typeface="Arial"/>
              <a:ea typeface="Arial"/>
              <a:cs typeface="Arial"/>
              <a:sym typeface="Arial"/>
            </a:endParaRPr>
          </a:p>
          <a:p>
            <a:pPr indent="0" lvl="0" marL="457200" rtl="0" algn="l">
              <a:lnSpc>
                <a:spcPct val="115000"/>
              </a:lnSpc>
              <a:spcBef>
                <a:spcPts val="0"/>
              </a:spcBef>
              <a:spcAft>
                <a:spcPts val="0"/>
              </a:spcAft>
              <a:buNone/>
            </a:pPr>
            <a:r>
              <a:t/>
            </a:r>
            <a:endParaRPr i="1" sz="1400">
              <a:solidFill>
                <a:srgbClr val="715851"/>
              </a:solidFill>
              <a:latin typeface="Arial"/>
              <a:ea typeface="Arial"/>
              <a:cs typeface="Arial"/>
              <a:sym typeface="Arial"/>
            </a:endParaRPr>
          </a:p>
          <a:p>
            <a:pPr indent="0" lvl="0" marL="457200" rtl="0" algn="l">
              <a:lnSpc>
                <a:spcPct val="115000"/>
              </a:lnSpc>
              <a:spcBef>
                <a:spcPts val="0"/>
              </a:spcBef>
              <a:spcAft>
                <a:spcPts val="0"/>
              </a:spcAft>
              <a:buNone/>
            </a:pPr>
            <a:r>
              <a:t/>
            </a:r>
            <a:endParaRPr i="1" sz="1400">
              <a:solidFill>
                <a:srgbClr val="715851"/>
              </a:solidFill>
              <a:latin typeface="Arial"/>
              <a:ea typeface="Arial"/>
              <a:cs typeface="Arial"/>
              <a:sym typeface="Arial"/>
            </a:endParaRPr>
          </a:p>
          <a:p>
            <a:pPr indent="0" lvl="0" marL="457200" rtl="0" algn="l">
              <a:spcBef>
                <a:spcPts val="0"/>
              </a:spcBef>
              <a:spcAft>
                <a:spcPts val="0"/>
              </a:spcAft>
              <a:buNone/>
            </a:pPr>
            <a:r>
              <a:t/>
            </a:r>
            <a:endParaRPr b="1" i="1">
              <a:solidFill>
                <a:srgbClr val="0000FF"/>
              </a:solidFill>
              <a:latin typeface="Arial"/>
              <a:ea typeface="Arial"/>
              <a:cs typeface="Arial"/>
              <a:sym typeface="Arial"/>
            </a:endParaRPr>
          </a:p>
          <a:p>
            <a:pPr indent="0" lvl="0" marL="0" rtl="0" algn="l">
              <a:spcBef>
                <a:spcPts val="0"/>
              </a:spcBef>
              <a:spcAft>
                <a:spcPts val="0"/>
              </a:spcAft>
              <a:buNone/>
            </a:pPr>
            <a:r>
              <a:t/>
            </a:r>
            <a:endParaRPr i="1" strike="sngStrike">
              <a:solidFill>
                <a:srgbClr val="715851"/>
              </a:solidFill>
              <a:latin typeface="Arial"/>
              <a:ea typeface="Arial"/>
              <a:cs typeface="Arial"/>
              <a:sym typeface="Arial"/>
            </a:endParaRPr>
          </a:p>
          <a:p>
            <a:pPr indent="0" lvl="0" marL="0" rtl="0" algn="l">
              <a:spcBef>
                <a:spcPts val="0"/>
              </a:spcBef>
              <a:spcAft>
                <a:spcPts val="0"/>
              </a:spcAft>
              <a:buNone/>
            </a:pPr>
            <a:r>
              <a:t/>
            </a:r>
            <a:endParaRPr i="1">
              <a:solidFill>
                <a:srgbClr val="715851"/>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54675" y="502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Environment: Problems</a:t>
            </a:r>
            <a:endParaRPr/>
          </a:p>
        </p:txBody>
      </p:sp>
      <p:pic>
        <p:nvPicPr>
          <p:cNvPr id="116" name="Google Shape;116;p18"/>
          <p:cNvPicPr preferRelativeResize="0"/>
          <p:nvPr/>
        </p:nvPicPr>
        <p:blipFill>
          <a:blip r:embed="rId4">
            <a:alphaModFix/>
          </a:blip>
          <a:stretch>
            <a:fillRect/>
          </a:stretch>
        </p:blipFill>
        <p:spPr>
          <a:xfrm>
            <a:off x="848525" y="709575"/>
            <a:ext cx="6870552" cy="3897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406225" y="1435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Proposed System Interface (Context DFD)</a:t>
            </a:r>
            <a:endParaRPr sz="2400"/>
          </a:p>
        </p:txBody>
      </p:sp>
      <p:pic>
        <p:nvPicPr>
          <p:cNvPr id="122" name="Google Shape;122;p19"/>
          <p:cNvPicPr preferRelativeResize="0"/>
          <p:nvPr/>
        </p:nvPicPr>
        <p:blipFill>
          <a:blip r:embed="rId4">
            <a:alphaModFix/>
          </a:blip>
          <a:stretch>
            <a:fillRect/>
          </a:stretch>
        </p:blipFill>
        <p:spPr>
          <a:xfrm>
            <a:off x="1139425" y="620150"/>
            <a:ext cx="5949479" cy="40873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598450" y="115525"/>
            <a:ext cx="71049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Proposed System’s Major Processes (Level 0 DFD)</a:t>
            </a:r>
            <a:endParaRPr sz="2400"/>
          </a:p>
        </p:txBody>
      </p:sp>
      <p:pic>
        <p:nvPicPr>
          <p:cNvPr id="128" name="Google Shape;128;p20"/>
          <p:cNvPicPr preferRelativeResize="0"/>
          <p:nvPr/>
        </p:nvPicPr>
        <p:blipFill>
          <a:blip r:embed="rId4">
            <a:alphaModFix/>
          </a:blip>
          <a:stretch>
            <a:fillRect/>
          </a:stretch>
        </p:blipFill>
        <p:spPr>
          <a:xfrm>
            <a:off x="683713" y="649325"/>
            <a:ext cx="6934376" cy="4115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223150" y="1665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Requirements </a:t>
            </a:r>
            <a:endParaRPr/>
          </a:p>
        </p:txBody>
      </p:sp>
      <p:pic>
        <p:nvPicPr>
          <p:cNvPr id="134" name="Google Shape;134;p21"/>
          <p:cNvPicPr preferRelativeResize="0"/>
          <p:nvPr/>
        </p:nvPicPr>
        <p:blipFill>
          <a:blip r:embed="rId3">
            <a:alphaModFix/>
          </a:blip>
          <a:stretch>
            <a:fillRect/>
          </a:stretch>
        </p:blipFill>
        <p:spPr>
          <a:xfrm>
            <a:off x="312913" y="866088"/>
            <a:ext cx="7343775" cy="3552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