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5" r:id="rId7"/>
    <p:sldId id="267" r:id="rId8"/>
    <p:sldId id="268" r:id="rId9"/>
    <p:sldId id="269" r:id="rId10"/>
    <p:sldId id="270" r:id="rId11"/>
    <p:sldId id="271" r:id="rId12"/>
    <p:sldId id="272"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74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8000C-80CF-4244-9A94-1E3962B7D13B}" type="datetimeFigureOut">
              <a:rPr lang="en-US" smtClean="0"/>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8EB0A-91E3-4D7A-9088-C27049B1A5D3}" type="slidenum">
              <a:rPr lang="en-US" smtClean="0"/>
              <a:t>‹#›</a:t>
            </a:fld>
            <a:endParaRPr lang="en-US"/>
          </a:p>
        </p:txBody>
      </p:sp>
    </p:spTree>
    <p:extLst>
      <p:ext uri="{BB962C8B-B14F-4D97-AF65-F5344CB8AC3E}">
        <p14:creationId xmlns:p14="http://schemas.microsoft.com/office/powerpoint/2010/main" val="97317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28EB0A-91E3-4D7A-9088-C27049B1A5D3}" type="slidenum">
              <a:rPr lang="en-US" smtClean="0"/>
              <a:t>2</a:t>
            </a:fld>
            <a:endParaRPr lang="en-US"/>
          </a:p>
        </p:txBody>
      </p:sp>
    </p:spTree>
    <p:extLst>
      <p:ext uri="{BB962C8B-B14F-4D97-AF65-F5344CB8AC3E}">
        <p14:creationId xmlns:p14="http://schemas.microsoft.com/office/powerpoint/2010/main" val="108891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AB891A-F6B8-44FE-B9F4-2304E8AE7BB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178062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B891A-F6B8-44FE-B9F4-2304E8AE7BB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26081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B891A-F6B8-44FE-B9F4-2304E8AE7BB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389628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B891A-F6B8-44FE-B9F4-2304E8AE7BB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184473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B891A-F6B8-44FE-B9F4-2304E8AE7BB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278263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AB891A-F6B8-44FE-B9F4-2304E8AE7BB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142115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AB891A-F6B8-44FE-B9F4-2304E8AE7BB4}"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374264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AB891A-F6B8-44FE-B9F4-2304E8AE7BB4}"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229464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B891A-F6B8-44FE-B9F4-2304E8AE7BB4}"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173537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B891A-F6B8-44FE-B9F4-2304E8AE7BB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233627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B891A-F6B8-44FE-B9F4-2304E8AE7BB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A443C-13EC-48E2-A937-6C07A56EB26A}" type="slidenum">
              <a:rPr lang="en-US" smtClean="0"/>
              <a:t>‹#›</a:t>
            </a:fld>
            <a:endParaRPr lang="en-US"/>
          </a:p>
        </p:txBody>
      </p:sp>
    </p:spTree>
    <p:extLst>
      <p:ext uri="{BB962C8B-B14F-4D97-AF65-F5344CB8AC3E}">
        <p14:creationId xmlns:p14="http://schemas.microsoft.com/office/powerpoint/2010/main" val="135739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B891A-F6B8-44FE-B9F4-2304E8AE7BB4}" type="datetimeFigureOut">
              <a:rPr lang="en-US" smtClean="0"/>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A443C-13EC-48E2-A937-6C07A56EB26A}" type="slidenum">
              <a:rPr lang="en-US" smtClean="0"/>
              <a:t>‹#›</a:t>
            </a:fld>
            <a:endParaRPr lang="en-US"/>
          </a:p>
        </p:txBody>
      </p:sp>
    </p:spTree>
    <p:extLst>
      <p:ext uri="{BB962C8B-B14F-4D97-AF65-F5344CB8AC3E}">
        <p14:creationId xmlns:p14="http://schemas.microsoft.com/office/powerpoint/2010/main" val="2209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Screenshot_20221111-183227_Chr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591" y="-1638300"/>
            <a:ext cx="10985191" cy="8496300"/>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5"/>
          <p:cNvSpPr>
            <a:spLocks noGrp="1"/>
          </p:cNvSpPr>
          <p:nvPr>
            <p:ph type="title"/>
          </p:nvPr>
        </p:nvSpPr>
        <p:spPr/>
        <p:txBody>
          <a:bodyPr/>
          <a:lstStyle/>
          <a:p>
            <a:endParaRPr lang="en-US" dirty="0"/>
          </a:p>
        </p:txBody>
      </p:sp>
      <p:pic>
        <p:nvPicPr>
          <p:cNvPr id="19" name="Picture Placeholder 18"/>
          <p:cNvPicPr>
            <a:picLocks noGrp="1" noChangeAspect="1"/>
          </p:cNvPicPr>
          <p:nvPr>
            <p:ph type="pic" idx="1"/>
          </p:nvPr>
        </p:nvPicPr>
        <p:blipFill>
          <a:blip r:embed="rId3">
            <a:extLst>
              <a:ext uri="{28A0092B-C50C-407E-A947-70E740481C1C}">
                <a14:useLocalDpi xmlns:a14="http://schemas.microsoft.com/office/drawing/2010/main" val="0"/>
              </a:ext>
            </a:extLst>
          </a:blip>
          <a:srcRect l="193" r="193"/>
          <a:stretch>
            <a:fillRect/>
          </a:stretch>
        </p:blipFill>
        <p:spPr>
          <a:xfrm>
            <a:off x="0" y="1245776"/>
            <a:ext cx="9067799" cy="2728148"/>
          </a:xfrm>
        </p:spPr>
      </p:pic>
      <p:sp>
        <p:nvSpPr>
          <p:cNvPr id="18" name="Text Placeholder 17"/>
          <p:cNvSpPr>
            <a:spLocks noGrp="1"/>
          </p:cNvSpPr>
          <p:nvPr>
            <p:ph type="body" sz="half" idx="2"/>
          </p:nvPr>
        </p:nvSpPr>
        <p:spPr>
          <a:xfrm>
            <a:off x="-2590800" y="4648200"/>
            <a:ext cx="11734800" cy="1905000"/>
          </a:xfrm>
        </p:spPr>
        <p:txBody>
          <a:bodyPr>
            <a:normAutofit/>
          </a:bodyPr>
          <a:lstStyle/>
          <a:p>
            <a:r>
              <a:rPr lang="en-US" sz="3600" dirty="0" smtClean="0"/>
              <a:t>  </a:t>
            </a:r>
            <a:r>
              <a:rPr lang="en-US" dirty="0" smtClean="0"/>
              <a:t>                                                                                                                                                                     </a:t>
            </a:r>
            <a:r>
              <a:rPr lang="en-US" dirty="0" smtClean="0"/>
              <a:t>                                                   </a:t>
            </a:r>
            <a:r>
              <a:rPr lang="en-US" sz="3600" dirty="0" smtClean="0"/>
              <a:t>submitted by:</a:t>
            </a:r>
            <a:endParaRPr lang="en-US" dirty="0" smtClean="0"/>
          </a:p>
          <a:p>
            <a:pPr algn="ctr"/>
            <a:r>
              <a:rPr lang="en-US" smtClean="0"/>
              <a:t>                                                                                                                                                                      </a:t>
            </a:r>
            <a:r>
              <a:rPr lang="en-US" smtClean="0"/>
              <a:t>                                         </a:t>
            </a:r>
            <a:r>
              <a:rPr lang="en-US" sz="1600" smtClean="0"/>
              <a:t>AYUSH </a:t>
            </a:r>
            <a:r>
              <a:rPr lang="en-US" sz="1600" dirty="0" smtClean="0"/>
              <a:t>AGARWAL (2107350130023)</a:t>
            </a:r>
          </a:p>
          <a:p>
            <a:r>
              <a:rPr lang="en-US" sz="1600" dirty="0"/>
              <a:t> </a:t>
            </a:r>
            <a:r>
              <a:rPr lang="en-US" sz="1600" dirty="0" smtClean="0"/>
              <a:t>  </a:t>
            </a:r>
            <a:r>
              <a:rPr lang="en-US" dirty="0" smtClean="0"/>
              <a:t>                                                                                                                                                                              </a:t>
            </a:r>
            <a:r>
              <a:rPr lang="en-US" dirty="0" smtClean="0"/>
              <a:t>                                   ANUJ </a:t>
            </a:r>
            <a:r>
              <a:rPr lang="en-US" dirty="0" smtClean="0"/>
              <a:t>KUMAR ARYA  (2107350130016)</a:t>
            </a:r>
          </a:p>
          <a:p>
            <a:r>
              <a:rPr lang="en-US" dirty="0" smtClean="0"/>
              <a:t>                                                                                                                                                                                </a:t>
            </a:r>
            <a:r>
              <a:rPr lang="en-US" dirty="0" smtClean="0"/>
              <a:t>                                     </a:t>
            </a:r>
            <a:r>
              <a:rPr lang="en-US" dirty="0" smtClean="0"/>
              <a:t>DHRUV PATHAK  (2107350130024)</a:t>
            </a:r>
            <a:endParaRPr lang="en-US" dirty="0"/>
          </a:p>
        </p:txBody>
      </p:sp>
      <p:sp>
        <p:nvSpPr>
          <p:cNvPr id="20" name="TextBox 19"/>
          <p:cNvSpPr txBox="1"/>
          <p:nvPr/>
        </p:nvSpPr>
        <p:spPr>
          <a:xfrm>
            <a:off x="-332680" y="304800"/>
            <a:ext cx="8893397" cy="1538883"/>
          </a:xfrm>
          <a:prstGeom prst="rect">
            <a:avLst/>
          </a:prstGeom>
          <a:noFill/>
        </p:spPr>
        <p:txBody>
          <a:bodyPr wrap="none" rtlCol="0">
            <a:spAutoFit/>
          </a:bodyPr>
          <a:lstStyle/>
          <a:p>
            <a:pPr algn="ctr"/>
            <a:r>
              <a:rPr lang="en-US" sz="4000" dirty="0" smtClean="0">
                <a:latin typeface="Arial Rounded MT Bold" pitchFamily="34" charset="0"/>
              </a:rPr>
              <a:t>    MOVIE </a:t>
            </a:r>
            <a:r>
              <a:rPr lang="en-US" sz="4000" dirty="0" smtClean="0">
                <a:latin typeface="Arial Rounded MT Bold" pitchFamily="34" charset="0"/>
              </a:rPr>
              <a:t>RECOMMENDED SYSTEM</a:t>
            </a:r>
            <a:endParaRPr lang="en-US" sz="5400" dirty="0" smtClean="0">
              <a:latin typeface="Arial Rounded MT Bold" pitchFamily="34" charset="0"/>
            </a:endParaRPr>
          </a:p>
          <a:p>
            <a:pPr algn="ctr"/>
            <a:r>
              <a:rPr lang="en-US" sz="5400" dirty="0" smtClean="0">
                <a:latin typeface="Arial Rounded MT Bold" pitchFamily="34" charset="0"/>
              </a:rPr>
              <a:t> </a:t>
            </a:r>
            <a:endParaRPr lang="en-US" sz="5400" dirty="0">
              <a:latin typeface="Arial Rounded MT Bold" pitchFamily="34" charset="0"/>
            </a:endParaRPr>
          </a:p>
        </p:txBody>
      </p:sp>
    </p:spTree>
    <p:extLst>
      <p:ext uri="{BB962C8B-B14F-4D97-AF65-F5344CB8AC3E}">
        <p14:creationId xmlns:p14="http://schemas.microsoft.com/office/powerpoint/2010/main" val="1570248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47625" y="69873"/>
            <a:ext cx="9144000" cy="6857999"/>
          </a:xfrm>
        </p:spPr>
      </p:pic>
      <p:sp>
        <p:nvSpPr>
          <p:cNvPr id="4" name="Text Placeholder 3"/>
          <p:cNvSpPr>
            <a:spLocks noGrp="1"/>
          </p:cNvSpPr>
          <p:nvPr>
            <p:ph type="body" sz="half" idx="2"/>
          </p:nvPr>
        </p:nvSpPr>
        <p:spPr>
          <a:xfrm>
            <a:off x="1792288" y="228600"/>
            <a:ext cx="5486400" cy="1143000"/>
          </a:xfrm>
        </p:spPr>
        <p:txBody>
          <a:bodyPr/>
          <a:lstStyle/>
          <a:p>
            <a:pPr algn="ctr"/>
            <a:r>
              <a:rPr lang="en-US" sz="6000" dirty="0" smtClean="0"/>
              <a:t>Application’s</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71624"/>
            <a:ext cx="6781800" cy="5057775"/>
          </a:xfrm>
          <a:prstGeom prst="rect">
            <a:avLst/>
          </a:prstGeom>
        </p:spPr>
      </p:pic>
    </p:spTree>
    <p:extLst>
      <p:ext uri="{BB962C8B-B14F-4D97-AF65-F5344CB8AC3E}">
        <p14:creationId xmlns:p14="http://schemas.microsoft.com/office/powerpoint/2010/main" val="23485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13648" y="0"/>
            <a:ext cx="9130352" cy="6857999"/>
          </a:xfrm>
        </p:spPr>
      </p:pic>
      <p:sp>
        <p:nvSpPr>
          <p:cNvPr id="4" name="Text Placeholder 3"/>
          <p:cNvSpPr>
            <a:spLocks noGrp="1"/>
          </p:cNvSpPr>
          <p:nvPr>
            <p:ph type="body" sz="half" idx="2"/>
          </p:nvPr>
        </p:nvSpPr>
        <p:spPr>
          <a:xfrm>
            <a:off x="381000" y="228600"/>
            <a:ext cx="8305800" cy="6248400"/>
          </a:xfrm>
        </p:spPr>
        <p:txBody>
          <a:bodyPr>
            <a:normAutofit fontScale="92500" lnSpcReduction="10000"/>
          </a:bodyPr>
          <a:lstStyle/>
          <a:p>
            <a:pPr algn="ctr"/>
            <a:r>
              <a:rPr lang="en-US" sz="8800" dirty="0" smtClean="0"/>
              <a:t>Conclusion</a:t>
            </a:r>
          </a:p>
          <a:p>
            <a:r>
              <a:rPr lang="en-US" sz="4300" dirty="0" smtClean="0"/>
              <a:t>For the movie recommendation system, the cosine similarity algorithm has been used to recommend the best movies that are related to the movie entered by the users based on different factor such as the genre of the movie, overview, the cast as well as the rating given to the movie.  </a:t>
            </a:r>
            <a:endParaRPr lang="en-US" sz="800" dirty="0"/>
          </a:p>
        </p:txBody>
      </p:sp>
    </p:spTree>
    <p:extLst>
      <p:ext uri="{BB962C8B-B14F-4D97-AF65-F5344CB8AC3E}">
        <p14:creationId xmlns:p14="http://schemas.microsoft.com/office/powerpoint/2010/main" val="250340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0" y="0"/>
            <a:ext cx="9144000" cy="6857999"/>
          </a:xfrm>
        </p:spPr>
      </p:pic>
      <p:sp>
        <p:nvSpPr>
          <p:cNvPr id="4" name="Text Placeholder 3"/>
          <p:cNvSpPr>
            <a:spLocks noGrp="1"/>
          </p:cNvSpPr>
          <p:nvPr>
            <p:ph type="body" sz="half" idx="2"/>
          </p:nvPr>
        </p:nvSpPr>
        <p:spPr>
          <a:xfrm>
            <a:off x="304800" y="457200"/>
            <a:ext cx="8001000" cy="5715000"/>
          </a:xfrm>
        </p:spPr>
        <p:txBody>
          <a:bodyPr/>
          <a:lstStyle/>
          <a:p>
            <a:pPr algn="ctr"/>
            <a:r>
              <a:rPr lang="en-US" sz="5400" dirty="0" smtClean="0"/>
              <a:t>Future work</a:t>
            </a:r>
          </a:p>
          <a:p>
            <a:pPr marL="457200" indent="-457200">
              <a:buFont typeface="Arial" pitchFamily="34" charset="0"/>
              <a:buChar char="•"/>
            </a:pPr>
            <a:r>
              <a:rPr lang="en-US" sz="2800" dirty="0" smtClean="0"/>
              <a:t> Movie Recommendation system use a set of different filtration strategies and algorithms to help users find the most relevant films. The most popular categories of ML algorithm used for movie recommendation include content-based filtering system.     </a:t>
            </a:r>
            <a:endParaRPr lang="en-US" sz="2800" dirty="0"/>
          </a:p>
        </p:txBody>
      </p:sp>
    </p:spTree>
    <p:extLst>
      <p:ext uri="{BB962C8B-B14F-4D97-AF65-F5344CB8AC3E}">
        <p14:creationId xmlns:p14="http://schemas.microsoft.com/office/powerpoint/2010/main" val="207296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22746" y="-25022"/>
            <a:ext cx="9144000" cy="6883021"/>
          </a:xfrm>
        </p:spPr>
      </p:pic>
      <p:sp>
        <p:nvSpPr>
          <p:cNvPr id="4" name="Text Placeholder 3"/>
          <p:cNvSpPr>
            <a:spLocks noGrp="1"/>
          </p:cNvSpPr>
          <p:nvPr>
            <p:ph type="body" sz="half" idx="2"/>
          </p:nvPr>
        </p:nvSpPr>
        <p:spPr>
          <a:xfrm>
            <a:off x="533400" y="2057400"/>
            <a:ext cx="8153400" cy="2209800"/>
          </a:xfrm>
        </p:spPr>
        <p:txBody>
          <a:bodyPr/>
          <a:lstStyle/>
          <a:p>
            <a:pPr algn="ctr"/>
            <a:r>
              <a:rPr lang="en-US" sz="11500" dirty="0" smtClean="0"/>
              <a:t>THANK YOU</a:t>
            </a:r>
            <a:endParaRPr lang="en-US" dirty="0"/>
          </a:p>
        </p:txBody>
      </p:sp>
    </p:spTree>
    <p:extLst>
      <p:ext uri="{BB962C8B-B14F-4D97-AF65-F5344CB8AC3E}">
        <p14:creationId xmlns:p14="http://schemas.microsoft.com/office/powerpoint/2010/main" val="122792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5" name="Picture Placeholder 4"/>
          <p:cNvPicPr>
            <a:picLocks noGrp="1" noChangeAspect="1"/>
          </p:cNvPicPr>
          <p:nvPr>
            <p:ph type="pic" idx="4294967295"/>
          </p:nvPr>
        </p:nvPicPr>
        <p:blipFill>
          <a:blip r:embed="rId3">
            <a:extLst>
              <a:ext uri="{28A0092B-C50C-407E-A947-70E740481C1C}">
                <a14:useLocalDpi xmlns:a14="http://schemas.microsoft.com/office/drawing/2010/main" val="0"/>
              </a:ext>
            </a:extLst>
          </a:blip>
          <a:srcRect t="2419" b="2419"/>
          <a:stretch>
            <a:fillRect/>
          </a:stretch>
        </p:blipFill>
        <p:spPr>
          <a:xfrm>
            <a:off x="-32982" y="0"/>
            <a:ext cx="9176982" cy="6858000"/>
          </a:xfrm>
        </p:spPr>
      </p:pic>
      <p:sp>
        <p:nvSpPr>
          <p:cNvPr id="4" name="Text Placeholder 3"/>
          <p:cNvSpPr>
            <a:spLocks noGrp="1"/>
          </p:cNvSpPr>
          <p:nvPr>
            <p:ph type="body" sz="half" idx="4294967295"/>
          </p:nvPr>
        </p:nvSpPr>
        <p:spPr>
          <a:xfrm>
            <a:off x="685800" y="609600"/>
            <a:ext cx="7010400" cy="5638800"/>
          </a:xfrm>
        </p:spPr>
        <p:txBody>
          <a:bodyPr>
            <a:normAutofit fontScale="55000" lnSpcReduction="20000"/>
          </a:bodyPr>
          <a:lstStyle/>
          <a:p>
            <a:pPr marL="0" indent="0">
              <a:buNone/>
            </a:pPr>
            <a:r>
              <a:rPr lang="en-US" sz="4800" dirty="0" smtClean="0"/>
              <a:t>                </a:t>
            </a:r>
            <a:r>
              <a:rPr lang="en-US" sz="7600" dirty="0" smtClean="0"/>
              <a:t>   </a:t>
            </a:r>
            <a:r>
              <a:rPr lang="en-US" sz="10100" dirty="0" smtClean="0"/>
              <a:t>OUTLINE:</a:t>
            </a:r>
            <a:endParaRPr lang="en-US" sz="7100" dirty="0" smtClean="0"/>
          </a:p>
          <a:p>
            <a:endParaRPr lang="en-US" dirty="0" smtClean="0"/>
          </a:p>
          <a:p>
            <a:endParaRPr lang="en-US" dirty="0" smtClean="0"/>
          </a:p>
          <a:p>
            <a:r>
              <a:rPr lang="en-US" sz="4400" dirty="0" smtClean="0"/>
              <a:t>Introduction</a:t>
            </a:r>
          </a:p>
          <a:p>
            <a:r>
              <a:rPr lang="en-US" sz="4400" dirty="0" smtClean="0"/>
              <a:t>Methodology</a:t>
            </a:r>
          </a:p>
          <a:p>
            <a:r>
              <a:rPr lang="en-US" sz="4400" dirty="0" smtClean="0"/>
              <a:t>Dataset</a:t>
            </a:r>
          </a:p>
          <a:p>
            <a:r>
              <a:rPr lang="en-US" sz="4400" dirty="0" smtClean="0"/>
              <a:t>Preferred technology</a:t>
            </a:r>
          </a:p>
          <a:p>
            <a:r>
              <a:rPr lang="en-US" sz="4400" dirty="0" smtClean="0"/>
              <a:t>Module description</a:t>
            </a:r>
          </a:p>
          <a:p>
            <a:r>
              <a:rPr lang="en-US" sz="4400" dirty="0" smtClean="0"/>
              <a:t>How its work</a:t>
            </a:r>
          </a:p>
          <a:p>
            <a:r>
              <a:rPr lang="en-US" sz="4400" dirty="0" smtClean="0"/>
              <a:t>Implementation</a:t>
            </a:r>
          </a:p>
          <a:p>
            <a:r>
              <a:rPr lang="en-US" sz="4400" dirty="0" smtClean="0"/>
              <a:t>Applications </a:t>
            </a:r>
          </a:p>
          <a:p>
            <a:r>
              <a:rPr lang="en-US" sz="4400" dirty="0" smtClean="0"/>
              <a:t>Conclusion</a:t>
            </a:r>
          </a:p>
          <a:p>
            <a:r>
              <a:rPr lang="en-US" sz="4400" dirty="0" smtClean="0"/>
              <a:t>Future work </a:t>
            </a:r>
          </a:p>
          <a:p>
            <a:pPr marL="0" indent="0">
              <a:buNone/>
            </a:pPr>
            <a:endParaRPr lang="en-US" sz="4400" dirty="0" smtClean="0"/>
          </a:p>
          <a:p>
            <a:endParaRPr lang="en-US" sz="6500" dirty="0"/>
          </a:p>
        </p:txBody>
      </p:sp>
    </p:spTree>
    <p:extLst>
      <p:ext uri="{BB962C8B-B14F-4D97-AF65-F5344CB8AC3E}">
        <p14:creationId xmlns:p14="http://schemas.microsoft.com/office/powerpoint/2010/main" val="3435876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Picture Placeholder 7"/>
          <p:cNvPicPr>
            <a:picLocks noGrp="1" noChangeAspect="1"/>
          </p:cNvPicPr>
          <p:nvPr>
            <p:ph type="pic" idx="4294967295"/>
          </p:nvPr>
        </p:nvPicPr>
        <p:blipFill>
          <a:blip r:embed="rId2">
            <a:extLst>
              <a:ext uri="{28A0092B-C50C-407E-A947-70E740481C1C}">
                <a14:useLocalDpi xmlns:a14="http://schemas.microsoft.com/office/drawing/2010/main" val="0"/>
              </a:ext>
            </a:extLst>
          </a:blip>
          <a:srcRect t="2419" b="2419"/>
          <a:stretch>
            <a:fillRect/>
          </a:stretch>
        </p:blipFill>
        <p:spPr>
          <a:xfrm>
            <a:off x="0" y="0"/>
            <a:ext cx="9144000" cy="6858000"/>
          </a:xfrm>
        </p:spPr>
      </p:pic>
      <p:sp>
        <p:nvSpPr>
          <p:cNvPr id="7" name="Text Placeholder 6"/>
          <p:cNvSpPr>
            <a:spLocks noGrp="1"/>
          </p:cNvSpPr>
          <p:nvPr>
            <p:ph type="body" sz="half" idx="4294967295"/>
          </p:nvPr>
        </p:nvSpPr>
        <p:spPr>
          <a:xfrm>
            <a:off x="533400" y="609600"/>
            <a:ext cx="7543800" cy="5791200"/>
          </a:xfrm>
        </p:spPr>
        <p:txBody>
          <a:bodyPr>
            <a:normAutofit fontScale="92500" lnSpcReduction="20000"/>
          </a:bodyPr>
          <a:lstStyle/>
          <a:p>
            <a:pPr marL="0" indent="0" algn="ctr">
              <a:buNone/>
            </a:pPr>
            <a:r>
              <a:rPr lang="en-US" sz="7700" dirty="0" smtClean="0"/>
              <a:t>INTRODUCTION:</a:t>
            </a:r>
            <a:endParaRPr lang="en-US" sz="6300" dirty="0"/>
          </a:p>
          <a:p>
            <a:r>
              <a:rPr lang="en-US" dirty="0" smtClean="0"/>
              <a:t> we tends to like things that are similar to other things we like.  </a:t>
            </a:r>
          </a:p>
          <a:p>
            <a:r>
              <a:rPr lang="en-US" dirty="0" smtClean="0"/>
              <a:t>These patterns can be used to make predictions to offer new things.</a:t>
            </a:r>
          </a:p>
          <a:p>
            <a:r>
              <a:rPr lang="en-US" dirty="0" smtClean="0"/>
              <a:t>Recommendation system involve prediction users preferences for unseen items (such as movies, songs, or books  etc.)</a:t>
            </a:r>
          </a:p>
          <a:p>
            <a:r>
              <a:rPr lang="en-US" dirty="0" smtClean="0"/>
              <a:t>Recommendation system have become very popular with increasing availability of millions of product online.</a:t>
            </a:r>
          </a:p>
          <a:p>
            <a:pPr marL="0" indent="0">
              <a:buNone/>
            </a:pPr>
            <a:r>
              <a:rPr lang="en-US" dirty="0" smtClean="0"/>
              <a:t>         </a:t>
            </a:r>
            <a:endParaRPr lang="en-US" dirty="0"/>
          </a:p>
        </p:txBody>
      </p:sp>
    </p:spTree>
    <p:extLst>
      <p:ext uri="{BB962C8B-B14F-4D97-AF65-F5344CB8AC3E}">
        <p14:creationId xmlns:p14="http://schemas.microsoft.com/office/powerpoint/2010/main" val="116212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Placeholder 7"/>
          <p:cNvPicPr>
            <a:picLocks noGrp="1" noChangeAspect="1"/>
          </p:cNvPicPr>
          <p:nvPr>
            <p:ph type="pic" idx="4294967295"/>
          </p:nvPr>
        </p:nvPicPr>
        <p:blipFill>
          <a:blip r:embed="rId2">
            <a:extLst>
              <a:ext uri="{28A0092B-C50C-407E-A947-70E740481C1C}">
                <a14:useLocalDpi xmlns:a14="http://schemas.microsoft.com/office/drawing/2010/main" val="0"/>
              </a:ext>
            </a:extLst>
          </a:blip>
          <a:srcRect t="2419" b="2419"/>
          <a:stretch>
            <a:fillRect/>
          </a:stretch>
        </p:blipFill>
        <p:spPr>
          <a:xfrm>
            <a:off x="0" y="0"/>
            <a:ext cx="9144000" cy="6858000"/>
          </a:xfrm>
        </p:spPr>
      </p:pic>
      <p:sp>
        <p:nvSpPr>
          <p:cNvPr id="7" name="Text Placeholder 6"/>
          <p:cNvSpPr>
            <a:spLocks noGrp="1"/>
          </p:cNvSpPr>
          <p:nvPr>
            <p:ph type="body" sz="half" idx="4294967295"/>
          </p:nvPr>
        </p:nvSpPr>
        <p:spPr>
          <a:xfrm>
            <a:off x="0" y="609600"/>
            <a:ext cx="8534400" cy="5181600"/>
          </a:xfrm>
        </p:spPr>
        <p:txBody>
          <a:bodyPr>
            <a:normAutofit lnSpcReduction="10000"/>
          </a:bodyPr>
          <a:lstStyle/>
          <a:p>
            <a:pPr marL="0" indent="0" algn="ctr">
              <a:buNone/>
            </a:pPr>
            <a:r>
              <a:rPr lang="en-US" sz="8000" dirty="0" smtClean="0"/>
              <a:t>METHODOLOGY</a:t>
            </a:r>
            <a:endParaRPr lang="en-US" sz="7200" dirty="0" smtClean="0"/>
          </a:p>
          <a:p>
            <a:pPr marL="0" indent="0">
              <a:buNone/>
            </a:pPr>
            <a:endParaRPr lang="en-US" sz="4800" dirty="0" smtClean="0"/>
          </a:p>
          <a:p>
            <a:r>
              <a:rPr lang="en-US" sz="4800" dirty="0" smtClean="0"/>
              <a:t>CONTENT BASED</a:t>
            </a:r>
            <a:endParaRPr lang="en-US" sz="2800" dirty="0" smtClean="0"/>
          </a:p>
          <a:p>
            <a:r>
              <a:rPr lang="en-US" sz="4400" dirty="0" smtClean="0"/>
              <a:t>Recommend items based on similarity between items and users preference.</a:t>
            </a:r>
            <a:r>
              <a:rPr lang="en-US" sz="2800" dirty="0" smtClean="0"/>
              <a:t>     </a:t>
            </a:r>
          </a:p>
        </p:txBody>
      </p:sp>
    </p:spTree>
    <p:extLst>
      <p:ext uri="{BB962C8B-B14F-4D97-AF65-F5344CB8AC3E}">
        <p14:creationId xmlns:p14="http://schemas.microsoft.com/office/powerpoint/2010/main" val="398978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t="2419" b="2419"/>
          <a:stretch>
            <a:fillRect/>
          </a:stretch>
        </p:blipFill>
        <p:spPr>
          <a:xfrm>
            <a:off x="21434" y="1"/>
            <a:ext cx="9190805" cy="6857999"/>
          </a:xfrm>
        </p:spPr>
      </p:pic>
      <p:sp>
        <p:nvSpPr>
          <p:cNvPr id="4" name="Text Placeholder 3"/>
          <p:cNvSpPr>
            <a:spLocks noGrp="1"/>
          </p:cNvSpPr>
          <p:nvPr>
            <p:ph type="body" sz="half" idx="4294967295"/>
          </p:nvPr>
        </p:nvSpPr>
        <p:spPr>
          <a:xfrm>
            <a:off x="0" y="152400"/>
            <a:ext cx="9067800" cy="6019800"/>
          </a:xfrm>
        </p:spPr>
        <p:txBody>
          <a:bodyPr>
            <a:normAutofit lnSpcReduction="10000"/>
          </a:bodyPr>
          <a:lstStyle/>
          <a:p>
            <a:pPr marL="0" indent="0" algn="ctr">
              <a:buNone/>
            </a:pPr>
            <a:r>
              <a:rPr lang="en-US" sz="6500" dirty="0" smtClean="0"/>
              <a:t> </a:t>
            </a:r>
            <a:r>
              <a:rPr lang="en-US" sz="6600" dirty="0" smtClean="0"/>
              <a:t>DATASET/LIBERARY</a:t>
            </a:r>
          </a:p>
          <a:p>
            <a:r>
              <a:rPr lang="en-US" sz="2800" dirty="0" smtClean="0"/>
              <a:t>We have take the data set of 50k movies from “KAGGLE”</a:t>
            </a:r>
          </a:p>
          <a:p>
            <a:r>
              <a:rPr lang="en-US" sz="2800" dirty="0" smtClean="0"/>
              <a:t>We are using LIBERARY here NLTK,NUMPY,PANADAS,SKLEARN </a:t>
            </a:r>
          </a:p>
          <a:p>
            <a:endParaRPr lang="en-US" sz="2800" dirty="0" smtClean="0"/>
          </a:p>
          <a:p>
            <a:pPr marL="0" indent="0">
              <a:buNone/>
            </a:pPr>
            <a:endParaRPr lang="en-US" sz="6500" dirty="0" smtClean="0"/>
          </a:p>
          <a:p>
            <a:endParaRPr lang="en-US" sz="5400" dirty="0" smtClean="0"/>
          </a:p>
          <a:p>
            <a:pPr marL="0" indent="0" algn="ctr">
              <a:buNone/>
            </a:pPr>
            <a:r>
              <a:rPr lang="en-US" sz="6500" dirty="0" smtClean="0"/>
              <a:t> </a:t>
            </a:r>
            <a:endParaRPr lang="en-US" sz="3200" dirty="0" smtClean="0"/>
          </a:p>
          <a:p>
            <a:pPr algn="ctr"/>
            <a:endParaRPr lang="en-US" sz="2400" dirty="0" smtClean="0"/>
          </a:p>
          <a:p>
            <a:pPr algn="ctr"/>
            <a:endParaRPr lang="en-US" sz="2400" dirty="0"/>
          </a:p>
          <a:p>
            <a:pPr algn="ctr"/>
            <a:endParaRPr lang="en-US" sz="2400" dirty="0" smtClean="0"/>
          </a:p>
          <a:p>
            <a:pPr algn="ctr"/>
            <a:endParaRPr lang="en-US" sz="4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14600"/>
            <a:ext cx="6483927" cy="29718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2514600"/>
            <a:ext cx="2367095" cy="2286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9400" y="5029200"/>
            <a:ext cx="2398940" cy="1587905"/>
          </a:xfrm>
          <a:prstGeom prst="rect">
            <a:avLst/>
          </a:prstGeom>
        </p:spPr>
      </p:pic>
    </p:spTree>
    <p:extLst>
      <p:ext uri="{BB962C8B-B14F-4D97-AF65-F5344CB8AC3E}">
        <p14:creationId xmlns:p14="http://schemas.microsoft.com/office/powerpoint/2010/main" val="85947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0" y="0"/>
            <a:ext cx="9144000" cy="6858000"/>
          </a:xfrm>
        </p:spPr>
      </p:pic>
      <p:sp>
        <p:nvSpPr>
          <p:cNvPr id="4" name="Text Placeholder 3"/>
          <p:cNvSpPr>
            <a:spLocks noGrp="1"/>
          </p:cNvSpPr>
          <p:nvPr>
            <p:ph type="body" sz="half" idx="2"/>
          </p:nvPr>
        </p:nvSpPr>
        <p:spPr>
          <a:xfrm>
            <a:off x="1219200" y="228600"/>
            <a:ext cx="6629400" cy="5943600"/>
          </a:xfrm>
        </p:spPr>
        <p:txBody>
          <a:bodyPr>
            <a:normAutofit/>
          </a:bodyPr>
          <a:lstStyle/>
          <a:p>
            <a:pPr algn="ctr"/>
            <a:r>
              <a:rPr lang="en-US" sz="5400" dirty="0" smtClean="0"/>
              <a:t>Preferred technology</a:t>
            </a:r>
            <a:endParaRPr lang="en-US" sz="2400" dirty="0" smtClean="0"/>
          </a:p>
          <a:p>
            <a:endParaRPr lang="en-US" sz="2400" dirty="0" smtClean="0"/>
          </a:p>
          <a:p>
            <a:pPr marL="342900" indent="-342900">
              <a:buFont typeface="Arial" pitchFamily="34" charset="0"/>
              <a:buChar char="•"/>
            </a:pPr>
            <a:r>
              <a:rPr lang="en-US" sz="3600" dirty="0" smtClean="0"/>
              <a:t>For user interface python, JUPYTER notebook</a:t>
            </a:r>
            <a:endParaRPr lang="en-US" sz="3600" dirty="0"/>
          </a:p>
          <a:p>
            <a:pPr marL="342900" indent="-342900">
              <a:buFont typeface="Arial" pitchFamily="34" charset="0"/>
              <a:buChar char="•"/>
            </a:pPr>
            <a:r>
              <a:rPr lang="en-US" sz="3600" dirty="0" smtClean="0"/>
              <a:t>Machine learning </a:t>
            </a:r>
          </a:p>
        </p:txBody>
      </p:sp>
    </p:spTree>
    <p:extLst>
      <p:ext uri="{BB962C8B-B14F-4D97-AF65-F5344CB8AC3E}">
        <p14:creationId xmlns:p14="http://schemas.microsoft.com/office/powerpoint/2010/main" val="16620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05000" y="1066800"/>
            <a:ext cx="5486400" cy="566738"/>
          </a:xfrm>
        </p:spPr>
        <p:txBody>
          <a:bodyPr/>
          <a:lstStyle/>
          <a:p>
            <a:endParaRPr lang="en-US"/>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50800" y="0"/>
            <a:ext cx="9194800" cy="6896100"/>
          </a:xfrm>
        </p:spPr>
      </p:pic>
      <p:sp>
        <p:nvSpPr>
          <p:cNvPr id="8" name="Text Placeholder 7"/>
          <p:cNvSpPr>
            <a:spLocks noGrp="1"/>
          </p:cNvSpPr>
          <p:nvPr>
            <p:ph type="body" sz="half" idx="2"/>
          </p:nvPr>
        </p:nvSpPr>
        <p:spPr>
          <a:xfrm>
            <a:off x="609600" y="228600"/>
            <a:ext cx="7696200" cy="5791200"/>
          </a:xfrm>
        </p:spPr>
        <p:txBody>
          <a:bodyPr>
            <a:normAutofit lnSpcReduction="10000"/>
          </a:bodyPr>
          <a:lstStyle/>
          <a:p>
            <a:pPr algn="ctr"/>
            <a:r>
              <a:rPr lang="en-US" sz="5700" dirty="0" smtClean="0"/>
              <a:t>Module description</a:t>
            </a:r>
            <a:endParaRPr lang="en-US" sz="3600" dirty="0" smtClean="0"/>
          </a:p>
          <a:p>
            <a:r>
              <a:rPr lang="en-US" sz="3600" dirty="0" smtClean="0"/>
              <a:t>Module:</a:t>
            </a:r>
          </a:p>
          <a:p>
            <a:pPr marL="742950" indent="-742950">
              <a:buAutoNum type="arabicParenR"/>
            </a:pPr>
            <a:r>
              <a:rPr lang="en-US" sz="3600" dirty="0" smtClean="0"/>
              <a:t>Content Based Filtering  </a:t>
            </a:r>
          </a:p>
          <a:p>
            <a:endParaRPr lang="en-US" sz="3600" dirty="0"/>
          </a:p>
          <a:p>
            <a:r>
              <a:rPr lang="en-US" sz="3600" dirty="0" smtClean="0"/>
              <a:t>Module description:</a:t>
            </a:r>
          </a:p>
          <a:p>
            <a:pPr marL="742950" indent="-742950">
              <a:buAutoNum type="arabicParenR"/>
            </a:pPr>
            <a:r>
              <a:rPr lang="en-US" sz="3600" dirty="0" smtClean="0"/>
              <a:t>Content Based Filtering:</a:t>
            </a:r>
            <a:endParaRPr lang="en-US" dirty="0" smtClean="0"/>
          </a:p>
          <a:p>
            <a:r>
              <a:rPr lang="en-US" sz="3600" dirty="0" smtClean="0"/>
              <a:t>The content based recommend relies on the similarity of the item being recommend.</a:t>
            </a:r>
          </a:p>
          <a:p>
            <a:endParaRPr lang="en-US" sz="3600" dirty="0" smtClean="0"/>
          </a:p>
        </p:txBody>
      </p:sp>
    </p:spTree>
    <p:extLst>
      <p:ext uri="{BB962C8B-B14F-4D97-AF65-F5344CB8AC3E}">
        <p14:creationId xmlns:p14="http://schemas.microsoft.com/office/powerpoint/2010/main" val="367493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0" y="0"/>
            <a:ext cx="9144000" cy="7470775"/>
          </a:xfrm>
        </p:spPr>
      </p:pic>
      <p:sp>
        <p:nvSpPr>
          <p:cNvPr id="4" name="Text Placeholder 3"/>
          <p:cNvSpPr>
            <a:spLocks noGrp="1"/>
          </p:cNvSpPr>
          <p:nvPr>
            <p:ph type="body" sz="half" idx="2"/>
          </p:nvPr>
        </p:nvSpPr>
        <p:spPr>
          <a:xfrm>
            <a:off x="914400" y="228600"/>
            <a:ext cx="6858000" cy="5943600"/>
          </a:xfrm>
        </p:spPr>
        <p:txBody>
          <a:bodyPr/>
          <a:lstStyle/>
          <a:p>
            <a:pPr algn="ctr"/>
            <a:r>
              <a:rPr lang="en-US" sz="4400" dirty="0" smtClean="0"/>
              <a:t>HOW ITS WORK</a:t>
            </a:r>
          </a:p>
          <a:p>
            <a:pPr marL="571500" indent="-571500">
              <a:buFont typeface="Arial" pitchFamily="34" charset="0"/>
              <a:buChar char="•"/>
            </a:pPr>
            <a:r>
              <a:rPr lang="en-US" sz="3200" dirty="0" smtClean="0"/>
              <a:t>The recommendation system analyze the past preference of the user concerned, and then it uses this information to try to find similar movies.</a:t>
            </a:r>
            <a:endParaRPr lang="en-US" sz="4400" dirty="0" smtClean="0"/>
          </a:p>
          <a:p>
            <a:pPr marL="571500" indent="-571500">
              <a:buFont typeface="Arial" pitchFamily="34" charset="0"/>
              <a:buChar char="•"/>
            </a:pPr>
            <a:endParaRPr lang="en-US" sz="4400" dirty="0" smtClean="0"/>
          </a:p>
          <a:p>
            <a:pPr marL="285750" indent="-285750">
              <a:buFont typeface="Arial" pitchFamily="34" charset="0"/>
              <a:buChar char="•"/>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452939"/>
            <a:ext cx="4129087" cy="3331627"/>
          </a:xfrm>
          <a:prstGeom prst="rect">
            <a:avLst/>
          </a:prstGeom>
        </p:spPr>
      </p:pic>
    </p:spTree>
    <p:extLst>
      <p:ext uri="{BB962C8B-B14F-4D97-AF65-F5344CB8AC3E}">
        <p14:creationId xmlns:p14="http://schemas.microsoft.com/office/powerpoint/2010/main" val="405079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838200"/>
            <a:ext cx="5486400" cy="4529138"/>
          </a:xfrm>
        </p:spPr>
        <p:txBody>
          <a:bodyPr/>
          <a:lstStyle/>
          <a:p>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419" b="2419"/>
          <a:stretch>
            <a:fillRect/>
          </a:stretch>
        </p:blipFill>
        <p:spPr>
          <a:xfrm>
            <a:off x="0" y="0"/>
            <a:ext cx="9144000" cy="6858000"/>
          </a:xfrm>
        </p:spPr>
      </p:pic>
      <p:sp>
        <p:nvSpPr>
          <p:cNvPr id="4" name="Text Placeholder 3"/>
          <p:cNvSpPr>
            <a:spLocks noGrp="1"/>
          </p:cNvSpPr>
          <p:nvPr>
            <p:ph type="body" sz="half" idx="2"/>
          </p:nvPr>
        </p:nvSpPr>
        <p:spPr>
          <a:xfrm>
            <a:off x="533400" y="457200"/>
            <a:ext cx="7620000" cy="5715000"/>
          </a:xfrm>
        </p:spPr>
        <p:txBody>
          <a:bodyPr/>
          <a:lstStyle/>
          <a:p>
            <a:pPr algn="ctr"/>
            <a:r>
              <a:rPr lang="en-US" sz="5400" dirty="0" smtClean="0"/>
              <a:t>Implementation</a:t>
            </a:r>
          </a:p>
          <a:p>
            <a:pPr marL="457200" indent="-457200">
              <a:buFont typeface="Arial" pitchFamily="34" charset="0"/>
              <a:buChar char="•"/>
            </a:pPr>
            <a:r>
              <a:rPr lang="en-US" sz="3200" dirty="0" smtClean="0"/>
              <a:t>Recommendation system is a system that seeks to predict or filter preference according to users choices. </a:t>
            </a:r>
            <a:endParaRPr lang="en-US" sz="4000" dirty="0" smtClean="0"/>
          </a:p>
          <a:p>
            <a:endParaRPr lang="en-US" sz="4400"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200400"/>
            <a:ext cx="7694341" cy="3505200"/>
          </a:xfrm>
          <a:prstGeom prst="rect">
            <a:avLst/>
          </a:prstGeom>
        </p:spPr>
      </p:pic>
    </p:spTree>
    <p:extLst>
      <p:ext uri="{BB962C8B-B14F-4D97-AF65-F5344CB8AC3E}">
        <p14:creationId xmlns:p14="http://schemas.microsoft.com/office/powerpoint/2010/main" val="1703798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332</Words>
  <Application>Microsoft Office PowerPoint</Application>
  <PresentationFormat>On-screen Show (4:3)</PresentationFormat>
  <Paragraphs>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59</cp:revision>
  <dcterms:created xsi:type="dcterms:W3CDTF">2022-11-11T13:14:13Z</dcterms:created>
  <dcterms:modified xsi:type="dcterms:W3CDTF">2022-11-22T14:44:00Z</dcterms:modified>
</cp:coreProperties>
</file>