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546" autoAdjust="0"/>
  </p:normalViewPr>
  <p:slideViewPr>
    <p:cSldViewPr snapToGrid="0" showGuides="1">
      <p:cViewPr varScale="1">
        <p:scale>
          <a:sx n="59" d="100"/>
          <a:sy n="59" d="100"/>
        </p:scale>
        <p:origin x="1098" y="72"/>
      </p:cViewPr>
      <p:guideLst>
        <p:guide orient="horz" pos="2160"/>
        <p:guide pos="3840"/>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59575-2C8C-4508-B811-6E361E9281E5}" type="datetimeFigureOut">
              <a:rPr kumimoji="1" lang="ja-JP" altLang="en-US" smtClean="0"/>
              <a:t>2023/10/29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69278-136E-4DF6-B441-361D8A31736B}" type="slidenum">
              <a:rPr kumimoji="1" lang="ja-JP" altLang="en-US" smtClean="0"/>
              <a:t>‹#›</a:t>
            </a:fld>
            <a:endParaRPr kumimoji="1" lang="ja-JP" altLang="en-US"/>
          </a:p>
        </p:txBody>
      </p:sp>
    </p:spTree>
    <p:extLst>
      <p:ext uri="{BB962C8B-B14F-4D97-AF65-F5344CB8AC3E}">
        <p14:creationId xmlns:p14="http://schemas.microsoft.com/office/powerpoint/2010/main" val="37262460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effectLst/>
                <a:latin typeface="YakuHanJPs"/>
              </a:rPr>
              <a:t>ウェブブラウザに実装された、リソース取り扱いに関するセキュリティ上の仕組みで、プロトコルと</a:t>
            </a:r>
            <a:r>
              <a:rPr lang="en-US" altLang="ja-JP" b="0" i="0" dirty="0">
                <a:effectLst/>
                <a:latin typeface="YakuHanJPs"/>
              </a:rPr>
              <a:t>host</a:t>
            </a:r>
            <a:r>
              <a:rPr lang="ja-JP" altLang="en-US" b="0" i="0" dirty="0">
                <a:effectLst/>
                <a:latin typeface="YakuHanJPs"/>
              </a:rPr>
              <a:t>、ポート番号がどれか違えば異なるオリジンからのアクセスを制限すること</a:t>
            </a:r>
            <a:endParaRPr kumimoji="1" lang="ja-JP" altLang="en-US" dirty="0"/>
          </a:p>
        </p:txBody>
      </p:sp>
      <p:sp>
        <p:nvSpPr>
          <p:cNvPr id="4" name="スライド番号プレースホルダー 3"/>
          <p:cNvSpPr>
            <a:spLocks noGrp="1"/>
          </p:cNvSpPr>
          <p:nvPr>
            <p:ph type="sldNum" sz="quarter" idx="5"/>
          </p:nvPr>
        </p:nvSpPr>
        <p:spPr/>
        <p:txBody>
          <a:bodyPr/>
          <a:lstStyle/>
          <a:p>
            <a:fld id="{22869278-136E-4DF6-B441-361D8A31736B}" type="slidenum">
              <a:rPr kumimoji="1" lang="ja-JP" altLang="en-US" smtClean="0"/>
              <a:t>1</a:t>
            </a:fld>
            <a:endParaRPr kumimoji="1" lang="ja-JP" altLang="en-US"/>
          </a:p>
        </p:txBody>
      </p:sp>
    </p:spTree>
    <p:extLst>
      <p:ext uri="{BB962C8B-B14F-4D97-AF65-F5344CB8AC3E}">
        <p14:creationId xmlns:p14="http://schemas.microsoft.com/office/powerpoint/2010/main" val="165333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uFont typeface="Arial" panose="020B0604020202020204" pitchFamily="34" charset="0"/>
              <a:buChar char="•"/>
            </a:pPr>
            <a:r>
              <a:rPr lang="ja-JP" altLang="en-US" b="0" i="0" dirty="0">
                <a:effectLst/>
                <a:latin typeface="YakuHanJPs"/>
              </a:rPr>
              <a:t>「プロキシ」とは日本語で「代理」という意味であり、クライアントとサーバの間に中継役として配置するサーバのことです。プロキシは、クライアントから見た場合、サーバのように振る舞い、サーバから見た場合、クライアントのように振る舞います。</a:t>
            </a:r>
            <a:endParaRPr lang="en-US" altLang="ja-JP" b="0" i="0" dirty="0">
              <a:effectLst/>
              <a:latin typeface="YakuHanJPs"/>
            </a:endParaRPr>
          </a:p>
          <a:p>
            <a:pPr algn="l">
              <a:buFont typeface="Arial" panose="020B0604020202020204" pitchFamily="34" charset="0"/>
              <a:buChar char="•"/>
            </a:pPr>
            <a:r>
              <a:rPr lang="ja-JP" altLang="en-US" b="0" i="0" dirty="0">
                <a:effectLst/>
                <a:latin typeface="YakuHanJPs"/>
              </a:rPr>
              <a:t>本来であれば</a:t>
            </a:r>
            <a:r>
              <a:rPr lang="en-US" altLang="ja-JP" b="0" i="0" dirty="0">
                <a:effectLst/>
                <a:latin typeface="YakuHanJPs"/>
              </a:rPr>
              <a:t>8080</a:t>
            </a:r>
            <a:r>
              <a:rPr lang="ja-JP" altLang="en-US" b="0" i="0" dirty="0">
                <a:effectLst/>
                <a:latin typeface="YakuHanJPs"/>
              </a:rPr>
              <a:t>番の異なるオリジンとなるがプロキシを介することで同じオリジンにアクセスしたようにふるまえる</a:t>
            </a:r>
            <a:endParaRPr lang="en-US" altLang="ja-JP" b="0" i="0" dirty="0">
              <a:effectLst/>
              <a:latin typeface="YakuHanJPs"/>
            </a:endParaRPr>
          </a:p>
          <a:p>
            <a:pPr algn="l">
              <a:buFont typeface="Arial" panose="020B0604020202020204" pitchFamily="34" charset="0"/>
              <a:buChar char="•"/>
            </a:pPr>
            <a:r>
              <a:rPr lang="ja-JP" altLang="en-US" b="0" i="0" dirty="0">
                <a:effectLst/>
                <a:latin typeface="YakuHanJPs"/>
              </a:rPr>
              <a:t>リバースプロキシを設定しクライアントサイドからの特定の</a:t>
            </a:r>
            <a:r>
              <a:rPr lang="en-US" altLang="ja-JP" b="0" i="0" dirty="0">
                <a:effectLst/>
                <a:latin typeface="YakuHanJPs"/>
              </a:rPr>
              <a:t>URL</a:t>
            </a:r>
            <a:r>
              <a:rPr lang="ja-JP" altLang="en-US" b="0" i="0" dirty="0">
                <a:effectLst/>
                <a:latin typeface="YakuHanJPs"/>
              </a:rPr>
              <a:t>をサーバーサイドに合わせる。</a:t>
            </a:r>
            <a:endParaRPr lang="en-US" altLang="ja-JP" b="0" i="0" dirty="0">
              <a:solidFill>
                <a:srgbClr val="303030"/>
              </a:solidFill>
              <a:effectLst/>
              <a:latin typeface="Open Sans" panose="020F0502020204030204" pitchFamily="34" charset="0"/>
            </a:endParaRPr>
          </a:p>
          <a:p>
            <a:pPr algn="l">
              <a:buFont typeface="Arial" panose="020B0604020202020204" pitchFamily="34" charset="0"/>
              <a:buChar char="•"/>
            </a:pPr>
            <a:r>
              <a:rPr lang="ja-JP" altLang="en-US" b="0" i="0" dirty="0">
                <a:solidFill>
                  <a:srgbClr val="303030"/>
                </a:solidFill>
                <a:effectLst/>
                <a:latin typeface="Open Sans" panose="020F0502020204030204" pitchFamily="34" charset="0"/>
              </a:rPr>
              <a:t>フォワードプロキシ</a:t>
            </a:r>
          </a:p>
          <a:p>
            <a:pPr marL="742950" lvl="1" indent="-285750" algn="l">
              <a:buFont typeface="Arial" panose="020B0604020202020204" pitchFamily="34" charset="0"/>
              <a:buChar char="•"/>
            </a:pPr>
            <a:r>
              <a:rPr lang="en-US" altLang="ja-JP" b="0" i="0" dirty="0">
                <a:solidFill>
                  <a:srgbClr val="303030"/>
                </a:solidFill>
                <a:effectLst/>
                <a:latin typeface="Open Sans" panose="020F0502020204030204" pitchFamily="34" charset="0"/>
              </a:rPr>
              <a:t>Web</a:t>
            </a:r>
            <a:r>
              <a:rPr lang="ja-JP" altLang="en-US" b="0" i="0" dirty="0">
                <a:solidFill>
                  <a:srgbClr val="303030"/>
                </a:solidFill>
                <a:effectLst/>
                <a:latin typeface="Open Sans" panose="020F0502020204030204" pitchFamily="34" charset="0"/>
              </a:rPr>
              <a:t>ブラウザの代わりに</a:t>
            </a:r>
            <a:r>
              <a:rPr lang="en-US" altLang="ja-JP" b="0" i="0" dirty="0">
                <a:solidFill>
                  <a:srgbClr val="303030"/>
                </a:solidFill>
                <a:effectLst/>
                <a:latin typeface="Open Sans" panose="020F0502020204030204" pitchFamily="34" charset="0"/>
              </a:rPr>
              <a:t>Web</a:t>
            </a:r>
            <a:r>
              <a:rPr lang="ja-JP" altLang="en-US" b="0" i="0" dirty="0">
                <a:solidFill>
                  <a:srgbClr val="303030"/>
                </a:solidFill>
                <a:effectLst/>
                <a:latin typeface="Open Sans" panose="020F0502020204030204" pitchFamily="34" charset="0"/>
              </a:rPr>
              <a:t>サーバへのリクエストを行ってくれます。</a:t>
            </a:r>
          </a:p>
          <a:p>
            <a:pPr algn="l">
              <a:buFont typeface="Arial" panose="020B0604020202020204" pitchFamily="34" charset="0"/>
              <a:buChar char="•"/>
            </a:pPr>
            <a:r>
              <a:rPr lang="ja-JP" altLang="en-US" b="0" i="0" dirty="0">
                <a:solidFill>
                  <a:srgbClr val="303030"/>
                </a:solidFill>
                <a:effectLst/>
                <a:latin typeface="Open Sans" panose="020F0502020204030204" pitchFamily="34" charset="0"/>
              </a:rPr>
              <a:t>リバースプロキシ</a:t>
            </a:r>
          </a:p>
          <a:p>
            <a:pPr marL="742950" lvl="1" indent="-285750" algn="l">
              <a:buFont typeface="Arial" panose="020B0604020202020204" pitchFamily="34" charset="0"/>
              <a:buChar char="•"/>
            </a:pPr>
            <a:r>
              <a:rPr lang="en-US" altLang="ja-JP" b="0" i="0" dirty="0">
                <a:solidFill>
                  <a:srgbClr val="303030"/>
                </a:solidFill>
                <a:effectLst/>
                <a:latin typeface="Open Sans" panose="020F0502020204030204" pitchFamily="34" charset="0"/>
              </a:rPr>
              <a:t>Web</a:t>
            </a:r>
            <a:r>
              <a:rPr lang="ja-JP" altLang="en-US" b="0" i="0" dirty="0">
                <a:solidFill>
                  <a:srgbClr val="303030"/>
                </a:solidFill>
                <a:effectLst/>
                <a:latin typeface="Open Sans" panose="020F0502020204030204" pitchFamily="34" charset="0"/>
              </a:rPr>
              <a:t>サーバの代わりに</a:t>
            </a:r>
            <a:r>
              <a:rPr lang="en-US" altLang="ja-JP" b="0" i="0" dirty="0">
                <a:solidFill>
                  <a:srgbClr val="303030"/>
                </a:solidFill>
                <a:effectLst/>
                <a:latin typeface="Open Sans" panose="020F0502020204030204" pitchFamily="34" charset="0"/>
              </a:rPr>
              <a:t>Web</a:t>
            </a:r>
            <a:r>
              <a:rPr lang="ja-JP" altLang="en-US" b="0" i="0" dirty="0">
                <a:solidFill>
                  <a:srgbClr val="303030"/>
                </a:solidFill>
                <a:effectLst/>
                <a:latin typeface="Open Sans" panose="020F0502020204030204" pitchFamily="34" charset="0"/>
              </a:rPr>
              <a:t>ブラウザにレスポンスを行ってくれます。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2869278-136E-4DF6-B441-361D8A31736B}" type="slidenum">
              <a:rPr kumimoji="1" lang="ja-JP" altLang="en-US" smtClean="0"/>
              <a:t>2</a:t>
            </a:fld>
            <a:endParaRPr kumimoji="1" lang="ja-JP" altLang="en-US"/>
          </a:p>
        </p:txBody>
      </p:sp>
    </p:spTree>
    <p:extLst>
      <p:ext uri="{BB962C8B-B14F-4D97-AF65-F5344CB8AC3E}">
        <p14:creationId xmlns:p14="http://schemas.microsoft.com/office/powerpoint/2010/main" val="348513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effectLst/>
                <a:latin typeface="YakuHanJPs"/>
              </a:rPr>
              <a:t>次のような脆弱性を防ぐことを目的としたものです。</a:t>
            </a:r>
            <a:endParaRPr lang="en-US" altLang="ja-JP" b="0" i="0" dirty="0">
              <a:effectLst/>
              <a:latin typeface="YakuHanJPs"/>
            </a:endParaRPr>
          </a:p>
          <a:p>
            <a:r>
              <a:rPr kumimoji="1" lang="ja-JP" altLang="en-US" b="0" i="0" dirty="0">
                <a:effectLst/>
                <a:latin typeface="YakuHanJPs"/>
              </a:rPr>
              <a:t>例</a:t>
            </a:r>
            <a:r>
              <a:rPr kumimoji="1" lang="en-US" altLang="ja-JP" b="0" i="0" dirty="0" err="1">
                <a:effectLst/>
                <a:latin typeface="YakuHanJPs"/>
              </a:rPr>
              <a:t>xss</a:t>
            </a:r>
            <a:r>
              <a:rPr kumimoji="1" lang="ja-JP" altLang="en-US" b="0" i="0" dirty="0">
                <a:effectLst/>
                <a:latin typeface="YakuHanJPs"/>
              </a:rPr>
              <a:t>の例 </a:t>
            </a:r>
            <a:r>
              <a:rPr lang="en-US" altLang="ja-JP" b="0" i="0" dirty="0">
                <a:effectLst/>
                <a:latin typeface="YakuHanJPs"/>
              </a:rPr>
              <a:t>Cookie </a:t>
            </a:r>
            <a:r>
              <a:rPr lang="ja-JP" altLang="en-US" b="0" i="0" dirty="0">
                <a:effectLst/>
                <a:latin typeface="YakuHanJPs"/>
              </a:rPr>
              <a:t>内のセッション情報を抜き取られて不正ログインを行われる、など。</a:t>
            </a:r>
            <a:endParaRPr lang="en-US" altLang="ja-JP" b="0" i="0" dirty="0">
              <a:effectLst/>
              <a:latin typeface="YakuHanJPs"/>
            </a:endParaRPr>
          </a:p>
          <a:p>
            <a:pPr algn="l"/>
            <a:r>
              <a:rPr kumimoji="1" lang="en-US" altLang="ja-JP" b="0" i="0" dirty="0" err="1">
                <a:effectLst/>
                <a:latin typeface="YakuHanJPs"/>
              </a:rPr>
              <a:t>Csrf</a:t>
            </a:r>
            <a:r>
              <a:rPr kumimoji="1" lang="en-US" altLang="ja-JP" b="0" i="0" dirty="0">
                <a:effectLst/>
                <a:latin typeface="YakuHanJPs"/>
              </a:rPr>
              <a:t> </a:t>
            </a:r>
            <a:r>
              <a:rPr lang="ja-JP" altLang="en-US" b="0" i="0" dirty="0">
                <a:effectLst/>
                <a:latin typeface="YakuHanJPs"/>
              </a:rPr>
              <a:t>本来はログインしたユーザーしか実行できない投稿の処理を勝手にされる、など。</a:t>
            </a:r>
          </a:p>
          <a:p>
            <a:br>
              <a:rPr lang="ja-JP" altLang="en-US" dirty="0"/>
            </a:br>
            <a:endParaRPr kumimoji="1" lang="ja-JP" altLang="en-US" dirty="0"/>
          </a:p>
        </p:txBody>
      </p:sp>
      <p:sp>
        <p:nvSpPr>
          <p:cNvPr id="4" name="スライド番号プレースホルダー 3"/>
          <p:cNvSpPr>
            <a:spLocks noGrp="1"/>
          </p:cNvSpPr>
          <p:nvPr>
            <p:ph type="sldNum" sz="quarter" idx="5"/>
          </p:nvPr>
        </p:nvSpPr>
        <p:spPr/>
        <p:txBody>
          <a:bodyPr/>
          <a:lstStyle/>
          <a:p>
            <a:fld id="{22869278-136E-4DF6-B441-361D8A31736B}" type="slidenum">
              <a:rPr kumimoji="1" lang="ja-JP" altLang="en-US" smtClean="0"/>
              <a:t>3</a:t>
            </a:fld>
            <a:endParaRPr kumimoji="1" lang="ja-JP" altLang="en-US"/>
          </a:p>
        </p:txBody>
      </p:sp>
    </p:spTree>
    <p:extLst>
      <p:ext uri="{BB962C8B-B14F-4D97-AF65-F5344CB8AC3E}">
        <p14:creationId xmlns:p14="http://schemas.microsoft.com/office/powerpoint/2010/main" val="233066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ユーザが入力したパスワードと</a:t>
            </a:r>
            <a:r>
              <a:rPr kumimoji="1" lang="en-US" altLang="ja-JP" dirty="0"/>
              <a:t>id</a:t>
            </a:r>
            <a:r>
              <a:rPr kumimoji="1" lang="ja-JP" altLang="en-US" dirty="0"/>
              <a:t>を取りだし、トークンを生成。</a:t>
            </a:r>
            <a:endParaRPr kumimoji="1" lang="en-US" altLang="ja-JP" dirty="0"/>
          </a:p>
          <a:p>
            <a:r>
              <a:rPr kumimoji="1" lang="en-US" altLang="ja-JP" dirty="0" err="1"/>
              <a:t>Maneger</a:t>
            </a:r>
            <a:r>
              <a:rPr kumimoji="1" lang="ja-JP" altLang="en-US" dirty="0"/>
              <a:t>でログイン可能か認証</a:t>
            </a:r>
            <a:endParaRPr kumimoji="1" lang="en-US" altLang="ja-JP" dirty="0"/>
          </a:p>
          <a:p>
            <a:r>
              <a:rPr kumimoji="1" lang="ja-JP" altLang="en-US" dirty="0"/>
              <a:t>成功すればユーザの認証情報を格納し、通知する。</a:t>
            </a:r>
            <a:endParaRPr kumimoji="1" lang="en-US" altLang="ja-JP" dirty="0"/>
          </a:p>
          <a:p>
            <a:r>
              <a:rPr kumimoji="1" lang="ja-JP" altLang="en-US" dirty="0"/>
              <a:t>失敗すれば、失敗の通知をする。</a:t>
            </a:r>
          </a:p>
        </p:txBody>
      </p:sp>
      <p:sp>
        <p:nvSpPr>
          <p:cNvPr id="4" name="スライド番号プレースホルダー 3"/>
          <p:cNvSpPr>
            <a:spLocks noGrp="1"/>
          </p:cNvSpPr>
          <p:nvPr>
            <p:ph type="sldNum" sz="quarter" idx="5"/>
          </p:nvPr>
        </p:nvSpPr>
        <p:spPr/>
        <p:txBody>
          <a:bodyPr/>
          <a:lstStyle/>
          <a:p>
            <a:fld id="{22869278-136E-4DF6-B441-361D8A31736B}" type="slidenum">
              <a:rPr kumimoji="1" lang="ja-JP" altLang="en-US" smtClean="0"/>
              <a:t>4</a:t>
            </a:fld>
            <a:endParaRPr kumimoji="1" lang="ja-JP" altLang="en-US"/>
          </a:p>
        </p:txBody>
      </p:sp>
    </p:spTree>
    <p:extLst>
      <p:ext uri="{BB962C8B-B14F-4D97-AF65-F5344CB8AC3E}">
        <p14:creationId xmlns:p14="http://schemas.microsoft.com/office/powerpoint/2010/main" val="78177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AC40-B7C4-B91C-27C8-2D01FC8732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E4F55C8-86BA-0CB9-B1AB-BC7A6D778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7039E7-7F07-F4CF-89E2-435344E1C63E}"/>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C0BDAEB2-B195-5D46-BC6B-1D4E8DDDA7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ECFD04-3BA2-FC08-C7B3-EACB03084EE7}"/>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379835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6B755-FE69-FC5A-A990-B82AC380B33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0F59E9-0617-DD2E-8842-1BC99D13FA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016144-7AA5-93CE-D39C-FA7A09D93B22}"/>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AC105D62-FAD5-5D50-106F-AE80E06345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0B8978-7312-9790-10E6-ABF0434616E0}"/>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350902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CDEA42-45BE-A430-8488-068BFFA2D83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326A99-D80C-A540-945E-32460E4471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813C08-F4D6-5657-EA83-DB0AED30A3DE}"/>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B0B5127F-B5D5-F034-D2AF-E806EA9985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09A427-717B-1C80-24E6-4F0794422504}"/>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219584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ACD83-096B-6F87-B747-367DD0275C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7298E2-957E-C19B-59EB-3C79B80B375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E6A802-2673-7D7A-549B-9DB961777884}"/>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9B210728-299B-4352-6ACC-A43ECFCAF6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BBAD7-6351-F0B4-D139-07E60B63977A}"/>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26343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E8B31-7CDA-2755-1CCF-4293603E07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0BABE0-AA3E-925B-A8A3-BE004A411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3348384-CBBA-6EE2-6426-E5BA7503C475}"/>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28366FF7-8D65-67D6-BE42-04B9BE7E4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B8C722-598A-358B-5078-E19F74BDDA42}"/>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271057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FC3C8-7627-2744-7787-A751C0A3B6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199552-E791-15A0-2DA5-958C745157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5D4022-66A9-E76E-A049-240A9A9480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E2C4DCA-AF13-5433-3F1D-9D973F26E6CD}"/>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6" name="フッター プレースホルダー 5">
            <a:extLst>
              <a:ext uri="{FF2B5EF4-FFF2-40B4-BE49-F238E27FC236}">
                <a16:creationId xmlns:a16="http://schemas.microsoft.com/office/drawing/2014/main" id="{B6421E11-991E-5D96-2250-E5B092B24E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6364C5-AD76-AE5E-B87D-C353E19DCE28}"/>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236002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4C5FB-AEA7-B1A8-5F3E-BDFEC95E7A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2EFD4E-3338-5B0D-BED6-AC94E18C6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8197201-8D09-9F9D-BF90-584E3241764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18AA85-B937-1AA3-6710-1B6D69664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527AF8-2955-23B0-8370-9B61E402B7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FC9F37-51B9-5E94-7CFD-7206D19E374F}"/>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8" name="フッター プレースホルダー 7">
            <a:extLst>
              <a:ext uri="{FF2B5EF4-FFF2-40B4-BE49-F238E27FC236}">
                <a16:creationId xmlns:a16="http://schemas.microsoft.com/office/drawing/2014/main" id="{B37256CB-FDDF-D94E-B618-C63A332580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30FBC19-AAC2-2533-240F-7ED20AB32D6E}"/>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198208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945CD5-3B22-898B-CEA9-A0FB5EE8B4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E75A96-AA92-16AE-4487-8823C3478E94}"/>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4" name="フッター プレースホルダー 3">
            <a:extLst>
              <a:ext uri="{FF2B5EF4-FFF2-40B4-BE49-F238E27FC236}">
                <a16:creationId xmlns:a16="http://schemas.microsoft.com/office/drawing/2014/main" id="{7F49ECA1-AE27-9CB2-A585-6524714418C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82468A9-7158-595E-2F13-12292B854C82}"/>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395087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969E237-4D34-550B-41E4-9DDC4FE867B4}"/>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3" name="フッター プレースホルダー 2">
            <a:extLst>
              <a:ext uri="{FF2B5EF4-FFF2-40B4-BE49-F238E27FC236}">
                <a16:creationId xmlns:a16="http://schemas.microsoft.com/office/drawing/2014/main" id="{968B78AB-D72B-631B-7DE1-95E83408783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9729166-711C-A87A-7CB3-4AC476B365A2}"/>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242733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C55E5-4264-485E-FEC1-EB1A4AEFBF5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9D9EDB-8A9D-9775-5EE8-611611D58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CD3D5A-CA5A-986F-F8D9-C56874950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135D98-82B9-89A5-0E81-E80262F44580}"/>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6" name="フッター プレースホルダー 5">
            <a:extLst>
              <a:ext uri="{FF2B5EF4-FFF2-40B4-BE49-F238E27FC236}">
                <a16:creationId xmlns:a16="http://schemas.microsoft.com/office/drawing/2014/main" id="{3524A39C-8602-3982-F322-D5B750958E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F6683B-47F3-4EA6-E7E7-282EB88DB868}"/>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417974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B1169-A7D7-8948-5428-7DC08E0C48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0D96FA7-2F34-2B56-88DE-16A4F0CFD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5B0EE6-DB8F-5E83-06EA-61414F594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198C13-8538-EE5E-53EC-983F8C45689A}"/>
              </a:ext>
            </a:extLst>
          </p:cNvPr>
          <p:cNvSpPr>
            <a:spLocks noGrp="1"/>
          </p:cNvSpPr>
          <p:nvPr>
            <p:ph type="dt" sz="half" idx="10"/>
          </p:nvPr>
        </p:nvSpPr>
        <p:spPr/>
        <p:txBody>
          <a:bodyPr/>
          <a:lstStyle/>
          <a:p>
            <a:fld id="{D7588255-C587-42B1-836D-2104B906714E}" type="datetimeFigureOut">
              <a:rPr kumimoji="1" lang="ja-JP" altLang="en-US" smtClean="0"/>
              <a:t>2023/10/29</a:t>
            </a:fld>
            <a:endParaRPr kumimoji="1" lang="ja-JP" altLang="en-US"/>
          </a:p>
        </p:txBody>
      </p:sp>
      <p:sp>
        <p:nvSpPr>
          <p:cNvPr id="6" name="フッター プレースホルダー 5">
            <a:extLst>
              <a:ext uri="{FF2B5EF4-FFF2-40B4-BE49-F238E27FC236}">
                <a16:creationId xmlns:a16="http://schemas.microsoft.com/office/drawing/2014/main" id="{109A325B-11DF-330F-F3A4-A732E7CFAF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48BD9D-1A19-6605-338A-1DAAC9B36D0B}"/>
              </a:ext>
            </a:extLst>
          </p:cNvPr>
          <p:cNvSpPr>
            <a:spLocks noGrp="1"/>
          </p:cNvSpPr>
          <p:nvPr>
            <p:ph type="sldNum" sz="quarter" idx="12"/>
          </p:nvPr>
        </p:nvSpPr>
        <p:spPr/>
        <p:txBody>
          <a:body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92366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DEAC5F-DE5C-1DB3-3A54-053C0367F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4C0633-7507-0C64-944C-D5993B5C6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CEFC53-D137-D87B-58AA-8B847F82D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88255-C587-42B1-836D-2104B906714E}" type="datetimeFigureOut">
              <a:rPr kumimoji="1" lang="ja-JP" altLang="en-US" smtClean="0"/>
              <a:t>2023/10/29</a:t>
            </a:fld>
            <a:endParaRPr kumimoji="1" lang="ja-JP" altLang="en-US"/>
          </a:p>
        </p:txBody>
      </p:sp>
      <p:sp>
        <p:nvSpPr>
          <p:cNvPr id="5" name="フッター プレースホルダー 4">
            <a:extLst>
              <a:ext uri="{FF2B5EF4-FFF2-40B4-BE49-F238E27FC236}">
                <a16:creationId xmlns:a16="http://schemas.microsoft.com/office/drawing/2014/main" id="{11807F52-566C-9FB6-AA65-0974765BA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AFFE6B-A875-9F35-E475-CDDFC083E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710B2-7FAF-4C9E-8E8F-595807C31EEC}" type="slidenum">
              <a:rPr kumimoji="1" lang="ja-JP" altLang="en-US" smtClean="0"/>
              <a:t>‹#›</a:t>
            </a:fld>
            <a:endParaRPr kumimoji="1" lang="ja-JP" altLang="en-US"/>
          </a:p>
        </p:txBody>
      </p:sp>
    </p:spTree>
    <p:extLst>
      <p:ext uri="{BB962C8B-B14F-4D97-AF65-F5344CB8AC3E}">
        <p14:creationId xmlns:p14="http://schemas.microsoft.com/office/powerpoint/2010/main" val="3547787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1BD63E7-B31D-CA55-889E-4007BA7007CC}"/>
              </a:ext>
            </a:extLst>
          </p:cNvPr>
          <p:cNvSpPr>
            <a:spLocks noGrp="1"/>
          </p:cNvSpPr>
          <p:nvPr>
            <p:ph type="title"/>
          </p:nvPr>
        </p:nvSpPr>
        <p:spPr/>
        <p:txBody>
          <a:bodyPr/>
          <a:lstStyle/>
          <a:p>
            <a:r>
              <a:rPr lang="ja-JP" altLang="en-US" dirty="0"/>
              <a:t>同一オリジンポリシー</a:t>
            </a:r>
          </a:p>
        </p:txBody>
      </p:sp>
      <p:pic>
        <p:nvPicPr>
          <p:cNvPr id="1026" name="Picture 2">
            <a:extLst>
              <a:ext uri="{FF2B5EF4-FFF2-40B4-BE49-F238E27FC236}">
                <a16:creationId xmlns:a16="http://schemas.microsoft.com/office/drawing/2014/main" id="{427560F4-B417-6F1A-8709-61718826BD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2019" y="1470770"/>
            <a:ext cx="7484011" cy="5022105"/>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E3BD8231-F865-15B6-D78A-E4427F00A343}"/>
              </a:ext>
            </a:extLst>
          </p:cNvPr>
          <p:cNvSpPr/>
          <p:nvPr/>
        </p:nvSpPr>
        <p:spPr>
          <a:xfrm>
            <a:off x="2428407" y="1655436"/>
            <a:ext cx="3252865" cy="548118"/>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http://localhost:4200</a:t>
            </a:r>
            <a:endParaRPr kumimoji="1" lang="ja-JP" altLang="en-US" sz="2400" dirty="0"/>
          </a:p>
        </p:txBody>
      </p:sp>
      <p:sp>
        <p:nvSpPr>
          <p:cNvPr id="10" name="正方形/長方形 9">
            <a:extLst>
              <a:ext uri="{FF2B5EF4-FFF2-40B4-BE49-F238E27FC236}">
                <a16:creationId xmlns:a16="http://schemas.microsoft.com/office/drawing/2014/main" id="{1612BEB0-5DE0-8502-9F72-DA83AA4FA887}"/>
              </a:ext>
            </a:extLst>
          </p:cNvPr>
          <p:cNvSpPr/>
          <p:nvPr/>
        </p:nvSpPr>
        <p:spPr>
          <a:xfrm>
            <a:off x="5846164" y="1598355"/>
            <a:ext cx="3252865" cy="548118"/>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http://localhost:8080</a:t>
            </a:r>
            <a:endParaRPr kumimoji="1" lang="ja-JP" altLang="en-US" sz="2400" dirty="0"/>
          </a:p>
        </p:txBody>
      </p:sp>
    </p:spTree>
    <p:extLst>
      <p:ext uri="{BB962C8B-B14F-4D97-AF65-F5344CB8AC3E}">
        <p14:creationId xmlns:p14="http://schemas.microsoft.com/office/powerpoint/2010/main" val="145294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9748A-5710-145B-9A02-DF28B468F7A6}"/>
              </a:ext>
            </a:extLst>
          </p:cNvPr>
          <p:cNvSpPr>
            <a:spLocks noGrp="1"/>
          </p:cNvSpPr>
          <p:nvPr>
            <p:ph type="title"/>
          </p:nvPr>
        </p:nvSpPr>
        <p:spPr>
          <a:xfrm>
            <a:off x="838200" y="201840"/>
            <a:ext cx="10515600" cy="1325563"/>
          </a:xfrm>
        </p:spPr>
        <p:txBody>
          <a:bodyPr/>
          <a:lstStyle/>
          <a:p>
            <a:r>
              <a:rPr kumimoji="1" lang="ja-JP" altLang="en-US" dirty="0"/>
              <a:t>プロキシ</a:t>
            </a:r>
          </a:p>
        </p:txBody>
      </p:sp>
      <p:pic>
        <p:nvPicPr>
          <p:cNvPr id="5" name="コンテンツ プレースホルダー 4">
            <a:extLst>
              <a:ext uri="{FF2B5EF4-FFF2-40B4-BE49-F238E27FC236}">
                <a16:creationId xmlns:a16="http://schemas.microsoft.com/office/drawing/2014/main" id="{FB84EA6D-8262-A469-6D2E-62DE11D7A196}"/>
              </a:ext>
            </a:extLst>
          </p:cNvPr>
          <p:cNvPicPr>
            <a:picLocks noGrp="1" noChangeAspect="1"/>
          </p:cNvPicPr>
          <p:nvPr>
            <p:ph idx="1"/>
          </p:nvPr>
        </p:nvPicPr>
        <p:blipFill>
          <a:blip r:embed="rId3"/>
          <a:stretch>
            <a:fillRect/>
          </a:stretch>
        </p:blipFill>
        <p:spPr>
          <a:xfrm>
            <a:off x="1531640" y="2718690"/>
            <a:ext cx="9128720" cy="3124416"/>
          </a:xfrm>
        </p:spPr>
      </p:pic>
      <p:sp>
        <p:nvSpPr>
          <p:cNvPr id="6" name="正方形/長方形 5">
            <a:extLst>
              <a:ext uri="{FF2B5EF4-FFF2-40B4-BE49-F238E27FC236}">
                <a16:creationId xmlns:a16="http://schemas.microsoft.com/office/drawing/2014/main" id="{424BAB0F-2841-BD30-2081-71B9B67D9BAF}"/>
              </a:ext>
            </a:extLst>
          </p:cNvPr>
          <p:cNvSpPr/>
          <p:nvPr/>
        </p:nvSpPr>
        <p:spPr>
          <a:xfrm>
            <a:off x="1090769" y="5736988"/>
            <a:ext cx="1894114" cy="4082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t>フロント側</a:t>
            </a:r>
          </a:p>
        </p:txBody>
      </p:sp>
      <p:sp>
        <p:nvSpPr>
          <p:cNvPr id="7" name="正方形/長方形 6">
            <a:extLst>
              <a:ext uri="{FF2B5EF4-FFF2-40B4-BE49-F238E27FC236}">
                <a16:creationId xmlns:a16="http://schemas.microsoft.com/office/drawing/2014/main" id="{445592CE-5A5E-E91F-2865-AD364BFADB56}"/>
              </a:ext>
            </a:extLst>
          </p:cNvPr>
          <p:cNvSpPr/>
          <p:nvPr/>
        </p:nvSpPr>
        <p:spPr>
          <a:xfrm>
            <a:off x="8588828" y="2612572"/>
            <a:ext cx="2590802" cy="4082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t>バックエンド側</a:t>
            </a:r>
          </a:p>
        </p:txBody>
      </p:sp>
      <p:sp>
        <p:nvSpPr>
          <p:cNvPr id="8" name="正方形/長方形 7">
            <a:extLst>
              <a:ext uri="{FF2B5EF4-FFF2-40B4-BE49-F238E27FC236}">
                <a16:creationId xmlns:a16="http://schemas.microsoft.com/office/drawing/2014/main" id="{7944CD42-CE52-C5FA-4769-B5F5301B67E2}"/>
              </a:ext>
            </a:extLst>
          </p:cNvPr>
          <p:cNvSpPr/>
          <p:nvPr/>
        </p:nvSpPr>
        <p:spPr>
          <a:xfrm>
            <a:off x="1531640" y="1417619"/>
            <a:ext cx="3575097" cy="949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http://localhost:4200/api/login</a:t>
            </a:r>
            <a:endParaRPr kumimoji="1" lang="ja-JP" altLang="en-US" sz="2400" dirty="0"/>
          </a:p>
        </p:txBody>
      </p:sp>
      <p:sp>
        <p:nvSpPr>
          <p:cNvPr id="10" name="テキスト ボックス 9">
            <a:extLst>
              <a:ext uri="{FF2B5EF4-FFF2-40B4-BE49-F238E27FC236}">
                <a16:creationId xmlns:a16="http://schemas.microsoft.com/office/drawing/2014/main" id="{4A5F6E67-5221-4A39-42A4-8254128B6116}"/>
              </a:ext>
            </a:extLst>
          </p:cNvPr>
          <p:cNvSpPr txBox="1"/>
          <p:nvPr/>
        </p:nvSpPr>
        <p:spPr>
          <a:xfrm>
            <a:off x="5643675" y="1715968"/>
            <a:ext cx="5016685" cy="461665"/>
          </a:xfrm>
          <a:prstGeom prst="rect">
            <a:avLst/>
          </a:prstGeom>
          <a:noFill/>
          <a:ln>
            <a:solidFill>
              <a:srgbClr val="FF0000"/>
            </a:solidFill>
          </a:ln>
        </p:spPr>
        <p:txBody>
          <a:bodyPr wrap="square">
            <a:spAutoFit/>
          </a:bodyPr>
          <a:lstStyle/>
          <a:p>
            <a:pPr algn="ctr"/>
            <a:r>
              <a:rPr kumimoji="1" lang="en-US" altLang="ja-JP" sz="2400" dirty="0"/>
              <a:t>http://localhost:</a:t>
            </a:r>
            <a:r>
              <a:rPr lang="en-US" altLang="ja-JP" sz="2400" dirty="0"/>
              <a:t>8080</a:t>
            </a:r>
            <a:r>
              <a:rPr kumimoji="1" lang="en-US" altLang="ja-JP" sz="2400" dirty="0"/>
              <a:t>/login</a:t>
            </a:r>
            <a:endParaRPr kumimoji="1" lang="ja-JP" altLang="en-US" sz="2400" dirty="0"/>
          </a:p>
        </p:txBody>
      </p:sp>
      <p:sp>
        <p:nvSpPr>
          <p:cNvPr id="11" name="矢印: 下 10">
            <a:extLst>
              <a:ext uri="{FF2B5EF4-FFF2-40B4-BE49-F238E27FC236}">
                <a16:creationId xmlns:a16="http://schemas.microsoft.com/office/drawing/2014/main" id="{F701A409-90D9-41BA-8B97-442706A268AC}"/>
              </a:ext>
            </a:extLst>
          </p:cNvPr>
          <p:cNvSpPr/>
          <p:nvPr/>
        </p:nvSpPr>
        <p:spPr>
          <a:xfrm>
            <a:off x="3603173" y="2539094"/>
            <a:ext cx="45719" cy="1325563"/>
          </a:xfrm>
          <a:prstGeom prst="downArrow">
            <a:avLst/>
          </a:prstGeom>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4ECC2A79-1F6C-616F-54E7-6BB7FD397CAB}"/>
              </a:ext>
            </a:extLst>
          </p:cNvPr>
          <p:cNvSpPr/>
          <p:nvPr/>
        </p:nvSpPr>
        <p:spPr>
          <a:xfrm>
            <a:off x="7865474" y="2366198"/>
            <a:ext cx="45719" cy="1660299"/>
          </a:xfrm>
          <a:prstGeom prst="downArrow">
            <a:avLst/>
          </a:prstGeom>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119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F6F0F-3BD9-47E8-C250-35DFBF73A657}"/>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334FEDFD-C9B9-7379-3985-2B1637F38863}"/>
              </a:ext>
            </a:extLst>
          </p:cNvPr>
          <p:cNvSpPr>
            <a:spLocks noGrp="1"/>
          </p:cNvSpPr>
          <p:nvPr>
            <p:ph idx="1"/>
          </p:nvPr>
        </p:nvSpPr>
        <p:spPr/>
        <p:txBody>
          <a:bodyPr/>
          <a:lstStyle/>
          <a:p>
            <a:r>
              <a:rPr lang="en-US" altLang="ja-JP" b="1" i="0" dirty="0">
                <a:effectLst/>
                <a:latin typeface="+mn-ea"/>
              </a:rPr>
              <a:t>XSS (Cross Site Scripting)</a:t>
            </a:r>
          </a:p>
          <a:p>
            <a:pPr marL="0" indent="0">
              <a:buNone/>
            </a:pPr>
            <a:r>
              <a:rPr lang="ja-JP" altLang="en-US" b="1" i="0" dirty="0">
                <a:effectLst/>
                <a:latin typeface="+mn-ea"/>
              </a:rPr>
              <a:t>→</a:t>
            </a:r>
            <a:r>
              <a:rPr lang="ja-JP" altLang="en-US" b="0" i="0" dirty="0">
                <a:effectLst/>
                <a:latin typeface="YakuHanJPs"/>
              </a:rPr>
              <a:t>ユーザーが </a:t>
            </a:r>
            <a:r>
              <a:rPr lang="en-US" altLang="ja-JP" b="0" i="0" dirty="0">
                <a:effectLst/>
                <a:latin typeface="YakuHanJPs"/>
              </a:rPr>
              <a:t>Web </a:t>
            </a:r>
            <a:r>
              <a:rPr lang="ja-JP" altLang="en-US" b="0" i="0" dirty="0">
                <a:effectLst/>
                <a:latin typeface="YakuHanJPs"/>
              </a:rPr>
              <a:t>サイトにアクセスすることで不正なスクリプトが </a:t>
            </a:r>
            <a:r>
              <a:rPr lang="en-US" altLang="ja-JP" b="1" i="0" dirty="0">
                <a:effectLst/>
                <a:latin typeface="YakuHanJPs"/>
              </a:rPr>
              <a:t>Client (Web </a:t>
            </a:r>
            <a:r>
              <a:rPr lang="ja-JP" altLang="en-US" b="1" i="0" dirty="0">
                <a:effectLst/>
                <a:latin typeface="YakuHanJPs"/>
              </a:rPr>
              <a:t>ブラウザ</a:t>
            </a:r>
            <a:r>
              <a:rPr lang="en-US" altLang="ja-JP" b="1" i="0" dirty="0">
                <a:effectLst/>
                <a:latin typeface="YakuHanJPs"/>
              </a:rPr>
              <a:t>)</a:t>
            </a:r>
            <a:r>
              <a:rPr lang="ja-JP" altLang="en-US" b="0" i="0" dirty="0">
                <a:effectLst/>
                <a:latin typeface="YakuHanJPs"/>
              </a:rPr>
              <a:t> で実行されてしまう脆弱性。</a:t>
            </a:r>
            <a:endParaRPr lang="en-US" altLang="ja-JP" b="1" i="0" dirty="0">
              <a:effectLst/>
              <a:latin typeface="+mn-ea"/>
            </a:endParaRPr>
          </a:p>
          <a:p>
            <a:endParaRPr lang="en-US" altLang="ja-JP" b="0" i="0" dirty="0">
              <a:effectLst/>
              <a:latin typeface="YakuHanJPs"/>
            </a:endParaRPr>
          </a:p>
          <a:p>
            <a:r>
              <a:rPr lang="en-US" altLang="ja-JP" b="1" i="0" dirty="0">
                <a:effectLst/>
                <a:latin typeface="+mn-ea"/>
              </a:rPr>
              <a:t>CSRF (Cross-Site Request Forgeries)</a:t>
            </a:r>
            <a:endParaRPr lang="en-US" altLang="ja-JP" b="0" i="0" dirty="0">
              <a:effectLst/>
              <a:latin typeface="+mn-ea"/>
            </a:endParaRPr>
          </a:p>
          <a:p>
            <a:pPr marL="0" indent="0">
              <a:buNone/>
            </a:pPr>
            <a:r>
              <a:rPr kumimoji="1" lang="ja-JP" altLang="en-US" dirty="0"/>
              <a:t>→</a:t>
            </a:r>
            <a:r>
              <a:rPr lang="en-US" altLang="ja-JP" b="0" i="0" dirty="0">
                <a:effectLst/>
                <a:latin typeface="YakuHanJPs"/>
              </a:rPr>
              <a:t>Web </a:t>
            </a:r>
            <a:r>
              <a:rPr lang="ja-JP" altLang="en-US" b="0" i="0" dirty="0">
                <a:effectLst/>
                <a:latin typeface="YakuHanJPs"/>
              </a:rPr>
              <a:t>アプリケーションのユーザーが、意図しない処理を </a:t>
            </a:r>
            <a:r>
              <a:rPr lang="en-US" altLang="ja-JP" b="1" i="0" dirty="0">
                <a:effectLst/>
                <a:latin typeface="YakuHanJPs"/>
              </a:rPr>
              <a:t>Web </a:t>
            </a:r>
            <a:r>
              <a:rPr lang="ja-JP" altLang="en-US" b="1" i="0" dirty="0">
                <a:effectLst/>
                <a:latin typeface="YakuHanJPs"/>
              </a:rPr>
              <a:t>アプリケーション </a:t>
            </a:r>
            <a:r>
              <a:rPr lang="en-US" altLang="ja-JP" b="1" i="0" dirty="0">
                <a:effectLst/>
                <a:latin typeface="YakuHanJPs"/>
              </a:rPr>
              <a:t>(Web Server)</a:t>
            </a:r>
            <a:r>
              <a:rPr lang="ja-JP" altLang="en-US" b="0" i="0" dirty="0">
                <a:effectLst/>
                <a:latin typeface="YakuHanJPs"/>
              </a:rPr>
              <a:t> 上で実行される脆弱性</a:t>
            </a:r>
            <a:endParaRPr kumimoji="1" lang="ja-JP" altLang="en-US" dirty="0"/>
          </a:p>
        </p:txBody>
      </p:sp>
    </p:spTree>
    <p:extLst>
      <p:ext uri="{BB962C8B-B14F-4D97-AF65-F5344CB8AC3E}">
        <p14:creationId xmlns:p14="http://schemas.microsoft.com/office/powerpoint/2010/main" val="137013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23975-F47A-A19D-7A5F-6189ABC5BE65}"/>
              </a:ext>
            </a:extLst>
          </p:cNvPr>
          <p:cNvSpPr>
            <a:spLocks noGrp="1"/>
          </p:cNvSpPr>
          <p:nvPr>
            <p:ph type="title"/>
          </p:nvPr>
        </p:nvSpPr>
        <p:spPr/>
        <p:txBody>
          <a:bodyPr/>
          <a:lstStyle/>
          <a:p>
            <a:r>
              <a:rPr lang="ja-JP" altLang="en-US" dirty="0"/>
              <a:t>ログイン</a:t>
            </a:r>
            <a:endParaRPr kumimoji="1" lang="ja-JP" altLang="en-US" dirty="0"/>
          </a:p>
        </p:txBody>
      </p:sp>
      <p:pic>
        <p:nvPicPr>
          <p:cNvPr id="11" name="コンテンツ プレースホルダー 10">
            <a:extLst>
              <a:ext uri="{FF2B5EF4-FFF2-40B4-BE49-F238E27FC236}">
                <a16:creationId xmlns:a16="http://schemas.microsoft.com/office/drawing/2014/main" id="{BFD7A233-D013-52A7-E00D-231B66F15AB2}"/>
              </a:ext>
            </a:extLst>
          </p:cNvPr>
          <p:cNvPicPr>
            <a:picLocks noGrp="1" noChangeAspect="1"/>
          </p:cNvPicPr>
          <p:nvPr>
            <p:ph idx="1"/>
          </p:nvPr>
        </p:nvPicPr>
        <p:blipFill>
          <a:blip r:embed="rId3"/>
          <a:stretch>
            <a:fillRect/>
          </a:stretch>
        </p:blipFill>
        <p:spPr>
          <a:xfrm>
            <a:off x="3216729" y="1389296"/>
            <a:ext cx="5902295" cy="5354403"/>
          </a:xfrm>
        </p:spPr>
      </p:pic>
    </p:spTree>
    <p:extLst>
      <p:ext uri="{BB962C8B-B14F-4D97-AF65-F5344CB8AC3E}">
        <p14:creationId xmlns:p14="http://schemas.microsoft.com/office/powerpoint/2010/main" val="40832541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349</Words>
  <Application>Microsoft Office PowerPoint</Application>
  <PresentationFormat>ワイド画面</PresentationFormat>
  <Paragraphs>36</Paragraphs>
  <Slides>4</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YakuHanJPs</vt:lpstr>
      <vt:lpstr>游ゴシック</vt:lpstr>
      <vt:lpstr>游ゴシック Light</vt:lpstr>
      <vt:lpstr>Arial</vt:lpstr>
      <vt:lpstr>Open Sans</vt:lpstr>
      <vt:lpstr>Office テーマ</vt:lpstr>
      <vt:lpstr>同一オリジンポリシー</vt:lpstr>
      <vt:lpstr>プロキシ</vt:lpstr>
      <vt:lpstr>目的</vt:lpstr>
      <vt:lpstr>ログイン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同一オリジンポリシー</dc:title>
  <dc:creator>歩夢 岡山</dc:creator>
  <cp:lastModifiedBy>歩夢 岡山</cp:lastModifiedBy>
  <cp:revision>1</cp:revision>
  <dcterms:created xsi:type="dcterms:W3CDTF">2023-10-29T07:15:05Z</dcterms:created>
  <dcterms:modified xsi:type="dcterms:W3CDTF">2023-10-29T14:14:21Z</dcterms:modified>
</cp:coreProperties>
</file>