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75" r:id="rId6"/>
    <p:sldId id="277" r:id="rId7"/>
    <p:sldId id="280" r:id="rId8"/>
    <p:sldId id="279" r:id="rId9"/>
    <p:sldId id="274" r:id="rId10"/>
    <p:sldId id="270" r:id="rId11"/>
    <p:sldId id="288" r:id="rId12"/>
    <p:sldId id="281" r:id="rId13"/>
    <p:sldId id="300" r:id="rId14"/>
    <p:sldId id="295" r:id="rId15"/>
    <p:sldId id="296" r:id="rId16"/>
    <p:sldId id="297" r:id="rId17"/>
    <p:sldId id="298" r:id="rId18"/>
    <p:sldId id="299" r:id="rId19"/>
    <p:sldId id="302" r:id="rId20"/>
    <p:sldId id="301" r:id="rId21"/>
    <p:sldId id="303" r:id="rId22"/>
    <p:sldId id="269" r:id="rId23"/>
    <p:sldId id="271" r:id="rId24"/>
    <p:sldId id="29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8ED33A9-B6B5-45DF-8585-7D43003B6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941256A7-894E-42CA-9184-3D5E99F87D80}" type="datetimeFigureOut">
              <a:rPr lang="en-IN" smtClean="0"/>
            </a:fld>
            <a:endParaRPr lang="en-IN"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8C5BC24-D198-445C-84E5-F24DD94670CE}"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41256A7-894E-42CA-9184-3D5E99F87D80}" type="datetimeFigureOut">
              <a:rPr lang="en-IN" smtClean="0"/>
            </a:fld>
            <a:endParaRPr lang="en-IN" dirty="0"/>
          </a:p>
        </p:txBody>
      </p:sp>
      <p:sp>
        <p:nvSpPr>
          <p:cNvPr id="9" name="Slide Number Placeholder 8"/>
          <p:cNvSpPr>
            <a:spLocks noGrp="1"/>
          </p:cNvSpPr>
          <p:nvPr>
            <p:ph type="sldNum" sz="quarter" idx="15"/>
          </p:nvPr>
        </p:nvSpPr>
        <p:spPr/>
        <p:txBody>
          <a:bodyPr rtlCol="0"/>
          <a:lstStyle/>
          <a:p>
            <a:fld id="{78C5BC24-D198-445C-84E5-F24DD94670CE}" type="slidenum">
              <a:rPr lang="en-IN" smtClean="0"/>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10732008" y="1106932"/>
            <a:ext cx="2286000" cy="508000"/>
          </a:xfrm>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78C5BC24-D198-445C-84E5-F24DD94670CE}"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941256A7-894E-42CA-9184-3D5E99F87D80}"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C5BC24-D198-445C-84E5-F24DD94670CE}" type="slidenum">
              <a:rPr lang="en-IN" smtClean="0"/>
            </a:fld>
            <a:endParaRPr lang="en-IN"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941256A7-894E-42CA-9184-3D5E99F87D80}"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C5BC24-D198-445C-84E5-F24DD94670CE}" type="slidenum">
              <a:rPr lang="en-IN" smtClean="0"/>
            </a:fld>
            <a:endParaRPr lang="en-IN"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941256A7-894E-42CA-9184-3D5E99F87D80}" type="datetimeFigureOut">
              <a:rPr lang="en-IN" smtClean="0"/>
            </a:fld>
            <a:endParaRPr lang="en-IN" dirty="0"/>
          </a:p>
        </p:txBody>
      </p:sp>
      <p:sp>
        <p:nvSpPr>
          <p:cNvPr id="7" name="Slide Number Placeholder 6"/>
          <p:cNvSpPr>
            <a:spLocks noGrp="1"/>
          </p:cNvSpPr>
          <p:nvPr>
            <p:ph type="sldNum" sz="quarter" idx="11"/>
          </p:nvPr>
        </p:nvSpPr>
        <p:spPr/>
        <p:txBody>
          <a:bodyPr rtlCol="0"/>
          <a:lstStyle/>
          <a:p>
            <a:fld id="{78C5BC24-D198-445C-84E5-F24DD94670CE}" type="slidenum">
              <a:rPr lang="en-IN" smtClean="0"/>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56A7-894E-42CA-9184-3D5E99F87D80}"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41256A7-894E-42CA-9184-3D5E99F87D80}" type="datetimeFigureOut">
              <a:rPr lang="en-IN" smtClean="0"/>
            </a:fld>
            <a:endParaRPr lang="en-IN" dirty="0"/>
          </a:p>
        </p:txBody>
      </p:sp>
      <p:sp>
        <p:nvSpPr>
          <p:cNvPr id="22" name="Slide Number Placeholder 21"/>
          <p:cNvSpPr>
            <a:spLocks noGrp="1"/>
          </p:cNvSpPr>
          <p:nvPr>
            <p:ph type="sldNum" sz="quarter" idx="15"/>
          </p:nvPr>
        </p:nvSpPr>
        <p:spPr/>
        <p:txBody>
          <a:bodyPr rtlCol="0"/>
          <a:lstStyle/>
          <a:p>
            <a:fld id="{78C5BC24-D198-445C-84E5-F24DD94670CE}" type="slidenum">
              <a:rPr lang="en-IN" smtClean="0"/>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41256A7-894E-42CA-9184-3D5E99F87D80}" type="datetimeFigureOut">
              <a:rPr lang="en-IN" smtClean="0"/>
            </a:fld>
            <a:endParaRPr lang="en-IN" dirty="0"/>
          </a:p>
        </p:txBody>
      </p:sp>
      <p:sp>
        <p:nvSpPr>
          <p:cNvPr id="18" name="Slide Number Placeholder 17"/>
          <p:cNvSpPr>
            <a:spLocks noGrp="1"/>
          </p:cNvSpPr>
          <p:nvPr>
            <p:ph type="sldNum" sz="quarter" idx="11"/>
          </p:nvPr>
        </p:nvSpPr>
        <p:spPr/>
        <p:txBody>
          <a:bodyPr rtlCol="0"/>
          <a:lstStyle/>
          <a:p>
            <a:fld id="{78C5BC24-D198-445C-84E5-F24DD94670CE}" type="slidenum">
              <a:rPr lang="en-IN" smtClean="0"/>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41256A7-894E-42CA-9184-3D5E99F87D80}" type="datetimeFigureOut">
              <a:rPr lang="en-IN" smtClean="0"/>
            </a:fld>
            <a:endParaRPr lang="en-IN"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8C5BC24-D198-445C-84E5-F24DD94670CE}"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800" y="2499360"/>
            <a:ext cx="7614285" cy="1151890"/>
          </a:xfrm>
        </p:spPr>
        <p:txBody>
          <a:bodyPr>
            <a:noAutofit/>
          </a:bodyPr>
          <a:lstStyle/>
          <a:p>
            <a:pPr algn="ctr"/>
            <a:r>
              <a:rPr lang="en-IN" sz="3200" b="1" dirty="0">
                <a:solidFill>
                  <a:srgbClr val="00B050"/>
                </a:solidFill>
                <a:latin typeface="Bodoni MT Condensed" panose="02070606080606020203" charset="0"/>
                <a:cs typeface="Bodoni MT Condensed" panose="02070606080606020203" charset="0"/>
              </a:rPr>
              <a:t>PASSWORD STRENGTH ANALYSIS USING MACHINE LEARNING AND DEEP LEARNING MODELS</a:t>
            </a:r>
            <a:endParaRPr lang="en-IN" sz="3200" b="1" dirty="0">
              <a:solidFill>
                <a:srgbClr val="00B050"/>
              </a:solidFill>
              <a:latin typeface="Bodoni MT Condensed" panose="02070606080606020203" charset="0"/>
              <a:cs typeface="Bodoni MT Condensed" panose="02070606080606020203" charset="0"/>
            </a:endParaRPr>
          </a:p>
        </p:txBody>
      </p:sp>
      <p:sp>
        <p:nvSpPr>
          <p:cNvPr id="3" name="Subtitle 2"/>
          <p:cNvSpPr>
            <a:spLocks noGrp="1"/>
          </p:cNvSpPr>
          <p:nvPr>
            <p:ph type="subTitle" idx="1"/>
          </p:nvPr>
        </p:nvSpPr>
        <p:spPr>
          <a:xfrm>
            <a:off x="7485380" y="4396105"/>
            <a:ext cx="4491355" cy="1344295"/>
          </a:xfrm>
        </p:spPr>
        <p:txBody>
          <a:bodyPr>
            <a:normAutofit/>
          </a:bodyPr>
          <a:lstStyle/>
          <a:p>
            <a:pPr algn="just"/>
            <a:r>
              <a:rPr lang="en-IN" dirty="0">
                <a:latin typeface="Georgia" panose="02040502050405020303" charset="0"/>
                <a:cs typeface="Georgia" panose="02040502050405020303" charset="0"/>
              </a:rPr>
              <a:t>- Ayush Singh (19BEC1032)</a:t>
            </a:r>
            <a:endParaRPr lang="en-IN" dirty="0">
              <a:latin typeface="Georgia" panose="02040502050405020303" charset="0"/>
              <a:cs typeface="Georgia" panose="02040502050405020303" charset="0"/>
            </a:endParaRPr>
          </a:p>
          <a:p>
            <a:pPr algn="just"/>
            <a:r>
              <a:rPr lang="en-IN" dirty="0">
                <a:latin typeface="Georgia" panose="02040502050405020303" charset="0"/>
                <a:cs typeface="Georgia" panose="02040502050405020303" charset="0"/>
              </a:rPr>
              <a:t>- Priya Ranjan (19BEC1349)</a:t>
            </a:r>
            <a:endParaRPr lang="en-IN" dirty="0">
              <a:latin typeface="Georgia" panose="02040502050405020303" charset="0"/>
              <a:cs typeface="Georgia" panose="02040502050405020303" charset="0"/>
            </a:endParaRPr>
          </a:p>
          <a:p>
            <a:pPr algn="just"/>
            <a:r>
              <a:rPr lang="en-IN" dirty="0">
                <a:latin typeface="Georgia" panose="02040502050405020303" charset="0"/>
                <a:cs typeface="Georgia" panose="02040502050405020303" charset="0"/>
              </a:rPr>
              <a:t>- Tripurari Kumar Jha (19BEC1447)</a:t>
            </a:r>
            <a:endParaRPr lang="en-IN" dirty="0">
              <a:latin typeface="Georgia" panose="02040502050405020303" charset="0"/>
              <a:cs typeface="Georgia" panose="02040502050405020303" charset="0"/>
            </a:endParaRPr>
          </a:p>
        </p:txBody>
      </p:sp>
      <p:sp>
        <p:nvSpPr>
          <p:cNvPr id="5" name="Footer Placeholder 4"/>
          <p:cNvSpPr>
            <a:spLocks noGrp="1"/>
          </p:cNvSpPr>
          <p:nvPr>
            <p:ph type="ftr" sz="quarter" idx="11"/>
          </p:nvPr>
        </p:nvSpPr>
        <p:spPr>
          <a:xfrm>
            <a:off x="5147426" y="6210548"/>
            <a:ext cx="4960525" cy="511918"/>
          </a:xfrm>
        </p:spPr>
        <p:txBody>
          <a:bodyPr/>
          <a:lstStyle/>
          <a:p>
            <a:pPr algn="l"/>
            <a:r>
              <a:rPr lang="en-IN" sz="1200" b="1" dirty="0">
                <a:solidFill>
                  <a:srgbClr val="FF0000"/>
                </a:solidFill>
                <a:latin typeface="Garamond" panose="02020404030301010803" pitchFamily="18" charset="0"/>
              </a:rPr>
              <a:t>ECE 3009 NEURAL NETWORKS  AND FUZZY CONTROL</a:t>
            </a:r>
            <a:endParaRPr lang="en-US" sz="1200" dirty="0">
              <a:solidFill>
                <a:srgbClr val="FF0000"/>
              </a:solidFill>
            </a:endParaRPr>
          </a:p>
        </p:txBody>
      </p:sp>
      <p:pic>
        <p:nvPicPr>
          <p:cNvPr id="6" name="Picture 2" descr="Vellore Institute of Technology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50719" y="63836"/>
            <a:ext cx="1812925" cy="1914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72295" y="467140"/>
            <a:ext cx="4872990" cy="829945"/>
          </a:xfrm>
          <a:prstGeom prst="rect">
            <a:avLst/>
          </a:prstGeom>
          <a:noFill/>
        </p:spPr>
        <p:txBody>
          <a:bodyPr wrap="none" rtlCol="0">
            <a:spAutoFit/>
          </a:bodyPr>
          <a:lstStyle/>
          <a:p>
            <a:pPr algn="ctr"/>
            <a:r>
              <a:rPr lang="en-IN" sz="2400" b="1" dirty="0">
                <a:solidFill>
                  <a:srgbClr val="7030A0"/>
                </a:solidFill>
                <a:latin typeface="Garamond" panose="02020404030301010803" pitchFamily="18" charset="0"/>
              </a:rPr>
              <a:t>ECE 3009 - NEURAL NETWORKS</a:t>
            </a:r>
            <a:endParaRPr lang="en-IN" sz="2400" b="1" dirty="0">
              <a:solidFill>
                <a:srgbClr val="7030A0"/>
              </a:solidFill>
              <a:latin typeface="Garamond" panose="02020404030301010803" pitchFamily="18" charset="0"/>
            </a:endParaRPr>
          </a:p>
          <a:p>
            <a:pPr algn="ctr"/>
            <a:r>
              <a:rPr lang="en-IN" sz="2400" b="1" dirty="0">
                <a:solidFill>
                  <a:srgbClr val="7030A0"/>
                </a:solidFill>
                <a:latin typeface="Garamond" panose="02020404030301010803" pitchFamily="18" charset="0"/>
              </a:rPr>
              <a:t> AND  FUZZY CONTROL</a:t>
            </a:r>
            <a:endParaRPr lang="en-IN" sz="2400" b="1" dirty="0">
              <a:solidFill>
                <a:srgbClr val="7030A0"/>
              </a:solidFill>
              <a:latin typeface="Garamond" panose="02020404030301010803" pitchFamily="18" charset="0"/>
            </a:endParaRPr>
          </a:p>
        </p:txBody>
      </p:sp>
      <p:sp>
        <p:nvSpPr>
          <p:cNvPr id="10" name="TextBox 9"/>
          <p:cNvSpPr txBox="1"/>
          <p:nvPr/>
        </p:nvSpPr>
        <p:spPr>
          <a:xfrm>
            <a:off x="4202093" y="1597736"/>
            <a:ext cx="1941557" cy="461665"/>
          </a:xfrm>
          <a:prstGeom prst="rect">
            <a:avLst/>
          </a:prstGeom>
          <a:noFill/>
        </p:spPr>
        <p:txBody>
          <a:bodyPr wrap="square" rtlCol="0">
            <a:spAutoFit/>
          </a:bodyPr>
          <a:lstStyle/>
          <a:p>
            <a:pPr algn="ctr"/>
            <a:r>
              <a:rPr lang="en-IN" sz="2400" b="1" dirty="0">
                <a:solidFill>
                  <a:srgbClr val="00B0F0"/>
                </a:solidFill>
                <a:latin typeface="Garamond" panose="02020404030301010803" pitchFamily="18" charset="0"/>
              </a:rPr>
              <a:t>J-Component</a:t>
            </a:r>
            <a:endParaRPr lang="en-IN" sz="2400" b="1" dirty="0">
              <a:solidFill>
                <a:srgbClr val="00B0F0"/>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9710"/>
            <a:ext cx="9956800" cy="676275"/>
          </a:xfrm>
        </p:spPr>
        <p:txBody>
          <a:bodyPr/>
          <a:p>
            <a:pPr algn="ctr"/>
            <a:r>
              <a:rPr lang="en-IN" dirty="0">
                <a:latin typeface="Lucida Handwriting" panose="03010101010101010101" pitchFamily="66" charset="0"/>
                <a:sym typeface="+mn-ea"/>
              </a:rPr>
              <a:t>  Flow diagram</a:t>
            </a:r>
            <a:endParaRPr lang="en-IN" altLang="en-US"/>
          </a:p>
        </p:txBody>
      </p:sp>
      <p:pic>
        <p:nvPicPr>
          <p:cNvPr id="5" name="Content Placeholder 4"/>
          <p:cNvPicPr>
            <a:picLocks noChangeAspect="1"/>
          </p:cNvPicPr>
          <p:nvPr>
            <p:ph sz="quarter" idx="1"/>
          </p:nvPr>
        </p:nvPicPr>
        <p:blipFill>
          <a:blip r:embed="rId1"/>
          <a:stretch>
            <a:fillRect/>
          </a:stretch>
        </p:blipFill>
        <p:spPr>
          <a:xfrm>
            <a:off x="1981200" y="1125855"/>
            <a:ext cx="2661920" cy="5563235"/>
          </a:xfrm>
          <a:prstGeom prst="rect">
            <a:avLst/>
          </a:prstGeom>
        </p:spPr>
      </p:pic>
      <p:pic>
        <p:nvPicPr>
          <p:cNvPr id="6" name="Content Placeholder 5"/>
          <p:cNvPicPr>
            <a:picLocks noChangeAspect="1"/>
          </p:cNvPicPr>
          <p:nvPr>
            <p:ph sz="quarter" idx="2"/>
          </p:nvPr>
        </p:nvPicPr>
        <p:blipFill>
          <a:blip r:embed="rId2"/>
          <a:stretch>
            <a:fillRect/>
          </a:stretch>
        </p:blipFill>
        <p:spPr>
          <a:xfrm>
            <a:off x="7379335" y="1125855"/>
            <a:ext cx="2185035" cy="5563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311785"/>
            <a:ext cx="9827895" cy="873125"/>
          </a:xfrm>
        </p:spPr>
        <p:txBody>
          <a:bodyPr/>
          <a:lstStyle/>
          <a:p>
            <a:pPr algn="ctr"/>
            <a:r>
              <a:rPr lang="en-IN" dirty="0">
                <a:latin typeface="Lucida Handwriting" panose="03010101010101010101" pitchFamily="66" charset="0"/>
              </a:rPr>
              <a:t>Research Gap</a:t>
            </a:r>
            <a:endParaRPr lang="en-US" dirty="0">
              <a:latin typeface="Lucida Handwriting" panose="03010101010101010101" pitchFamily="66" charset="0"/>
            </a:endParaRPr>
          </a:p>
        </p:txBody>
      </p:sp>
      <p:sp>
        <p:nvSpPr>
          <p:cNvPr id="3" name="Content Placeholder 2"/>
          <p:cNvSpPr>
            <a:spLocks noGrp="1"/>
          </p:cNvSpPr>
          <p:nvPr>
            <p:ph idx="1"/>
          </p:nvPr>
        </p:nvSpPr>
        <p:spPr>
          <a:xfrm>
            <a:off x="835025" y="1341755"/>
            <a:ext cx="9925050" cy="5250815"/>
          </a:xfrm>
        </p:spPr>
        <p:txBody>
          <a:bodyPr>
            <a:normAutofit/>
          </a:bodyPr>
          <a:lstStyle/>
          <a:p>
            <a:pPr algn="just">
              <a:lnSpc>
                <a:spcPct val="180000"/>
              </a:lnSpc>
            </a:pPr>
            <a:r>
              <a:rPr lang="en-IN" altLang="en-US" sz="2000" dirty="0">
                <a:solidFill>
                  <a:schemeClr val="accent2">
                    <a:lumMod val="50000"/>
                  </a:schemeClr>
                </a:solidFill>
                <a:sym typeface="+mn-ea"/>
              </a:rPr>
              <a:t>In other </a:t>
            </a:r>
            <a:r>
              <a:rPr lang="en-US" sz="2000" dirty="0">
                <a:solidFill>
                  <a:schemeClr val="accent2">
                    <a:lumMod val="50000"/>
                  </a:schemeClr>
                </a:solidFill>
                <a:sym typeface="+mn-ea"/>
              </a:rPr>
              <a:t>pa</a:t>
            </a:r>
            <a:r>
              <a:rPr lang="en-IN" altLang="en-US" sz="2000" dirty="0">
                <a:solidFill>
                  <a:schemeClr val="accent2">
                    <a:lumMod val="50000"/>
                  </a:schemeClr>
                </a:solidFill>
                <a:sym typeface="+mn-ea"/>
              </a:rPr>
              <a:t>per</a:t>
            </a:r>
            <a:r>
              <a:rPr lang="en-US" sz="2000" dirty="0">
                <a:solidFill>
                  <a:schemeClr val="accent2">
                    <a:lumMod val="50000"/>
                  </a:schemeClr>
                </a:solidFill>
                <a:sym typeface="+mn-ea"/>
              </a:rPr>
              <a:t>s</a:t>
            </a:r>
            <a:r>
              <a:rPr lang="en-IN" altLang="en-US" sz="2000" dirty="0">
                <a:solidFill>
                  <a:schemeClr val="accent2">
                    <a:lumMod val="50000"/>
                  </a:schemeClr>
                </a:solidFill>
                <a:sym typeface="+mn-ea"/>
              </a:rPr>
              <a:t>, they are using only one algorithm to predict the strength of the password, we are using 4 different models.</a:t>
            </a:r>
            <a:endParaRPr lang="en-IN" altLang="en-US" sz="2000" dirty="0">
              <a:solidFill>
                <a:schemeClr val="accent2">
                  <a:lumMod val="50000"/>
                </a:schemeClr>
              </a:solidFill>
              <a:sym typeface="+mn-ea"/>
            </a:endParaRPr>
          </a:p>
          <a:p>
            <a:pPr algn="just">
              <a:lnSpc>
                <a:spcPct val="180000"/>
              </a:lnSpc>
            </a:pPr>
            <a:r>
              <a:rPr lang="en-IN" altLang="en-US" sz="2000" dirty="0">
                <a:solidFill>
                  <a:schemeClr val="accent2">
                    <a:lumMod val="50000"/>
                  </a:schemeClr>
                </a:solidFill>
                <a:sym typeface="+mn-ea"/>
              </a:rPr>
              <a:t>In those project papers who are using only one algorithm, in some cases, that algorithm is predicting different outputs for the same set of inputs. But in our project, we are using various machine learning, deep learning and neural network models and picking the best one out of them to predict the password strength, hence ruling out this drawback of accuracy.</a:t>
            </a:r>
            <a:endParaRPr lang="en-IN" altLang="en-US" sz="2000" dirty="0">
              <a:solidFill>
                <a:schemeClr val="accent2">
                  <a:lumMod val="50000"/>
                </a:schemeClr>
              </a:solidFill>
              <a:sym typeface="+mn-ea"/>
            </a:endParaRPr>
          </a:p>
          <a:p>
            <a:pPr algn="just">
              <a:lnSpc>
                <a:spcPct val="180000"/>
              </a:lnSpc>
            </a:pPr>
            <a:r>
              <a:rPr lang="en-IN" altLang="en-US" sz="2000" dirty="0">
                <a:solidFill>
                  <a:schemeClr val="accent2">
                    <a:lumMod val="50000"/>
                  </a:schemeClr>
                </a:solidFill>
                <a:sym typeface="+mn-ea"/>
              </a:rPr>
              <a:t>We are also building an interactive, user-friendly and easy to understand web user interface (web-UI) in our project.</a:t>
            </a:r>
            <a:endParaRPr lang="en-IN" altLang="en-US" sz="2000" dirty="0">
              <a:solidFill>
                <a:schemeClr val="accent2">
                  <a:lumMod val="50000"/>
                </a:schemeClr>
              </a:solidFill>
              <a:sym typeface="+mn-ea"/>
            </a:endParaRPr>
          </a:p>
          <a:p>
            <a:endParaRPr lang="en-IN" altLang="en-US" sz="2000" dirty="0">
              <a:solidFill>
                <a:schemeClr val="accent2">
                  <a:lumMod val="50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1185" y="2894330"/>
            <a:ext cx="9956800" cy="1235710"/>
          </a:xfrm>
        </p:spPr>
        <p:txBody>
          <a:bodyPr anchor="ctr" anchorCtr="0"/>
          <a:p>
            <a:pPr algn="ctr">
              <a:lnSpc>
                <a:spcPct val="100000"/>
              </a:lnSpc>
            </a:pPr>
            <a:r>
              <a:rPr lang="en-IN" sz="4400" dirty="0">
                <a:latin typeface="Lucida Handwriting" panose="03010101010101010101" pitchFamily="66" charset="0"/>
                <a:sym typeface="+mn-ea"/>
              </a:rPr>
              <a:t>Code Snippets</a:t>
            </a:r>
            <a:endParaRPr lang="en-IN" sz="4400" dirty="0">
              <a:latin typeface="Lucida Handwriting" panose="03010101010101010101" pitchFamily="66"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661035" y="0"/>
            <a:ext cx="9455785" cy="6844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561975" y="0"/>
            <a:ext cx="9688830" cy="6807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690880" y="-635"/>
            <a:ext cx="9877425" cy="6859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808355" y="-635"/>
            <a:ext cx="9061450" cy="6858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4240" y="274955"/>
            <a:ext cx="9956800" cy="821690"/>
          </a:xfrm>
        </p:spPr>
        <p:txBody>
          <a:bodyPr/>
          <a:p>
            <a:pPr algn="ctr"/>
            <a:r>
              <a:rPr lang="en-IN" dirty="0">
                <a:latin typeface="Lucida Handwriting" panose="03010101010101010101" pitchFamily="66" charset="0"/>
                <a:sym typeface="+mn-ea"/>
              </a:rPr>
              <a:t>Accuracy (Decision Tree)</a:t>
            </a:r>
            <a:endParaRPr lang="en-IN" altLang="en-US"/>
          </a:p>
        </p:txBody>
      </p:sp>
      <p:pic>
        <p:nvPicPr>
          <p:cNvPr id="4" name="Content Placeholder 3"/>
          <p:cNvPicPr>
            <a:picLocks noChangeAspect="1"/>
          </p:cNvPicPr>
          <p:nvPr>
            <p:ph sz="quarter" idx="1"/>
          </p:nvPr>
        </p:nvPicPr>
        <p:blipFill>
          <a:blip r:embed="rId1"/>
          <a:stretch>
            <a:fillRect/>
          </a:stretch>
        </p:blipFill>
        <p:spPr>
          <a:xfrm>
            <a:off x="2018030" y="1286510"/>
            <a:ext cx="7729855" cy="5571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958850" y="266065"/>
            <a:ext cx="9956800" cy="711835"/>
          </a:xfrm>
        </p:spPr>
        <p:txBody>
          <a:bodyPr/>
          <a:p>
            <a:pPr algn="ctr"/>
            <a:r>
              <a:rPr lang="en-IN" dirty="0">
                <a:latin typeface="Lucida Handwriting" panose="03010101010101010101" pitchFamily="66" charset="0"/>
                <a:sym typeface="+mn-ea"/>
              </a:rPr>
              <a:t>Accuracy (Logistic Regression)</a:t>
            </a:r>
            <a:endParaRPr lang="en-IN" altLang="en-US"/>
          </a:p>
        </p:txBody>
      </p:sp>
      <p:pic>
        <p:nvPicPr>
          <p:cNvPr id="8" name="Content Placeholder 7"/>
          <p:cNvPicPr>
            <a:picLocks noChangeAspect="1"/>
          </p:cNvPicPr>
          <p:nvPr>
            <p:ph sz="quarter" idx="1"/>
          </p:nvPr>
        </p:nvPicPr>
        <p:blipFill>
          <a:blip r:embed="rId1"/>
          <a:stretch>
            <a:fillRect/>
          </a:stretch>
        </p:blipFill>
        <p:spPr>
          <a:xfrm>
            <a:off x="1879600" y="1154430"/>
            <a:ext cx="8114665" cy="57035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2505" y="238125"/>
            <a:ext cx="9873615" cy="721360"/>
          </a:xfrm>
        </p:spPr>
        <p:txBody>
          <a:bodyPr/>
          <a:p>
            <a:pPr algn="ctr"/>
            <a:r>
              <a:rPr lang="en-IN" dirty="0">
                <a:latin typeface="Lucida Handwriting" panose="03010101010101010101" pitchFamily="66" charset="0"/>
                <a:sym typeface="+mn-ea"/>
              </a:rPr>
              <a:t>Accuracy (Naive Bayes)</a:t>
            </a:r>
            <a:endParaRPr lang="en-IN" altLang="en-US"/>
          </a:p>
        </p:txBody>
      </p:sp>
      <p:pic>
        <p:nvPicPr>
          <p:cNvPr id="5" name="Content Placeholder 4"/>
          <p:cNvPicPr>
            <a:picLocks noChangeAspect="1"/>
          </p:cNvPicPr>
          <p:nvPr>
            <p:ph sz="quarter" idx="1"/>
          </p:nvPr>
        </p:nvPicPr>
        <p:blipFill>
          <a:blip r:embed="rId1"/>
          <a:stretch>
            <a:fillRect/>
          </a:stretch>
        </p:blipFill>
        <p:spPr>
          <a:xfrm>
            <a:off x="2047875" y="1115695"/>
            <a:ext cx="7763510" cy="5742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50" y="662305"/>
            <a:ext cx="9824085" cy="788035"/>
          </a:xfrm>
        </p:spPr>
        <p:txBody>
          <a:bodyPr/>
          <a:lstStyle/>
          <a:p>
            <a:pPr algn="ctr"/>
            <a:r>
              <a:rPr lang="en-IN" dirty="0">
                <a:latin typeface="Lucida Handwriting" panose="03010101010101010101" pitchFamily="66" charset="0"/>
              </a:rPr>
              <a:t>Problem Statement</a:t>
            </a:r>
            <a:endParaRPr lang="en-IN" dirty="0">
              <a:latin typeface="Lucida Handwriting" panose="03010101010101010101" pitchFamily="66" charset="0"/>
            </a:endParaRPr>
          </a:p>
        </p:txBody>
      </p:sp>
      <p:sp>
        <p:nvSpPr>
          <p:cNvPr id="3" name="Content Placeholder 2"/>
          <p:cNvSpPr>
            <a:spLocks noGrp="1"/>
          </p:cNvSpPr>
          <p:nvPr>
            <p:ph sz="quarter" idx="1"/>
          </p:nvPr>
        </p:nvSpPr>
        <p:spPr>
          <a:xfrm>
            <a:off x="713105" y="1774190"/>
            <a:ext cx="10019030" cy="4342765"/>
          </a:xfrm>
        </p:spPr>
        <p:txBody>
          <a:bodyPr>
            <a:normAutofit fontScale="70000" lnSpcReduction="20000"/>
          </a:bodyPr>
          <a:lstStyle/>
          <a:p>
            <a:pPr marL="0" indent="0" algn="just">
              <a:lnSpc>
                <a:spcPct val="150000"/>
              </a:lnSpc>
              <a:spcBef>
                <a:spcPts val="20"/>
              </a:spcBef>
              <a:spcAft>
                <a:spcPts val="0"/>
              </a:spcAft>
              <a:buNone/>
            </a:pPr>
            <a:r>
              <a:rPr lang="en-US" sz="2800" dirty="0">
                <a:solidFill>
                  <a:schemeClr val="accent2">
                    <a:lumMod val="50000"/>
                  </a:schemeClr>
                </a:solidFill>
              </a:rPr>
              <a:t>User authentication is an important way to ensure the security of your cyber</a:t>
            </a:r>
            <a:br>
              <a:rPr lang="en-US" sz="2800" dirty="0">
                <a:solidFill>
                  <a:schemeClr val="accent2">
                    <a:lumMod val="50000"/>
                  </a:schemeClr>
                </a:solidFill>
              </a:rPr>
            </a:br>
            <a:r>
              <a:rPr lang="en-US" sz="2800" dirty="0">
                <a:solidFill>
                  <a:schemeClr val="accent2">
                    <a:lumMod val="50000"/>
                  </a:schemeClr>
                </a:solidFill>
              </a:rPr>
              <a:t>account. Although there are various authentication methods such as iris and</a:t>
            </a:r>
            <a:br>
              <a:rPr lang="en-US" sz="2800" dirty="0">
                <a:solidFill>
                  <a:schemeClr val="accent2">
                    <a:lumMod val="50000"/>
                  </a:schemeClr>
                </a:solidFill>
              </a:rPr>
            </a:br>
            <a:r>
              <a:rPr lang="en-US" sz="2800" dirty="0">
                <a:solidFill>
                  <a:schemeClr val="accent2">
                    <a:lumMod val="50000"/>
                  </a:schemeClr>
                </a:solidFill>
              </a:rPr>
              <a:t>fingerprint, passwords will be the main authentication method for the time</a:t>
            </a:r>
            <a:br>
              <a:rPr lang="en-US" sz="2800" dirty="0">
                <a:solidFill>
                  <a:schemeClr val="accent2">
                    <a:lumMod val="50000"/>
                  </a:schemeClr>
                </a:solidFill>
              </a:rPr>
            </a:br>
            <a:r>
              <a:rPr lang="en-US" sz="2800" dirty="0">
                <a:solidFill>
                  <a:schemeClr val="accent2">
                    <a:lumMod val="50000"/>
                  </a:schemeClr>
                </a:solidFill>
              </a:rPr>
              <a:t>being due to their low cost and ease of implementation. The password strength</a:t>
            </a:r>
            <a:br>
              <a:rPr lang="en-US" sz="2800" dirty="0">
                <a:solidFill>
                  <a:schemeClr val="accent2">
                    <a:lumMod val="50000"/>
                  </a:schemeClr>
                </a:solidFill>
              </a:rPr>
            </a:br>
            <a:r>
              <a:rPr lang="en-US" sz="2800" dirty="0">
                <a:solidFill>
                  <a:schemeClr val="accent2">
                    <a:lumMod val="50000"/>
                  </a:schemeClr>
                </a:solidFill>
              </a:rPr>
              <a:t>score is used to measure password strength. This has been studied extensively.</a:t>
            </a:r>
            <a:br>
              <a:rPr lang="en-US" sz="2800" dirty="0">
                <a:solidFill>
                  <a:schemeClr val="accent2">
                    <a:lumMod val="50000"/>
                  </a:schemeClr>
                </a:solidFill>
              </a:rPr>
            </a:br>
            <a:r>
              <a:rPr lang="en-US" sz="2800" dirty="0">
                <a:solidFill>
                  <a:schemeClr val="accent2">
                    <a:lumMod val="50000"/>
                  </a:schemeClr>
                </a:solidFill>
              </a:rPr>
              <a:t>However, of the current password strength evaluation methods, ignores the</a:t>
            </a:r>
            <a:br>
              <a:rPr lang="en-US" sz="2800" dirty="0">
                <a:solidFill>
                  <a:schemeClr val="accent2">
                    <a:lumMod val="50000"/>
                  </a:schemeClr>
                </a:solidFill>
              </a:rPr>
            </a:br>
            <a:r>
              <a:rPr lang="en-US" sz="2800" dirty="0">
                <a:solidFill>
                  <a:schemeClr val="accent2">
                    <a:lumMod val="50000"/>
                  </a:schemeClr>
                </a:solidFill>
              </a:rPr>
              <a:t>characteristics of password writers and does not consider a wide range of</a:t>
            </a:r>
            <a:br>
              <a:rPr lang="en-US" sz="2800" dirty="0">
                <a:solidFill>
                  <a:schemeClr val="accent2">
                    <a:lumMod val="50000"/>
                  </a:schemeClr>
                </a:solidFill>
              </a:rPr>
            </a:br>
            <a:r>
              <a:rPr lang="en-US" sz="2800" dirty="0">
                <a:solidFill>
                  <a:schemeClr val="accent2">
                    <a:lumMod val="50000"/>
                  </a:schemeClr>
                </a:solidFill>
              </a:rPr>
              <a:t>options to consider before providing an evaluation report. In order to overcome</a:t>
            </a:r>
            <a:br>
              <a:rPr lang="en-US" sz="2800" dirty="0">
                <a:solidFill>
                  <a:schemeClr val="accent2">
                    <a:lumMod val="50000"/>
                  </a:schemeClr>
                </a:solidFill>
              </a:rPr>
            </a:br>
            <a:r>
              <a:rPr lang="en-US" sz="2800" dirty="0">
                <a:solidFill>
                  <a:schemeClr val="accent2">
                    <a:lumMod val="50000"/>
                  </a:schemeClr>
                </a:solidFill>
              </a:rPr>
              <a:t>this issue we intend to assign a score depicting the strength of passwords rather</a:t>
            </a:r>
            <a:br>
              <a:rPr lang="en-US" sz="2800" dirty="0">
                <a:solidFill>
                  <a:schemeClr val="accent2">
                    <a:lumMod val="50000"/>
                  </a:schemeClr>
                </a:solidFill>
              </a:rPr>
            </a:br>
            <a:r>
              <a:rPr lang="en-US" sz="2800" dirty="0">
                <a:solidFill>
                  <a:schemeClr val="accent2">
                    <a:lumMod val="50000"/>
                  </a:schemeClr>
                </a:solidFill>
              </a:rPr>
              <a:t>than just commenting on its strength.</a:t>
            </a:r>
            <a:endParaRPr lang="en-US" sz="2800" dirty="0">
              <a:solidFill>
                <a:schemeClr val="accent2">
                  <a:lumMod val="50000"/>
                </a:schemeClr>
              </a:solidFill>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2505" y="238125"/>
            <a:ext cx="9873615" cy="721360"/>
          </a:xfrm>
        </p:spPr>
        <p:txBody>
          <a:bodyPr/>
          <a:p>
            <a:pPr algn="ctr"/>
            <a:r>
              <a:rPr lang="en-IN" dirty="0">
                <a:latin typeface="Lucida Handwriting" panose="03010101010101010101" pitchFamily="66" charset="0"/>
                <a:sym typeface="+mn-ea"/>
              </a:rPr>
              <a:t>Accuracy (Neural Network)</a:t>
            </a:r>
            <a:endParaRPr lang="en-IN" altLang="en-US"/>
          </a:p>
        </p:txBody>
      </p:sp>
      <p:pic>
        <p:nvPicPr>
          <p:cNvPr id="5" name="Content Placeholder 4"/>
          <p:cNvPicPr>
            <a:picLocks noChangeAspect="1"/>
          </p:cNvPicPr>
          <p:nvPr>
            <p:ph sz="quarter" idx="1"/>
          </p:nvPr>
        </p:nvPicPr>
        <p:blipFill>
          <a:blip r:embed="rId1"/>
          <a:stretch>
            <a:fillRect/>
          </a:stretch>
        </p:blipFill>
        <p:spPr>
          <a:xfrm>
            <a:off x="1105535" y="1103630"/>
            <a:ext cx="9647555" cy="5754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5" y="546735"/>
            <a:ext cx="10018395" cy="855345"/>
          </a:xfrm>
        </p:spPr>
        <p:txBody>
          <a:bodyPr/>
          <a:lstStyle/>
          <a:p>
            <a:pPr algn="ctr"/>
            <a:r>
              <a:rPr lang="en-IN" dirty="0">
                <a:latin typeface="Lucida Handwriting" panose="03010101010101010101" pitchFamily="66" charset="0"/>
              </a:rPr>
              <a:t>Time line</a:t>
            </a:r>
            <a:endParaRPr lang="en-IN" dirty="0">
              <a:latin typeface="Lucida Handwriting" panose="03010101010101010101" pitchFamily="66" charset="0"/>
            </a:endParaRPr>
          </a:p>
        </p:txBody>
      </p:sp>
      <p:graphicFrame>
        <p:nvGraphicFramePr>
          <p:cNvPr id="243" name="Google Shape;243;p40"/>
          <p:cNvGraphicFramePr>
            <a:graphicFrameLocks noGrp="1"/>
          </p:cNvGraphicFramePr>
          <p:nvPr>
            <p:ph sz="quarter" idx="1"/>
          </p:nvPr>
        </p:nvGraphicFramePr>
        <p:xfrm>
          <a:off x="838536" y="1711848"/>
          <a:ext cx="10018395" cy="4348390"/>
        </p:xfrm>
        <a:graphic>
          <a:graphicData uri="http://schemas.openxmlformats.org/drawingml/2006/table">
            <a:tbl>
              <a:tblPr>
                <a:noFill/>
                <a:tableStyleId>{98ED33A9-B6B5-45DF-8585-7D43003B6249}</a:tableStyleId>
              </a:tblPr>
              <a:tblGrid>
                <a:gridCol w="2526030"/>
                <a:gridCol w="2374900"/>
                <a:gridCol w="2612390"/>
                <a:gridCol w="2505075"/>
              </a:tblGrid>
              <a:tr h="466090">
                <a:tc>
                  <a:txBody>
                    <a:bodyPr/>
                    <a:lstStyle/>
                    <a:p>
                      <a:pPr marL="0" lvl="0" indent="0" algn="ctr" rtl="0">
                        <a:spcBef>
                          <a:spcPts val="0"/>
                        </a:spcBef>
                        <a:spcAft>
                          <a:spcPts val="0"/>
                        </a:spcAft>
                        <a:buNone/>
                      </a:pPr>
                      <a:r>
                        <a:rPr lang="en-GB" sz="1800" b="1">
                          <a:latin typeface="+mj-lt"/>
                          <a:cs typeface="+mj-lt"/>
                        </a:rPr>
                        <a:t>TASK NAME</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1</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2</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3</a:t>
                      </a:r>
                      <a:endParaRPr lang="en-GB" sz="1800" b="1">
                        <a:latin typeface="+mj-lt"/>
                        <a:cs typeface="+mj-lt"/>
                      </a:endParaRPr>
                    </a:p>
                  </a:txBody>
                  <a:tcPr marL="91425" marR="91425" marT="91425" marB="91425"/>
                </a:tc>
              </a:tr>
              <a:tr h="898525">
                <a:tc>
                  <a:txBody>
                    <a:bodyPr/>
                    <a:lstStyle/>
                    <a:p>
                      <a:pPr marL="0" lvl="0" indent="0" algn="l" rtl="0">
                        <a:spcBef>
                          <a:spcPts val="0"/>
                        </a:spcBef>
                        <a:spcAft>
                          <a:spcPts val="0"/>
                        </a:spcAft>
                        <a:buNone/>
                      </a:pPr>
                      <a:r>
                        <a:rPr lang="en-GB" sz="1800">
                          <a:latin typeface="+mj-lt"/>
                          <a:ea typeface="Open Sans"/>
                          <a:cs typeface="+mj-lt"/>
                          <a:sym typeface="Open Sans"/>
                        </a:rPr>
                        <a:t>IDENTIFIED PROBLEM STATEMENT</a:t>
                      </a:r>
                      <a:endParaRPr lang="en-GB"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lt1"/>
                        </a:solidFill>
                        <a:highlight>
                          <a:schemeClr val="lt1"/>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745490">
                <a:tc>
                  <a:txBody>
                    <a:bodyPr/>
                    <a:lstStyle/>
                    <a:p>
                      <a:pPr marL="0" lvl="0" indent="0" algn="l" rtl="0">
                        <a:spcBef>
                          <a:spcPts val="0"/>
                        </a:spcBef>
                        <a:spcAft>
                          <a:spcPts val="0"/>
                        </a:spcAft>
                        <a:buNone/>
                      </a:pPr>
                      <a:r>
                        <a:rPr lang="en-GB" sz="1800">
                          <a:latin typeface="+mj-lt"/>
                          <a:ea typeface="Open Sans"/>
                          <a:cs typeface="+mj-lt"/>
                          <a:sym typeface="Open Sans"/>
                        </a:rPr>
                        <a:t>THE DATASET PART</a:t>
                      </a:r>
                      <a:endParaRPr sz="1800">
                        <a:latin typeface="+mj-lt"/>
                        <a:ea typeface="Open Sans"/>
                        <a:cs typeface="+mj-lt"/>
                        <a:sym typeface="Open Sans"/>
                      </a:endParaRPr>
                    </a:p>
                    <a:p>
                      <a:pPr marL="0" lvl="0" indent="0" algn="l" rtl="0">
                        <a:spcBef>
                          <a:spcPts val="0"/>
                        </a:spcBef>
                        <a:spcAft>
                          <a:spcPts val="0"/>
                        </a:spcAft>
                        <a:buNone/>
                      </a:pPr>
                      <a:endParaRPr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658495">
                <a:tc>
                  <a:txBody>
                    <a:bodyPr/>
                    <a:lstStyle/>
                    <a:p>
                      <a:pPr marL="0" lvl="0" indent="0" algn="l" rtl="0">
                        <a:spcBef>
                          <a:spcPts val="0"/>
                        </a:spcBef>
                        <a:spcAft>
                          <a:spcPts val="0"/>
                        </a:spcAft>
                        <a:buNone/>
                      </a:pPr>
                      <a:r>
                        <a:rPr lang="en-GB" sz="1800">
                          <a:latin typeface="+mj-lt"/>
                          <a:ea typeface="Open Sans"/>
                          <a:cs typeface="+mj-lt"/>
                          <a:sym typeface="Open Sans"/>
                        </a:rPr>
                        <a:t>LITERATURE STUDY</a:t>
                      </a:r>
                      <a:endParaRPr lang="en-GB"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1139190">
                <a:tc>
                  <a:txBody>
                    <a:bodyPr/>
                    <a:lstStyle/>
                    <a:p>
                      <a:pPr marL="0" lvl="0" indent="0" algn="l" rtl="0">
                        <a:spcBef>
                          <a:spcPts val="0"/>
                        </a:spcBef>
                        <a:spcAft>
                          <a:spcPts val="0"/>
                        </a:spcAft>
                        <a:buNone/>
                      </a:pPr>
                      <a:r>
                        <a:rPr lang="en-GB" sz="1800" dirty="0">
                          <a:latin typeface="+mj-lt"/>
                          <a:ea typeface="Open Sans"/>
                          <a:cs typeface="+mj-lt"/>
                          <a:sym typeface="Open Sans"/>
                        </a:rPr>
                        <a:t>IDENTIFIED THE MODELS SUITABLE FOR THE </a:t>
                      </a:r>
                      <a:r>
                        <a:rPr lang="en-IN" altLang="en-GB" sz="1800" dirty="0">
                          <a:latin typeface="+mj-lt"/>
                          <a:ea typeface="Open Sans"/>
                          <a:cs typeface="+mj-lt"/>
                          <a:sym typeface="Open Sans"/>
                        </a:rPr>
                        <a:t>PROBLEM</a:t>
                      </a:r>
                      <a:endParaRPr lang="en-IN" altLang="en-GB" sz="1800" dirty="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dirty="0">
                        <a:latin typeface="+mj-lt"/>
                        <a:cs typeface="+mj-lt"/>
                      </a:endParaRPr>
                    </a:p>
                  </a:txBody>
                  <a:tcPr marL="91425" marR="91425" marT="91425" marB="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82" y="694690"/>
            <a:ext cx="10019030" cy="896620"/>
          </a:xfrm>
        </p:spPr>
        <p:txBody>
          <a:bodyPr/>
          <a:lstStyle/>
          <a:p>
            <a:pPr algn="ctr"/>
            <a:r>
              <a:rPr lang="en-IN" dirty="0">
                <a:latin typeface="Lucida Handwriting" panose="03010101010101010101" pitchFamily="66" charset="0"/>
                <a:sym typeface="+mn-ea"/>
              </a:rPr>
              <a:t>Time line</a:t>
            </a:r>
            <a:endParaRPr lang="en-IN" altLang="en-US" dirty="0"/>
          </a:p>
        </p:txBody>
      </p:sp>
      <p:graphicFrame>
        <p:nvGraphicFramePr>
          <p:cNvPr id="248" name="Google Shape;248;p41"/>
          <p:cNvGraphicFramePr>
            <a:graphicFrameLocks noGrp="1"/>
          </p:cNvGraphicFramePr>
          <p:nvPr>
            <p:ph sz="quarter" idx="1"/>
          </p:nvPr>
        </p:nvGraphicFramePr>
        <p:xfrm>
          <a:off x="1006474" y="2667000"/>
          <a:ext cx="9643597" cy="3227070"/>
        </p:xfrm>
        <a:graphic>
          <a:graphicData uri="http://schemas.openxmlformats.org/drawingml/2006/table">
            <a:tbl>
              <a:tblPr>
                <a:noFill/>
                <a:tableStyleId>{98ED33A9-B6B5-45DF-8585-7D43003B6249}</a:tableStyleId>
              </a:tblPr>
              <a:tblGrid>
                <a:gridCol w="2722245"/>
                <a:gridCol w="2207895"/>
                <a:gridCol w="2486660"/>
                <a:gridCol w="2226797"/>
              </a:tblGrid>
              <a:tr h="645795">
                <a:tc>
                  <a:txBody>
                    <a:bodyPr/>
                    <a:lstStyle/>
                    <a:p>
                      <a:pPr marL="0" lvl="0" indent="0" algn="l" rtl="0">
                        <a:spcBef>
                          <a:spcPts val="0"/>
                        </a:spcBef>
                        <a:spcAft>
                          <a:spcPts val="0"/>
                        </a:spcAft>
                        <a:buNone/>
                      </a:pPr>
                      <a:r>
                        <a:rPr lang="en-GB" sz="1800" dirty="0">
                          <a:latin typeface="Corbel" panose="020B0503020204020204" charset="0"/>
                          <a:ea typeface="Open Sans"/>
                          <a:cs typeface="Corbel" panose="020B0503020204020204" charset="0"/>
                          <a:sym typeface="Open Sans"/>
                        </a:rPr>
                        <a:t>IMPLEMENTATION</a:t>
                      </a:r>
                      <a:endParaRPr lang="en-GB" sz="1800" dirty="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6837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IMPROVING THE EFFICIENCY</a:t>
                      </a:r>
                      <a:endParaRPr lang="en-GB"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67105">
                <a:tc>
                  <a:txBody>
                    <a:bodyPr/>
                    <a:lstStyle/>
                    <a:p>
                      <a:pPr marL="0" lvl="0" indent="0" algn="l" rtl="0">
                        <a:spcBef>
                          <a:spcPts val="0"/>
                        </a:spcBef>
                        <a:spcAft>
                          <a:spcPts val="0"/>
                        </a:spcAft>
                        <a:buNone/>
                      </a:pPr>
                      <a:r>
                        <a:rPr lang="en-IN" sz="1800">
                          <a:latin typeface="Corbel" panose="020B0503020204020204" charset="0"/>
                          <a:ea typeface="Open Sans"/>
                          <a:cs typeface="Corbel" panose="020B0503020204020204" charset="0"/>
                          <a:sym typeface="Open Sans"/>
                        </a:rPr>
                        <a:t>DEVELOPED GUI APPLICATION</a:t>
                      </a:r>
                      <a:endParaRPr lang="en-IN"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tr>
              <a:tr h="64579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FINAL </a:t>
                      </a:r>
                      <a:r>
                        <a:rPr lang="en-IN" altLang="en-GB" sz="1800">
                          <a:latin typeface="Corbel" panose="020B0503020204020204" charset="0"/>
                          <a:ea typeface="Open Sans"/>
                          <a:cs typeface="Corbel" panose="020B0503020204020204" charset="0"/>
                          <a:sym typeface="Open Sans"/>
                        </a:rPr>
                        <a:t>WORKING </a:t>
                      </a:r>
                      <a:r>
                        <a:rPr lang="en-GB" sz="1800">
                          <a:latin typeface="Corbel" panose="020B0503020204020204" charset="0"/>
                          <a:ea typeface="Open Sans"/>
                          <a:cs typeface="Corbel" panose="020B0503020204020204" charset="0"/>
                          <a:sym typeface="Open Sans"/>
                        </a:rPr>
                        <a:t>MODEL</a:t>
                      </a:r>
                      <a:endParaRPr lang="en-GB"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tr>
            </a:tbl>
          </a:graphicData>
        </a:graphic>
      </p:graphicFrame>
      <p:graphicFrame>
        <p:nvGraphicFramePr>
          <p:cNvPr id="243" name="Google Shape;243;p40"/>
          <p:cNvGraphicFramePr>
            <a:graphicFrameLocks noGrp="1"/>
          </p:cNvGraphicFramePr>
          <p:nvPr>
            <p:ph sz="quarter" idx="2"/>
          </p:nvPr>
        </p:nvGraphicFramePr>
        <p:xfrm>
          <a:off x="1006475" y="2097741"/>
          <a:ext cx="9634631" cy="569259"/>
        </p:xfrm>
        <a:graphic>
          <a:graphicData uri="http://schemas.openxmlformats.org/drawingml/2006/table">
            <a:tbl>
              <a:tblPr>
                <a:noFill/>
                <a:tableStyleId>{98ED33A9-B6B5-45DF-8585-7D43003B6249}</a:tableStyleId>
              </a:tblPr>
              <a:tblGrid>
                <a:gridCol w="2723515"/>
                <a:gridCol w="2205168"/>
                <a:gridCol w="2491666"/>
                <a:gridCol w="2214282"/>
              </a:tblGrid>
              <a:tr h="569259">
                <a:tc>
                  <a:txBody>
                    <a:bodyPr/>
                    <a:lstStyle/>
                    <a:p>
                      <a:pPr marL="0" lvl="0" indent="0" algn="l" rtl="0">
                        <a:spcBef>
                          <a:spcPts val="0"/>
                        </a:spcBef>
                        <a:spcAft>
                          <a:spcPts val="0"/>
                        </a:spcAft>
                        <a:buNone/>
                      </a:pPr>
                      <a:r>
                        <a:rPr lang="en-GB" sz="1800" b="1" dirty="0">
                          <a:latin typeface="+mj-lt"/>
                          <a:cs typeface="+mj-lt"/>
                        </a:rPr>
                        <a:t>TASK NAME</a:t>
                      </a:r>
                      <a:endParaRPr lang="en-GB" sz="1800" b="1" dirty="0">
                        <a:latin typeface="+mj-lt"/>
                        <a:cs typeface="+mj-lt"/>
                      </a:endParaRP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1</a:t>
                      </a:r>
                      <a:endParaRPr lang="en-GB" sz="1800" b="1">
                        <a:latin typeface="+mj-lt"/>
                        <a:cs typeface="+mj-lt"/>
                      </a:endParaRP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2</a:t>
                      </a:r>
                      <a:endParaRPr lang="en-GB" sz="1800" b="1">
                        <a:latin typeface="+mj-lt"/>
                        <a:cs typeface="+mj-lt"/>
                      </a:endParaRPr>
                    </a:p>
                  </a:txBody>
                  <a:tcPr marL="91425" marR="91425" marT="91425" marB="91425"/>
                </a:tc>
                <a:tc>
                  <a:txBody>
                    <a:bodyPr/>
                    <a:lstStyle/>
                    <a:p>
                      <a:pPr marL="0" lvl="0" indent="0" algn="l" rtl="0">
                        <a:spcBef>
                          <a:spcPts val="0"/>
                        </a:spcBef>
                        <a:spcAft>
                          <a:spcPts val="0"/>
                        </a:spcAft>
                        <a:buNone/>
                      </a:pPr>
                      <a:r>
                        <a:rPr lang="en-GB" sz="1800" b="1" dirty="0">
                          <a:latin typeface="+mj-lt"/>
                          <a:cs typeface="+mj-lt"/>
                        </a:rPr>
                        <a:t>REVIEW 3</a:t>
                      </a:r>
                      <a:endParaRPr lang="en-GB" sz="1800" b="1" dirty="0">
                        <a:latin typeface="+mj-lt"/>
                        <a:cs typeface="+mj-lt"/>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9956800" cy="873760"/>
          </a:xfrm>
        </p:spPr>
        <p:txBody>
          <a:bodyPr/>
          <a:p>
            <a:pPr algn="ctr"/>
            <a:r>
              <a:rPr lang="en-IN" dirty="0">
                <a:latin typeface="Lucida Handwriting" panose="03010101010101010101" pitchFamily="66" charset="0"/>
                <a:sym typeface="+mn-ea"/>
              </a:rPr>
              <a:t>References</a:t>
            </a:r>
            <a:endParaRPr lang="en-IN" altLang="en-US" i="1"/>
          </a:p>
        </p:txBody>
      </p:sp>
      <p:sp>
        <p:nvSpPr>
          <p:cNvPr id="3" name="Content Placeholder 2"/>
          <p:cNvSpPr>
            <a:spLocks noGrp="1"/>
          </p:cNvSpPr>
          <p:nvPr>
            <p:ph sz="quarter" idx="1"/>
          </p:nvPr>
        </p:nvSpPr>
        <p:spPr>
          <a:xfrm>
            <a:off x="1019175" y="1492885"/>
            <a:ext cx="9546590" cy="4916170"/>
          </a:xfrm>
        </p:spPr>
        <p:txBody>
          <a:bodyPr>
            <a:normAutofit/>
          </a:bodyPr>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Design and Evaluation of a Data-Driven Password Meter- </a:t>
            </a:r>
            <a:r>
              <a:rPr lang="en-US" sz="2000" dirty="0" err="1">
                <a:solidFill>
                  <a:srgbClr val="002060"/>
                </a:solidFill>
                <a:latin typeface="Cambria" panose="02040503050406030204" pitchFamily="18" charset="0"/>
                <a:ea typeface="Cambria" panose="02040503050406030204" pitchFamily="18" charset="0"/>
                <a:sym typeface="+mn-ea"/>
              </a:rPr>
              <a:t>BlaseUr</a:t>
            </a:r>
            <a:r>
              <a:rPr lang="en-US" sz="2000" dirty="0">
                <a:solidFill>
                  <a:srgbClr val="002060"/>
                </a:solidFill>
                <a:latin typeface="Cambria" panose="02040503050406030204" pitchFamily="18" charset="0"/>
                <a:ea typeface="Cambria" panose="02040503050406030204" pitchFamily="18" charset="0"/>
                <a:sym typeface="+mn-ea"/>
              </a:rPr>
              <a:t>, Felicia Alfieri, </a:t>
            </a:r>
            <a:r>
              <a:rPr lang="en-US" sz="2000" dirty="0" err="1">
                <a:solidFill>
                  <a:srgbClr val="002060"/>
                </a:solidFill>
                <a:latin typeface="Cambria" panose="02040503050406030204" pitchFamily="18" charset="0"/>
                <a:ea typeface="Cambria" panose="02040503050406030204" pitchFamily="18" charset="0"/>
                <a:sym typeface="+mn-ea"/>
              </a:rPr>
              <a:t>Maung</a:t>
            </a:r>
            <a:r>
              <a:rPr lang="en-US" sz="2000" dirty="0">
                <a:solidFill>
                  <a:srgbClr val="002060"/>
                </a:solidFill>
                <a:latin typeface="Cambria" panose="02040503050406030204" pitchFamily="18" charset="0"/>
                <a:ea typeface="Cambria" panose="02040503050406030204" pitchFamily="18" charset="0"/>
                <a:sym typeface="+mn-ea"/>
              </a:rPr>
              <a:t> Aung,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a:t>
            </a:r>
            <a:r>
              <a:rPr lang="en-US" sz="2000" dirty="0" err="1">
                <a:solidFill>
                  <a:srgbClr val="002060"/>
                </a:solidFill>
                <a:latin typeface="Cambria" panose="02040503050406030204" pitchFamily="18" charset="0"/>
                <a:ea typeface="Cambria" panose="02040503050406030204" pitchFamily="18" charset="0"/>
                <a:sym typeface="+mn-ea"/>
              </a:rPr>
              <a:t>Christin,Jessica</a:t>
            </a:r>
            <a:r>
              <a:rPr lang="en-US" sz="2000" dirty="0">
                <a:solidFill>
                  <a:srgbClr val="002060"/>
                </a:solidFill>
                <a:latin typeface="Cambria" panose="02040503050406030204" pitchFamily="18" charset="0"/>
                <a:ea typeface="Cambria" panose="02040503050406030204" pitchFamily="18" charset="0"/>
                <a:sym typeface="+mn-ea"/>
              </a:rPr>
              <a:t> Colnago,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Henry Dixon, </a:t>
            </a:r>
            <a:r>
              <a:rPr lang="en-US" sz="2000" dirty="0" err="1">
                <a:solidFill>
                  <a:srgbClr val="002060"/>
                </a:solidFill>
                <a:latin typeface="Cambria" panose="02040503050406030204" pitchFamily="18" charset="0"/>
                <a:ea typeface="Cambria" panose="02040503050406030204" pitchFamily="18" charset="0"/>
                <a:sym typeface="+mn-ea"/>
              </a:rPr>
              <a:t>Pardis</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Emami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Naeini</a:t>
            </a:r>
            <a:r>
              <a:rPr lang="en-US" sz="2000" dirty="0">
                <a:solidFill>
                  <a:srgbClr val="002060"/>
                </a:solidFill>
                <a:latin typeface="Cambria" panose="02040503050406030204" pitchFamily="18" charset="0"/>
                <a:ea typeface="Cambria" panose="02040503050406030204" pitchFamily="18" charset="0"/>
                <a:sym typeface="+mn-ea"/>
              </a:rPr>
              <a:t>, Hana Habib, Noah Johnson, and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2017</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Password Meter without Password Exposure- Kim, P.; Lee, Y.; Hong, Y.-S.; Kwon, T. 2021</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New Multimodal Approach for Password Strength Estimation—Part I: Theory and Algorithms - J. </a:t>
            </a:r>
            <a:r>
              <a:rPr lang="en-US" sz="2000" dirty="0" err="1">
                <a:solidFill>
                  <a:srgbClr val="002060"/>
                </a:solidFill>
                <a:latin typeface="Cambria" panose="02040503050406030204" pitchFamily="18" charset="0"/>
                <a:ea typeface="Cambria" panose="02040503050406030204" pitchFamily="18" charset="0"/>
                <a:sym typeface="+mn-ea"/>
              </a:rPr>
              <a:t>Galbally</a:t>
            </a:r>
            <a:r>
              <a:rPr lang="en-US" sz="2000" dirty="0">
                <a:solidFill>
                  <a:srgbClr val="002060"/>
                </a:solidFill>
                <a:latin typeface="Cambria" panose="02040503050406030204" pitchFamily="18" charset="0"/>
                <a:ea typeface="Cambria" panose="02040503050406030204" pitchFamily="18" charset="0"/>
                <a:sym typeface="+mn-ea"/>
              </a:rPr>
              <a:t>, I. </a:t>
            </a:r>
            <a:r>
              <a:rPr lang="en-US" sz="2000" dirty="0" err="1">
                <a:solidFill>
                  <a:srgbClr val="002060"/>
                </a:solidFill>
                <a:latin typeface="Cambria" panose="02040503050406030204" pitchFamily="18" charset="0"/>
                <a:ea typeface="Cambria" panose="02040503050406030204" pitchFamily="18" charset="0"/>
                <a:sym typeface="+mn-ea"/>
              </a:rPr>
              <a:t>Coisel</a:t>
            </a:r>
            <a:r>
              <a:rPr lang="en-US" sz="2000" dirty="0">
                <a:solidFill>
                  <a:srgbClr val="002060"/>
                </a:solidFill>
                <a:latin typeface="Cambria" panose="02040503050406030204" pitchFamily="18" charset="0"/>
                <a:ea typeface="Cambria" panose="02040503050406030204" pitchFamily="18" charset="0"/>
                <a:sym typeface="+mn-ea"/>
              </a:rPr>
              <a:t> and I. Sanchez. 2017</a:t>
            </a:r>
            <a:endParaRPr lang="en-US" sz="2000" dirty="0">
              <a:solidFill>
                <a:srgbClr val="002060"/>
              </a:solidFill>
              <a:latin typeface="Cambria" panose="02040503050406030204" pitchFamily="18" charset="0"/>
              <a:ea typeface="Cambria" panose="02040503050406030204" pitchFamily="18" charset="0"/>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Better passwords through science (and neural networks)-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Blase</a:t>
            </a:r>
            <a:r>
              <a:rPr lang="en-US" sz="2000" dirty="0">
                <a:solidFill>
                  <a:srgbClr val="002060"/>
                </a:solidFill>
                <a:latin typeface="Cambria" panose="02040503050406030204" pitchFamily="18" charset="0"/>
                <a:ea typeface="Cambria" panose="02040503050406030204" pitchFamily="18" charset="0"/>
                <a:sym typeface="+mn-ea"/>
              </a:rPr>
              <a:t> Ur, Sean M. </a:t>
            </a:r>
            <a:r>
              <a:rPr lang="en-US" sz="2000" dirty="0" err="1">
                <a:solidFill>
                  <a:srgbClr val="002060"/>
                </a:solidFill>
                <a:latin typeface="Cambria" panose="02040503050406030204" pitchFamily="18" charset="0"/>
                <a:ea typeface="Cambria" panose="02040503050406030204" pitchFamily="18" charset="0"/>
                <a:sym typeface="+mn-ea"/>
              </a:rPr>
              <a:t>Segreti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Christin, and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2017</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Monte Carlo Strength Evaluation: Fast and Reliable Password checking- Matteo </a:t>
            </a:r>
            <a:r>
              <a:rPr lang="en-US" sz="2000" dirty="0" err="1">
                <a:solidFill>
                  <a:srgbClr val="002060"/>
                </a:solidFill>
                <a:latin typeface="Cambria" panose="02040503050406030204" pitchFamily="18" charset="0"/>
                <a:ea typeface="Cambria" panose="02040503050406030204" pitchFamily="18" charset="0"/>
                <a:sym typeface="+mn-ea"/>
              </a:rPr>
              <a:t>Dell'Amico</a:t>
            </a:r>
            <a:r>
              <a:rPr lang="en-US" sz="2000" dirty="0">
                <a:solidFill>
                  <a:srgbClr val="002060"/>
                </a:solidFill>
                <a:latin typeface="Cambria" panose="02040503050406030204" pitchFamily="18" charset="0"/>
                <a:ea typeface="Cambria" panose="02040503050406030204" pitchFamily="18" charset="0"/>
                <a:sym typeface="+mn-ea"/>
              </a:rPr>
              <a:t> and Maurizio </a:t>
            </a:r>
            <a:r>
              <a:rPr lang="en-US" sz="2000" dirty="0" err="1">
                <a:solidFill>
                  <a:srgbClr val="002060"/>
                </a:solidFill>
                <a:latin typeface="Cambria" panose="02040503050406030204" pitchFamily="18" charset="0"/>
                <a:ea typeface="Cambria" panose="02040503050406030204" pitchFamily="18" charset="0"/>
                <a:sym typeface="+mn-ea"/>
              </a:rPr>
              <a:t>Filippone</a:t>
            </a:r>
            <a:r>
              <a:rPr lang="en-US" sz="2000" dirty="0">
                <a:solidFill>
                  <a:srgbClr val="002060"/>
                </a:solidFill>
                <a:latin typeface="Cambria" panose="02040503050406030204" pitchFamily="18" charset="0"/>
                <a:ea typeface="Cambria" panose="02040503050406030204" pitchFamily="18" charset="0"/>
                <a:sym typeface="+mn-ea"/>
              </a:rPr>
              <a:t>. 2015</a:t>
            </a:r>
            <a:endParaRPr lang="en-US" sz="2000" dirty="0">
              <a:solidFill>
                <a:srgbClr val="002060"/>
              </a:solidFill>
              <a:latin typeface="Cambria" panose="02040503050406030204" pitchFamily="18" charset="0"/>
              <a:ea typeface="Cambria" panose="02040503050406030204" pitchFamily="18" charset="0"/>
              <a:sym typeface="+mn-ea"/>
            </a:endParaRPr>
          </a:p>
          <a:p>
            <a:endParaRPr lang="en-US" sz="2000" dirty="0">
              <a:solidFill>
                <a:srgbClr val="002060"/>
              </a:solidFill>
              <a:latin typeface="Cambria" panose="02040503050406030204" pitchFamily="18" charset="0"/>
              <a:ea typeface="Cambria" panose="020405030504060302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145" y="594360"/>
            <a:ext cx="9896475" cy="702310"/>
          </a:xfrm>
        </p:spPr>
        <p:txBody>
          <a:bodyPr/>
          <a:lstStyle/>
          <a:p>
            <a:pPr algn="ctr"/>
            <a:r>
              <a:rPr lang="en-IN" dirty="0">
                <a:latin typeface="Lucida Handwriting" panose="03010101010101010101" pitchFamily="66" charset="0"/>
              </a:rPr>
              <a:t>Objective </a:t>
            </a:r>
            <a:endParaRPr lang="en-IN" dirty="0">
              <a:latin typeface="Lucida Handwriting" panose="03010101010101010101" pitchFamily="66" charset="0"/>
            </a:endParaRPr>
          </a:p>
        </p:txBody>
      </p:sp>
      <p:sp>
        <p:nvSpPr>
          <p:cNvPr id="3" name="Content Placeholder 2"/>
          <p:cNvSpPr>
            <a:spLocks noGrp="1"/>
          </p:cNvSpPr>
          <p:nvPr>
            <p:ph sz="quarter" idx="1"/>
          </p:nvPr>
        </p:nvSpPr>
        <p:spPr>
          <a:xfrm>
            <a:off x="910590" y="1597660"/>
            <a:ext cx="10019030" cy="4396105"/>
          </a:xfrm>
        </p:spPr>
        <p:txBody>
          <a:bodyPr>
            <a:noAutofit/>
          </a:bodyPr>
          <a:lstStyle/>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We help the user to have a strong password which will help him/her to protect from vulnerability.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will help the user to analyze his/her password.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Find out the best model for password evaluation.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Comparative analysis and advantages over existing password evaluation technologies.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As our project provides both methods, i.e., machine learning as well as standard rules for rating passwords, it can be used to compare both of these methods.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also tells the user whether his/her password has been breached or not by checking against a huge database of 7 billion+ exposed passwords. By using this feature the user can get to know whether his/her password has been breached or not and thus immediately change it if breached.</a:t>
            </a:r>
            <a:endPar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8679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130790" cy="4873625"/>
          </a:xfrm>
        </p:spPr>
        <p:txBody>
          <a:bodyPr>
            <a:normAutofit/>
          </a:bodyPr>
          <a:lstStyle/>
          <a:p>
            <a:r>
              <a:rPr lang="en-US" sz="2100" dirty="0">
                <a:latin typeface="Cambria" panose="02040503050406030204" pitchFamily="18" charset="0"/>
                <a:ea typeface="Cambria" panose="02040503050406030204" pitchFamily="18" charset="0"/>
              </a:rPr>
              <a:t>Design and Evaluation of a Data-Driven Password Meter- </a:t>
            </a:r>
            <a:r>
              <a:rPr lang="en-US" sz="2100" dirty="0" err="1">
                <a:latin typeface="Cambria" panose="02040503050406030204" pitchFamily="18" charset="0"/>
                <a:ea typeface="Cambria" panose="02040503050406030204" pitchFamily="18" charset="0"/>
              </a:rPr>
              <a:t>BlaseUr</a:t>
            </a:r>
            <a:r>
              <a:rPr lang="en-US" sz="2100" dirty="0">
                <a:latin typeface="Cambria" panose="02040503050406030204" pitchFamily="18" charset="0"/>
                <a:ea typeface="Cambria" panose="02040503050406030204" pitchFamily="18" charset="0"/>
              </a:rPr>
              <a:t>, Felicia Alfieri, </a:t>
            </a:r>
            <a:r>
              <a:rPr lang="en-US" sz="2100" dirty="0" err="1">
                <a:latin typeface="Cambria" panose="02040503050406030204" pitchFamily="18" charset="0"/>
                <a:ea typeface="Cambria" panose="02040503050406030204" pitchFamily="18" charset="0"/>
              </a:rPr>
              <a:t>Maung</a:t>
            </a:r>
            <a:r>
              <a:rPr lang="en-US" sz="2100" dirty="0">
                <a:latin typeface="Cambria" panose="02040503050406030204" pitchFamily="18" charset="0"/>
                <a:ea typeface="Cambria" panose="02040503050406030204" pitchFamily="18" charset="0"/>
              </a:rPr>
              <a:t> Aung, </a:t>
            </a:r>
            <a:r>
              <a:rPr lang="en-US" sz="2100" dirty="0" err="1">
                <a:latin typeface="Cambria" panose="02040503050406030204" pitchFamily="18" charset="0"/>
                <a:ea typeface="Cambria" panose="02040503050406030204" pitchFamily="18" charset="0"/>
              </a:rPr>
              <a:t>Lujo</a:t>
            </a:r>
            <a:r>
              <a:rPr lang="en-US" sz="2100" dirty="0">
                <a:latin typeface="Cambria" panose="02040503050406030204" pitchFamily="18" charset="0"/>
                <a:ea typeface="Cambria" panose="02040503050406030204" pitchFamily="18" charset="0"/>
              </a:rPr>
              <a:t> Bauer, Nicolas </a:t>
            </a:r>
            <a:r>
              <a:rPr lang="en-US" sz="2100" dirty="0" err="1">
                <a:latin typeface="Cambria" panose="02040503050406030204" pitchFamily="18" charset="0"/>
                <a:ea typeface="Cambria" panose="02040503050406030204" pitchFamily="18" charset="0"/>
              </a:rPr>
              <a:t>Christin,Jessica</a:t>
            </a:r>
            <a:r>
              <a:rPr lang="en-US" sz="2100" dirty="0">
                <a:latin typeface="Cambria" panose="02040503050406030204" pitchFamily="18" charset="0"/>
                <a:ea typeface="Cambria" panose="02040503050406030204" pitchFamily="18" charset="0"/>
              </a:rPr>
              <a:t> Colnago, Lorrie Faith </a:t>
            </a:r>
            <a:r>
              <a:rPr lang="en-US" sz="2100" dirty="0" err="1">
                <a:latin typeface="Cambria" panose="02040503050406030204" pitchFamily="18" charset="0"/>
                <a:ea typeface="Cambria" panose="02040503050406030204" pitchFamily="18" charset="0"/>
              </a:rPr>
              <a:t>Cranor</a:t>
            </a:r>
            <a:r>
              <a:rPr lang="en-US" sz="2100" dirty="0">
                <a:latin typeface="Cambria" panose="02040503050406030204" pitchFamily="18" charset="0"/>
                <a:ea typeface="Cambria" panose="02040503050406030204" pitchFamily="18" charset="0"/>
              </a:rPr>
              <a:t>, Henry Dixon, </a:t>
            </a:r>
            <a:r>
              <a:rPr lang="en-US" sz="2100" dirty="0" err="1">
                <a:latin typeface="Cambria" panose="02040503050406030204" pitchFamily="18" charset="0"/>
                <a:ea typeface="Cambria" panose="02040503050406030204" pitchFamily="18" charset="0"/>
              </a:rPr>
              <a:t>Pardis</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Emami</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Naeini</a:t>
            </a:r>
            <a:r>
              <a:rPr lang="en-US" sz="2100" dirty="0">
                <a:latin typeface="Cambria" panose="02040503050406030204" pitchFamily="18" charset="0"/>
                <a:ea typeface="Cambria" panose="02040503050406030204" pitchFamily="18" charset="0"/>
              </a:rPr>
              <a:t>, Hana Habib, Noah Johnson, and William </a:t>
            </a:r>
            <a:r>
              <a:rPr lang="en-US" sz="2100" dirty="0" err="1">
                <a:latin typeface="Cambria" panose="02040503050406030204" pitchFamily="18" charset="0"/>
                <a:ea typeface="Cambria" panose="02040503050406030204" pitchFamily="18" charset="0"/>
              </a:rPr>
              <a:t>Melicher</a:t>
            </a:r>
            <a:r>
              <a:rPr lang="en-US" sz="2100" dirty="0">
                <a:latin typeface="Cambria" panose="02040503050406030204" pitchFamily="18" charset="0"/>
                <a:ea typeface="Cambria" panose="02040503050406030204" pitchFamily="18" charset="0"/>
              </a:rPr>
              <a:t>. 2017</a:t>
            </a:r>
            <a:br>
              <a:rPr lang="en-US" dirty="0"/>
            </a:br>
            <a:endParaRPr lang="en-US" dirty="0"/>
          </a:p>
          <a:p>
            <a:pPr marL="0" indent="0" algn="just">
              <a:buNone/>
            </a:pPr>
            <a:r>
              <a:rPr lang="en-US" sz="1900" dirty="0">
                <a:solidFill>
                  <a:schemeClr val="accent2">
                    <a:lumMod val="50000"/>
                  </a:schemeClr>
                </a:solidFill>
              </a:rPr>
              <a:t>   This paper analyzed password meters deployed in selected popular websites and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password managers. It documented obfuscated source available meters, inferred the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algorithm behind the closed source ones, and measured the strength labels assigned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to common passwords from several password dictionaries. From this empirical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analysis with millions of passwords, it sheds light on how the server end of some web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service meters functions and provides examples of highly inconsistent strength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outcomes for the same password in different meters, along with examples of many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weak passwords being labeled as strong or even excellent.</a:t>
            </a:r>
            <a:endParaRPr lang="en-US" sz="19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41705"/>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p:txBody>
          <a:bodyPr>
            <a:normAutofit lnSpcReduction="10000"/>
          </a:bodyPr>
          <a:lstStyle/>
          <a:p>
            <a:r>
              <a:rPr lang="en-US" sz="2500" dirty="0">
                <a:latin typeface="Cambria" panose="02040503050406030204" pitchFamily="18" charset="0"/>
                <a:ea typeface="Cambria" panose="02040503050406030204" pitchFamily="18" charset="0"/>
              </a:rPr>
              <a:t>A Password Meter without Password Exposure- Kim, P.; Lee, Y.; Hong, Y.-S.; Kwon, T. 2021</a:t>
            </a:r>
            <a:br>
              <a:rPr lang="en-US" dirty="0">
                <a:latin typeface="Arial Black" panose="020B0A04020102020204" pitchFamily="34" charset="0"/>
              </a:rPr>
            </a:br>
            <a:endParaRPr lang="en-US" dirty="0">
              <a:latin typeface="Arial Black" panose="020B0A04020102020204" pitchFamily="34" charset="0"/>
            </a:endParaRPr>
          </a:p>
          <a:p>
            <a:pPr marL="0" indent="0" algn="just">
              <a:buNone/>
            </a:pPr>
            <a:r>
              <a:rPr lang="en-US" sz="1900" dirty="0">
                <a:solidFill>
                  <a:schemeClr val="accent2">
                    <a:lumMod val="50000"/>
                  </a:schemeClr>
                </a:solidFill>
              </a:rPr>
              <a:t>    This paper explores a brand-new online password meter idea that doesn’t necessitate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the publicity of user`s passwords for comparing user-selected password applicants at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the server side. The concept is to evolve completely homomorphic encryption (FHE)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schemes to construct one of these gadgets however its overall performance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fulfillment is significantly challenging. The paper employs diverse overall</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performance enhancement strategies and implements the NIST (National Institute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of Standards and Technology) metering method. Thus, it offers an excessive stage of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privateness to the passwords being tested. The reality that the password test is done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consistent with the identical predefined technique for all encrypted inputs can save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you side-channel assaults of the server, which may be made through measuring the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execution time of the password meter.</a:t>
            </a:r>
            <a:endParaRPr lang="en-US" sz="1900"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9568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259695" cy="4873625"/>
          </a:xfrm>
        </p:spPr>
        <p:txBody>
          <a:bodyPr>
            <a:normAutofit lnSpcReduction="10000"/>
          </a:bodyPr>
          <a:lstStyle/>
          <a:p>
            <a:r>
              <a:rPr lang="en-US" sz="2500" dirty="0">
                <a:latin typeface="Cambria" panose="02040503050406030204" pitchFamily="18" charset="0"/>
                <a:ea typeface="Cambria" panose="02040503050406030204" pitchFamily="18" charset="0"/>
              </a:rPr>
              <a:t>A New Multimodal Approach for Password Strength Estimation—Part I: Theory and Algorithms - J. </a:t>
            </a:r>
            <a:r>
              <a:rPr lang="en-US" sz="2500" dirty="0" err="1">
                <a:latin typeface="Cambria" panose="02040503050406030204" pitchFamily="18" charset="0"/>
                <a:ea typeface="Cambria" panose="02040503050406030204" pitchFamily="18" charset="0"/>
              </a:rPr>
              <a:t>Galbally</a:t>
            </a:r>
            <a:r>
              <a:rPr lang="en-US" sz="2500" dirty="0">
                <a:latin typeface="Cambria" panose="02040503050406030204" pitchFamily="18" charset="0"/>
                <a:ea typeface="Cambria" panose="02040503050406030204" pitchFamily="18" charset="0"/>
              </a:rPr>
              <a:t>, I. </a:t>
            </a:r>
            <a:r>
              <a:rPr lang="en-US" sz="2500" dirty="0" err="1">
                <a:latin typeface="Cambria" panose="02040503050406030204" pitchFamily="18" charset="0"/>
                <a:ea typeface="Cambria" panose="02040503050406030204" pitchFamily="18" charset="0"/>
              </a:rPr>
              <a:t>Coisel</a:t>
            </a:r>
            <a:r>
              <a:rPr lang="en-US" sz="2500" dirty="0">
                <a:latin typeface="Cambria" panose="02040503050406030204" pitchFamily="18" charset="0"/>
                <a:ea typeface="Cambria" panose="02040503050406030204" pitchFamily="18" charset="0"/>
              </a:rPr>
              <a:t> and I. Sanchez. 2017</a:t>
            </a:r>
            <a:endParaRPr lang="en-US" sz="2500" dirty="0">
              <a:latin typeface="Cambria" panose="02040503050406030204" pitchFamily="18" charset="0"/>
              <a:ea typeface="Cambria" panose="02040503050406030204" pitchFamily="18" charset="0"/>
            </a:endParaRPr>
          </a:p>
          <a:p>
            <a:endParaRPr lang="en-US" sz="2500" dirty="0">
              <a:latin typeface="Cambria" panose="02040503050406030204" pitchFamily="18" charset="0"/>
              <a:ea typeface="Cambria" panose="02040503050406030204" pitchFamily="18" charset="0"/>
            </a:endParaRPr>
          </a:p>
          <a:p>
            <a:pPr marL="365760" lvl="1" indent="0" algn="just">
              <a:buNone/>
            </a:pPr>
            <a:r>
              <a:rPr lang="en-US" dirty="0">
                <a:solidFill>
                  <a:schemeClr val="accent2">
                    <a:lumMod val="50000"/>
                  </a:schemeClr>
                </a:solidFill>
              </a:rPr>
              <a:t>This paper proposes a new multimodal intensity metric that combines</a:t>
            </a:r>
            <a:br>
              <a:rPr lang="en-US" dirty="0">
                <a:solidFill>
                  <a:schemeClr val="accent2">
                    <a:lumMod val="50000"/>
                  </a:schemeClr>
                </a:solidFill>
              </a:rPr>
            </a:br>
            <a:r>
              <a:rPr lang="en-US" dirty="0">
                <a:solidFill>
                  <a:schemeClr val="accent2">
                    <a:lumMod val="50000"/>
                  </a:schemeClr>
                </a:solidFill>
              </a:rPr>
              <a:t>several incomplete individual metrics to take advantage of their strengths</a:t>
            </a:r>
            <a:br>
              <a:rPr lang="en-US" dirty="0">
                <a:solidFill>
                  <a:schemeClr val="accent2">
                    <a:lumMod val="50000"/>
                  </a:schemeClr>
                </a:solidFill>
              </a:rPr>
            </a:br>
            <a:r>
              <a:rPr lang="en-US" dirty="0">
                <a:solidFill>
                  <a:schemeClr val="accent2">
                    <a:lumMod val="50000"/>
                  </a:schemeClr>
                </a:solidFill>
              </a:rPr>
              <a:t>and overcome many of their weaknesses. The final multimodal metric</a:t>
            </a:r>
            <a:br>
              <a:rPr lang="en-US" dirty="0">
                <a:solidFill>
                  <a:schemeClr val="accent2">
                    <a:lumMod val="50000"/>
                  </a:schemeClr>
                </a:solidFill>
              </a:rPr>
            </a:br>
            <a:r>
              <a:rPr lang="en-US" dirty="0">
                <a:solidFill>
                  <a:schemeClr val="accent2">
                    <a:lumMod val="50000"/>
                  </a:schemeClr>
                </a:solidFill>
              </a:rPr>
              <a:t>consists of various modules based on both heuristics and statistics, and</a:t>
            </a:r>
            <a:br>
              <a:rPr lang="en-US" dirty="0">
                <a:solidFill>
                  <a:schemeClr val="accent2">
                    <a:lumMod val="50000"/>
                  </a:schemeClr>
                </a:solidFill>
              </a:rPr>
            </a:br>
            <a:r>
              <a:rPr lang="en-US" dirty="0">
                <a:solidFill>
                  <a:schemeClr val="accent2">
                    <a:lumMod val="50000"/>
                  </a:schemeClr>
                </a:solidFill>
              </a:rPr>
              <a:t>when merged, provides real-time, realistic and reliable feedback on</a:t>
            </a:r>
            <a:br>
              <a:rPr lang="en-US" dirty="0">
                <a:solidFill>
                  <a:schemeClr val="accent2">
                    <a:lumMod val="50000"/>
                  </a:schemeClr>
                </a:solidFill>
              </a:rPr>
            </a:br>
            <a:r>
              <a:rPr lang="en-US" dirty="0">
                <a:solidFill>
                  <a:schemeClr val="accent2">
                    <a:lumMod val="50000"/>
                  </a:schemeClr>
                </a:solidFill>
              </a:rPr>
              <a:t>password "recognizability". On the one hand, service providers can be used</a:t>
            </a:r>
            <a:br>
              <a:rPr lang="en-US" dirty="0">
                <a:solidFill>
                  <a:schemeClr val="accent2">
                    <a:lumMod val="50000"/>
                  </a:schemeClr>
                </a:solidFill>
              </a:rPr>
            </a:br>
            <a:r>
              <a:rPr lang="en-US" dirty="0">
                <a:solidFill>
                  <a:schemeClr val="accent2">
                    <a:lumMod val="50000"/>
                  </a:schemeClr>
                </a:solidFill>
              </a:rPr>
              <a:t>as a security control to force the adoption of strong passwords by preventing</a:t>
            </a:r>
            <a:br>
              <a:rPr lang="en-US" dirty="0">
                <a:solidFill>
                  <a:schemeClr val="accent2">
                    <a:lumMod val="50000"/>
                  </a:schemeClr>
                </a:solidFill>
              </a:rPr>
            </a:br>
            <a:r>
              <a:rPr lang="en-US" dirty="0">
                <a:solidFill>
                  <a:schemeClr val="accent2">
                    <a:lumMod val="50000"/>
                  </a:schemeClr>
                </a:solidFill>
              </a:rPr>
              <a:t>users from choosing weak passwords, or at least integrating them into the</a:t>
            </a:r>
            <a:br>
              <a:rPr lang="en-US" dirty="0">
                <a:solidFill>
                  <a:schemeClr val="accent2">
                    <a:lumMod val="50000"/>
                  </a:schemeClr>
                </a:solidFill>
              </a:rPr>
            </a:br>
            <a:r>
              <a:rPr lang="en-US" dirty="0">
                <a:solidFill>
                  <a:schemeClr val="accent2">
                    <a:lumMod val="50000"/>
                  </a:schemeClr>
                </a:solidFill>
              </a:rPr>
              <a:t>password selection process so that warnings are displayed. End users, on the other hand, receive real-time feedback on the potential for password</a:t>
            </a:r>
            <a:br>
              <a:rPr lang="en-US" dirty="0">
                <a:solidFill>
                  <a:schemeClr val="accent2">
                    <a:lumMod val="50000"/>
                  </a:schemeClr>
                </a:solidFill>
              </a:rPr>
            </a:br>
            <a:r>
              <a:rPr lang="en-US" dirty="0">
                <a:solidFill>
                  <a:schemeClr val="accent2">
                    <a:lumMod val="50000"/>
                  </a:schemeClr>
                </a:solidFill>
              </a:rPr>
              <a:t>compromise in the event of an attack or breach.</a:t>
            </a:r>
            <a:endParaRPr lang="en-US"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885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774825"/>
            <a:ext cx="10305415" cy="4699000"/>
          </a:xfrm>
        </p:spPr>
        <p:txBody>
          <a:bodyPr>
            <a:normAutofit lnSpcReduction="20000"/>
          </a:bodyPr>
          <a:lstStyle/>
          <a:p>
            <a:r>
              <a:rPr lang="en-US" sz="2300" dirty="0">
                <a:latin typeface="Cambria" panose="02040503050406030204" pitchFamily="18" charset="0"/>
                <a:ea typeface="Cambria" panose="02040503050406030204" pitchFamily="18" charset="0"/>
              </a:rPr>
              <a:t>Better passwords through science (and neural networks)- William </a:t>
            </a:r>
            <a:r>
              <a:rPr lang="en-US" sz="2300" dirty="0" err="1">
                <a:latin typeface="Cambria" panose="02040503050406030204" pitchFamily="18" charset="0"/>
                <a:ea typeface="Cambria" panose="02040503050406030204" pitchFamily="18" charset="0"/>
              </a:rPr>
              <a:t>Melicher</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Blase</a:t>
            </a:r>
            <a:r>
              <a:rPr lang="en-US" sz="2300" dirty="0">
                <a:latin typeface="Cambria" panose="02040503050406030204" pitchFamily="18" charset="0"/>
                <a:ea typeface="Cambria" panose="02040503050406030204" pitchFamily="18" charset="0"/>
              </a:rPr>
              <a:t> Ur, Sean M. </a:t>
            </a:r>
            <a:r>
              <a:rPr lang="en-US" sz="2300" dirty="0" err="1">
                <a:latin typeface="Cambria" panose="02040503050406030204" pitchFamily="18" charset="0"/>
                <a:ea typeface="Cambria" panose="02040503050406030204" pitchFamily="18" charset="0"/>
              </a:rPr>
              <a:t>Segreti</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Lujo</a:t>
            </a:r>
            <a:r>
              <a:rPr lang="en-US" sz="2300" dirty="0">
                <a:latin typeface="Cambria" panose="02040503050406030204" pitchFamily="18" charset="0"/>
                <a:ea typeface="Cambria" panose="02040503050406030204" pitchFamily="18" charset="0"/>
              </a:rPr>
              <a:t> Bauer, Nicolas Christin, and Lorrie Faith </a:t>
            </a:r>
            <a:r>
              <a:rPr lang="en-US" sz="2300" dirty="0" err="1">
                <a:latin typeface="Cambria" panose="02040503050406030204" pitchFamily="18" charset="0"/>
                <a:ea typeface="Cambria" panose="02040503050406030204" pitchFamily="18" charset="0"/>
              </a:rPr>
              <a:t>Cranor</a:t>
            </a:r>
            <a:r>
              <a:rPr lang="en-US" sz="2300" dirty="0">
                <a:latin typeface="Cambria" panose="02040503050406030204" pitchFamily="18" charset="0"/>
                <a:ea typeface="Cambria" panose="02040503050406030204" pitchFamily="18" charset="0"/>
              </a:rPr>
              <a:t>. 2017</a:t>
            </a:r>
            <a:br>
              <a:rPr lang="en-US" dirty="0"/>
            </a:br>
            <a:endParaRPr lang="en-US" sz="1800" dirty="0"/>
          </a:p>
          <a:p>
            <a:pPr marL="0" indent="0" algn="just">
              <a:lnSpc>
                <a:spcPct val="140000"/>
              </a:lnSpc>
              <a:spcAft>
                <a:spcPts val="0"/>
              </a:spcAft>
              <a:buNone/>
            </a:pPr>
            <a:r>
              <a:rPr lang="en-US" sz="2000" dirty="0">
                <a:solidFill>
                  <a:schemeClr val="accent2">
                    <a:lumMod val="50000"/>
                  </a:schemeClr>
                </a:solidFill>
              </a:rPr>
              <a:t> This article describes how to use neural networks to accurately measure</a:t>
            </a:r>
            <a:r>
              <a:rPr lang="en-IN" altLang="en-US" sz="2000" dirty="0">
                <a:solidFill>
                  <a:schemeClr val="accent2">
                    <a:lumMod val="50000"/>
                  </a:schemeClr>
                </a:solidFill>
              </a:rPr>
              <a:t> </a:t>
            </a:r>
            <a:r>
              <a:rPr lang="en-US" sz="2000" dirty="0">
                <a:solidFill>
                  <a:schemeClr val="accent2">
                    <a:lumMod val="50000"/>
                  </a:schemeClr>
                </a:solidFill>
              </a:rPr>
              <a:t>password strength and how to use this feature to build effective password counters. This</a:t>
            </a:r>
            <a:r>
              <a:rPr lang="en-IN" altLang="en-US" sz="2000" dirty="0">
                <a:solidFill>
                  <a:schemeClr val="accent2">
                    <a:lumMod val="50000"/>
                  </a:schemeClr>
                </a:solidFill>
              </a:rPr>
              <a:t> </a:t>
            </a:r>
            <a:r>
              <a:rPr lang="en-US" sz="2000" dirty="0">
                <a:solidFill>
                  <a:schemeClr val="accent2">
                    <a:lumMod val="50000"/>
                  </a:schemeClr>
                </a:solidFill>
              </a:rPr>
              <a:t>article will first show you how to use a neural network to infer passwords, and how to use</a:t>
            </a:r>
            <a:r>
              <a:rPr lang="en-IN" altLang="en-US" sz="2000" dirty="0">
                <a:solidFill>
                  <a:schemeClr val="accent2">
                    <a:lumMod val="50000"/>
                  </a:schemeClr>
                </a:solidFill>
              </a:rPr>
              <a:t> </a:t>
            </a:r>
            <a:r>
              <a:rPr lang="en-US" sz="2000" dirty="0">
                <a:solidFill>
                  <a:schemeClr val="accent2">
                    <a:lumMod val="50000"/>
                  </a:schemeClr>
                </a:solidFill>
              </a:rPr>
              <a:t>this method to create password inferences to better model inference attacks. Finally,</a:t>
            </a:r>
            <a:r>
              <a:rPr lang="en-IN" altLang="en-US" sz="2000" dirty="0">
                <a:solidFill>
                  <a:schemeClr val="accent2">
                    <a:lumMod val="50000"/>
                  </a:schemeClr>
                </a:solidFill>
              </a:rPr>
              <a:t> </a:t>
            </a:r>
            <a:r>
              <a:rPr lang="en-US" sz="2000" dirty="0">
                <a:solidFill>
                  <a:schemeClr val="accent2">
                    <a:lumMod val="50000"/>
                  </a:schemeClr>
                </a:solidFill>
              </a:rPr>
              <a:t>the author of the paper describes how to design and build password counters based on</a:t>
            </a:r>
            <a:r>
              <a:rPr lang="en-IN" altLang="en-US" sz="2000" dirty="0">
                <a:solidFill>
                  <a:schemeClr val="accent2">
                    <a:lumMod val="50000"/>
                  </a:schemeClr>
                </a:solidFill>
              </a:rPr>
              <a:t> </a:t>
            </a:r>
            <a:r>
              <a:rPr lang="en-US" sz="2000" dirty="0">
                <a:solidFill>
                  <a:schemeClr val="accent2">
                    <a:lumMod val="50000"/>
                  </a:schemeClr>
                </a:solidFill>
              </a:rPr>
              <a:t>neural networks. This provides users with more accurate and helpful guidance on</a:t>
            </a:r>
            <a:r>
              <a:rPr lang="en-IN" altLang="en-US" sz="2000" dirty="0">
                <a:solidFill>
                  <a:schemeClr val="accent2">
                    <a:lumMod val="50000"/>
                  </a:schemeClr>
                </a:solidFill>
              </a:rPr>
              <a:t> </a:t>
            </a:r>
            <a:r>
              <a:rPr lang="en-US" sz="2000" dirty="0">
                <a:solidFill>
                  <a:schemeClr val="accent2">
                    <a:lumMod val="50000"/>
                  </a:schemeClr>
                </a:solidFill>
              </a:rPr>
              <a:t>how to create passwords that are resistant to guessing attacks.</a:t>
            </a:r>
            <a:endParaRPr lang="en-US" sz="2000" dirty="0">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00200"/>
            <a:ext cx="10205085" cy="4873625"/>
          </a:xfrm>
        </p:spPr>
        <p:txBody>
          <a:bodyPr>
            <a:normAutofit lnSpcReduction="10000"/>
          </a:bodyPr>
          <a:lstStyle/>
          <a:p>
            <a:pPr>
              <a:buFont typeface="Courier New" panose="02070309020205020404" pitchFamily="49" charset="0"/>
              <a:buChar char="o"/>
            </a:pPr>
            <a:r>
              <a:rPr lang="en-US" sz="2300" dirty="0">
                <a:latin typeface="Cambria" panose="02040503050406030204" pitchFamily="18" charset="0"/>
                <a:ea typeface="Cambria" panose="02040503050406030204" pitchFamily="18" charset="0"/>
              </a:rPr>
              <a:t>Monte Carlo Strength Evaluation: Fast and Reliable Password checking- Matteo </a:t>
            </a:r>
            <a:r>
              <a:rPr lang="en-US" sz="2300" dirty="0" err="1">
                <a:latin typeface="Cambria" panose="02040503050406030204" pitchFamily="18" charset="0"/>
                <a:ea typeface="Cambria" panose="02040503050406030204" pitchFamily="18" charset="0"/>
              </a:rPr>
              <a:t>Dell'Amico</a:t>
            </a:r>
            <a:r>
              <a:rPr lang="en-US" sz="2300" dirty="0">
                <a:latin typeface="Cambria" panose="02040503050406030204" pitchFamily="18" charset="0"/>
                <a:ea typeface="Cambria" panose="02040503050406030204" pitchFamily="18" charset="0"/>
              </a:rPr>
              <a:t> and Maurizio </a:t>
            </a:r>
            <a:r>
              <a:rPr lang="en-US" sz="2300" dirty="0" err="1">
                <a:latin typeface="Cambria" panose="02040503050406030204" pitchFamily="18" charset="0"/>
                <a:ea typeface="Cambria" panose="02040503050406030204" pitchFamily="18" charset="0"/>
              </a:rPr>
              <a:t>Filippone</a:t>
            </a:r>
            <a:r>
              <a:rPr lang="en-US" sz="2300" dirty="0">
                <a:latin typeface="Cambria" panose="02040503050406030204" pitchFamily="18" charset="0"/>
                <a:ea typeface="Cambria" panose="02040503050406030204" pitchFamily="18" charset="0"/>
              </a:rPr>
              <a:t>. 2015:</a:t>
            </a:r>
            <a:endParaRPr lang="en-US" sz="2300" dirty="0">
              <a:latin typeface="Cambria" panose="02040503050406030204" pitchFamily="18" charset="0"/>
              <a:ea typeface="Cambria" panose="02040503050406030204" pitchFamily="18" charset="0"/>
            </a:endParaRPr>
          </a:p>
          <a:p>
            <a:pPr>
              <a:buNone/>
            </a:pPr>
            <a:endParaRPr lang="en-US" sz="2200" dirty="0"/>
          </a:p>
          <a:p>
            <a:pPr algn="just">
              <a:lnSpc>
                <a:spcPct val="120000"/>
              </a:lnSpc>
              <a:spcAft>
                <a:spcPts val="0"/>
              </a:spcAft>
              <a:buNone/>
            </a:pPr>
            <a:r>
              <a:rPr lang="en-US" sz="2200" dirty="0"/>
              <a:t>	</a:t>
            </a:r>
            <a:r>
              <a:rPr lang="en-US" sz="2000" dirty="0">
                <a:solidFill>
                  <a:schemeClr val="accent2">
                    <a:lumMod val="50000"/>
                  </a:schemeClr>
                </a:solidFill>
              </a:rPr>
              <a:t>This paper proposed a unique approach to estimate the wide variety of</a:t>
            </a:r>
            <a:br>
              <a:rPr lang="en-US" sz="2000" dirty="0">
                <a:solidFill>
                  <a:schemeClr val="accent2">
                    <a:lumMod val="50000"/>
                  </a:schemeClr>
                </a:solidFill>
              </a:rPr>
            </a:br>
            <a:r>
              <a:rPr lang="en-US" sz="2000" dirty="0">
                <a:solidFill>
                  <a:schemeClr val="accent2">
                    <a:lumMod val="50000"/>
                  </a:schemeClr>
                </a:solidFill>
              </a:rPr>
              <a:t>guesses had to discover a password the usage of cutting-edge assaults. Their</a:t>
            </a:r>
            <a:br>
              <a:rPr lang="en-US" sz="2000" dirty="0">
                <a:solidFill>
                  <a:schemeClr val="accent2">
                    <a:lumMod val="50000"/>
                  </a:schemeClr>
                </a:solidFill>
              </a:rPr>
            </a:br>
            <a:r>
              <a:rPr lang="en-US" sz="2000" dirty="0">
                <a:solidFill>
                  <a:schemeClr val="accent2">
                    <a:lumMod val="50000"/>
                  </a:schemeClr>
                </a:solidFill>
              </a:rPr>
              <a:t>approach calls for little resources, applies to a huge set of probabilistic</a:t>
            </a:r>
            <a:br>
              <a:rPr lang="en-US" sz="2000" dirty="0">
                <a:solidFill>
                  <a:schemeClr val="accent2">
                    <a:lumMod val="50000"/>
                  </a:schemeClr>
                </a:solidFill>
              </a:rPr>
            </a:br>
            <a:r>
              <a:rPr lang="en-US" sz="2000" dirty="0">
                <a:solidFill>
                  <a:schemeClr val="accent2">
                    <a:lumMod val="50000"/>
                  </a:schemeClr>
                </a:solidFill>
              </a:rPr>
              <a:t>models, and is characterized via way of means of rather suited convergence</a:t>
            </a:r>
            <a:br>
              <a:rPr lang="en-US" sz="2000" dirty="0">
                <a:solidFill>
                  <a:schemeClr val="accent2">
                    <a:lumMod val="50000"/>
                  </a:schemeClr>
                </a:solidFill>
              </a:rPr>
            </a:br>
            <a:r>
              <a:rPr lang="en-US" sz="2000" dirty="0">
                <a:solidFill>
                  <a:schemeClr val="accent2">
                    <a:lumMod val="50000"/>
                  </a:schemeClr>
                </a:solidFill>
              </a:rPr>
              <a:t>properties. The experiments display the scalability and generality of the</a:t>
            </a:r>
            <a:br>
              <a:rPr lang="en-US" sz="2000" dirty="0">
                <a:solidFill>
                  <a:schemeClr val="accent2">
                    <a:lumMod val="50000"/>
                  </a:schemeClr>
                </a:solidFill>
              </a:rPr>
            </a:br>
            <a:r>
              <a:rPr lang="en-US" sz="2000" dirty="0">
                <a:solidFill>
                  <a:schemeClr val="accent2">
                    <a:lumMod val="50000"/>
                  </a:schemeClr>
                </a:solidFill>
              </a:rPr>
              <a:t>proposal. In particular, the experimental evaluation reviews opinions on a</a:t>
            </a:r>
            <a:br>
              <a:rPr lang="en-US" sz="2000" dirty="0">
                <a:solidFill>
                  <a:schemeClr val="accent2">
                    <a:lumMod val="50000"/>
                  </a:schemeClr>
                </a:solidFill>
              </a:rPr>
            </a:br>
            <a:r>
              <a:rPr lang="en-US" sz="2000" dirty="0">
                <a:solidFill>
                  <a:schemeClr val="accent2">
                    <a:lumMod val="50000"/>
                  </a:schemeClr>
                </a:solidFill>
              </a:rPr>
              <a:t>huge variety of password strengths, and of ultra-modern assaults on very</a:t>
            </a:r>
            <a:br>
              <a:rPr lang="en-US" sz="2000" dirty="0">
                <a:solidFill>
                  <a:schemeClr val="accent2">
                    <a:lumMod val="50000"/>
                  </a:schemeClr>
                </a:solidFill>
              </a:rPr>
            </a:br>
            <a:r>
              <a:rPr lang="en-US" sz="2000" dirty="0">
                <a:solidFill>
                  <a:schemeClr val="accent2">
                    <a:lumMod val="50000"/>
                  </a:schemeClr>
                </a:solidFill>
              </a:rPr>
              <a:t>huge datasets, consisting of assaults that might were prohibitively steeply-</a:t>
            </a:r>
            <a:br>
              <a:rPr lang="en-US" sz="2000" dirty="0">
                <a:solidFill>
                  <a:schemeClr val="accent2">
                    <a:lumMod val="50000"/>
                  </a:schemeClr>
                </a:solidFill>
              </a:rPr>
            </a:br>
            <a:r>
              <a:rPr lang="en-US" sz="2000" dirty="0">
                <a:solidFill>
                  <a:schemeClr val="accent2">
                    <a:lumMod val="50000"/>
                  </a:schemeClr>
                </a:solidFill>
              </a:rPr>
              <a:t>priced to address with current simulation-primarily based totally</a:t>
            </a:r>
            <a:br>
              <a:rPr lang="en-US" sz="2000" dirty="0">
                <a:solidFill>
                  <a:schemeClr val="accent2">
                    <a:lumMod val="50000"/>
                  </a:schemeClr>
                </a:solidFill>
              </a:rPr>
            </a:br>
            <a:r>
              <a:rPr lang="en-US" sz="2000" dirty="0">
                <a:solidFill>
                  <a:schemeClr val="accent2">
                    <a:lumMod val="50000"/>
                  </a:schemeClr>
                </a:solidFill>
              </a:rPr>
              <a:t>approaches.</a:t>
            </a:r>
            <a:endParaRPr lang="en-US" sz="2000" b="1" dirty="0">
              <a:solidFill>
                <a:schemeClr val="accent2">
                  <a:lumMod val="50000"/>
                </a:schemeClr>
              </a:solidFill>
            </a:endParaRPr>
          </a:p>
        </p:txBody>
      </p:sp>
      <p:sp>
        <p:nvSpPr>
          <p:cNvPr id="6" name="Title 1"/>
          <p:cNvSpPr txBox="1"/>
          <p:nvPr/>
        </p:nvSpPr>
        <p:spPr>
          <a:xfrm>
            <a:off x="735330" y="221615"/>
            <a:ext cx="9956800" cy="106934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defTabSz="914400"/>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9485"/>
          </a:xfrm>
        </p:spPr>
        <p:txBody>
          <a:bodyPr/>
          <a:lstStyle/>
          <a:p>
            <a:pPr algn="ctr"/>
            <a:r>
              <a:rPr lang="en-IN" dirty="0">
                <a:latin typeface="Lucida Handwriting" panose="03010101010101010101" pitchFamily="66" charset="0"/>
              </a:rPr>
              <a:t>Flow diagram</a:t>
            </a:r>
            <a:endParaRPr lang="en-IN" dirty="0">
              <a:latin typeface="Lucida Handwriting" panose="03010101010101010101" pitchFamily="66" charset="0"/>
            </a:endParaRPr>
          </a:p>
        </p:txBody>
      </p:sp>
      <p:pic>
        <p:nvPicPr>
          <p:cNvPr id="4" name="Content Placeholder 3"/>
          <p:cNvPicPr>
            <a:picLocks noChangeAspect="1"/>
          </p:cNvPicPr>
          <p:nvPr>
            <p:ph sz="quarter" idx="1"/>
          </p:nvPr>
        </p:nvPicPr>
        <p:blipFill>
          <a:blip r:embed="rId1"/>
          <a:stretch>
            <a:fillRect/>
          </a:stretch>
        </p:blipFill>
        <p:spPr>
          <a:xfrm>
            <a:off x="759460" y="2017395"/>
            <a:ext cx="10488930" cy="1583690"/>
          </a:xfrm>
          <a:prstGeom prst="rect">
            <a:avLst/>
          </a:prstGeom>
        </p:spPr>
      </p:pic>
      <p:pic>
        <p:nvPicPr>
          <p:cNvPr id="5" name="Content Placeholder 4"/>
          <p:cNvPicPr>
            <a:picLocks noChangeAspect="1"/>
          </p:cNvPicPr>
          <p:nvPr>
            <p:ph sz="quarter" idx="2"/>
          </p:nvPr>
        </p:nvPicPr>
        <p:blipFill>
          <a:blip r:embed="rId2"/>
          <a:stretch>
            <a:fillRect/>
          </a:stretch>
        </p:blipFill>
        <p:spPr>
          <a:xfrm>
            <a:off x="977900" y="4246880"/>
            <a:ext cx="10052050" cy="1443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7940</Words>
  <Application>WPS Presentation</Application>
  <PresentationFormat>Widescreen</PresentationFormat>
  <Paragraphs>137</Paragraphs>
  <Slides>24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SimSun</vt:lpstr>
      <vt:lpstr>Wingdings</vt:lpstr>
      <vt:lpstr>Wingdings</vt:lpstr>
      <vt:lpstr>Wingdings 2</vt:lpstr>
      <vt:lpstr>Bodoni MT Condensed</vt:lpstr>
      <vt:lpstr>Georgia</vt:lpstr>
      <vt:lpstr>Garamond</vt:lpstr>
      <vt:lpstr>Lucida Handwriting</vt:lpstr>
      <vt:lpstr>Comic Sans MS</vt:lpstr>
      <vt:lpstr>Cambria</vt:lpstr>
      <vt:lpstr>Times New Roman</vt:lpstr>
      <vt:lpstr>Calibri</vt:lpstr>
      <vt:lpstr>Mangal</vt:lpstr>
      <vt:lpstr>Segoe Print</vt:lpstr>
      <vt:lpstr>Arial Black</vt:lpstr>
      <vt:lpstr>Courier New</vt:lpstr>
      <vt:lpstr>Century Schoolbook</vt:lpstr>
      <vt:lpstr>Microsoft YaHei</vt:lpstr>
      <vt:lpstr>Arial Unicode MS</vt:lpstr>
      <vt:lpstr>Open Sans</vt:lpstr>
      <vt:lpstr>Corbel</vt:lpstr>
      <vt:lpstr>Oriel</vt:lpstr>
      <vt:lpstr>PASSWORD STRENGTH ANALYSIS USING MACHINE LEARNING AND DEEP LEARNING MODELS</vt:lpstr>
      <vt:lpstr>Problem Statement</vt:lpstr>
      <vt:lpstr>Objective </vt:lpstr>
      <vt:lpstr>LITERATURE SURVEY</vt:lpstr>
      <vt:lpstr>LITERATURE SURVEY</vt:lpstr>
      <vt:lpstr>LITERATURE SURVEY</vt:lpstr>
      <vt:lpstr>LITERATURE SURVEY</vt:lpstr>
      <vt:lpstr>PowerPoint 演示文稿</vt:lpstr>
      <vt:lpstr>Flow diagram</vt:lpstr>
      <vt:lpstr>  Flow diagram</vt:lpstr>
      <vt:lpstr>Research Gap</vt:lpstr>
      <vt:lpstr>Code Snippets</vt:lpstr>
      <vt:lpstr>PowerPoint 演示文稿</vt:lpstr>
      <vt:lpstr>PowerPoint 演示文稿</vt:lpstr>
      <vt:lpstr>PowerPoint 演示文稿</vt:lpstr>
      <vt:lpstr>PowerPoint 演示文稿</vt:lpstr>
      <vt:lpstr>Accuracy (Decision Tree)</vt:lpstr>
      <vt:lpstr>Accuracy (Logistic Regression)</vt:lpstr>
      <vt:lpstr>Accuracy (Naive Bayes)</vt:lpstr>
      <vt:lpstr>Accuracy (Neural Network)</vt:lpstr>
      <vt:lpstr>Time line</vt:lpstr>
      <vt:lpstr>Time line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PriYe Ranjan</dc:creator>
  <cp:lastModifiedBy>singh</cp:lastModifiedBy>
  <cp:revision>40</cp:revision>
  <dcterms:created xsi:type="dcterms:W3CDTF">2022-07-09T03:38:00Z</dcterms:created>
  <dcterms:modified xsi:type="dcterms:W3CDTF">2022-07-26T18:12:02Z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185C4694947D421488120261CF52EF7A</vt:lpwstr>
  </property>
  <property fmtid="{D5CDD505-2E9C-101B-9397-08002B2CF9AE}" pid="3" name="KSOProductBuildVer">
    <vt:lpwstr>1033-11.2.0.11191</vt:lpwstr>
  </property>
</Properties>
</file>