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B43A7-07E8-47A3-987A-3FA365C3C907}" v="1531" dt="2020-12-09T13:22:20.250"/>
    <p1510:client id="{49312CFA-5AFE-40BD-097C-0F178948D465}" v="1834" dt="2020-12-09T20:58:56.925"/>
    <p1510:client id="{4DBD4BB7-AD82-8F72-BE99-8AA249BC969E}" v="476" dt="2020-12-10T21:33:05.113"/>
    <p1510:client id="{B4501767-F940-9AAC-AF00-51198F6CC54D}" v="523" dt="2020-12-09T23:56:29.964"/>
    <p1510:client id="{C0F976E7-4219-DA01-2E53-65BC20CB07D9}" v="23" dt="2020-12-09T23:58:10.544"/>
    <p1510:client id="{FFEC80CE-517D-07FA-A6E7-C913E8DA44B8}" v="992" dt="2020-12-10T17:13:32.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483CA-9D89-4042-B2FA-3E1502B5E65F}" type="datetimeFigureOut">
              <a:rPr lang="en-US"/>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8715F-25AC-46B4-B677-786841278CA7}" type="slidenum">
              <a:rPr lang="en-US"/>
              <a:t>‹#›</a:t>
            </a:fld>
            <a:endParaRPr lang="en-US"/>
          </a:p>
        </p:txBody>
      </p:sp>
    </p:spTree>
    <p:extLst>
      <p:ext uri="{BB962C8B-B14F-4D97-AF65-F5344CB8AC3E}">
        <p14:creationId xmlns:p14="http://schemas.microsoft.com/office/powerpoint/2010/main" val="3563333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project title is  Distinguish ….</a:t>
            </a:r>
          </a:p>
        </p:txBody>
      </p:sp>
      <p:sp>
        <p:nvSpPr>
          <p:cNvPr id="4" name="Slide Number Placeholder 3"/>
          <p:cNvSpPr>
            <a:spLocks noGrp="1"/>
          </p:cNvSpPr>
          <p:nvPr>
            <p:ph type="sldNum" sz="quarter" idx="5"/>
          </p:nvPr>
        </p:nvSpPr>
        <p:spPr/>
        <p:txBody>
          <a:bodyPr/>
          <a:lstStyle/>
          <a:p>
            <a:fld id="{0DA8715F-25AC-46B4-B677-786841278CA7}" type="slidenum">
              <a:rPr lang="en-US"/>
              <a:t>1</a:t>
            </a:fld>
            <a:endParaRPr lang="en-US"/>
          </a:p>
        </p:txBody>
      </p:sp>
    </p:spTree>
    <p:extLst>
      <p:ext uri="{BB962C8B-B14F-4D97-AF65-F5344CB8AC3E}">
        <p14:creationId xmlns:p14="http://schemas.microsoft.com/office/powerpoint/2010/main" val="2072496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feed our models with original data and got accuracy listed in the table </a:t>
            </a:r>
          </a:p>
        </p:txBody>
      </p:sp>
      <p:sp>
        <p:nvSpPr>
          <p:cNvPr id="4" name="Slide Number Placeholder 3"/>
          <p:cNvSpPr>
            <a:spLocks noGrp="1"/>
          </p:cNvSpPr>
          <p:nvPr>
            <p:ph type="sldNum" sz="quarter" idx="5"/>
          </p:nvPr>
        </p:nvSpPr>
        <p:spPr/>
        <p:txBody>
          <a:bodyPr/>
          <a:lstStyle/>
          <a:p>
            <a:fld id="{0DA8715F-25AC-46B4-B677-786841278CA7}" type="slidenum">
              <a:rPr lang="en-US"/>
              <a:t>12</a:t>
            </a:fld>
            <a:endParaRPr lang="en-US"/>
          </a:p>
        </p:txBody>
      </p:sp>
    </p:spTree>
    <p:extLst>
      <p:ext uri="{BB962C8B-B14F-4D97-AF65-F5344CB8AC3E}">
        <p14:creationId xmlns:p14="http://schemas.microsoft.com/office/powerpoint/2010/main" val="2716158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the result we got after feeding our models with original plus synthetic date. Here is accuracy listed in the table.</a:t>
            </a:r>
          </a:p>
        </p:txBody>
      </p:sp>
      <p:sp>
        <p:nvSpPr>
          <p:cNvPr id="4" name="Slide Number Placeholder 3"/>
          <p:cNvSpPr>
            <a:spLocks noGrp="1"/>
          </p:cNvSpPr>
          <p:nvPr>
            <p:ph type="sldNum" sz="quarter" idx="5"/>
          </p:nvPr>
        </p:nvSpPr>
        <p:spPr/>
        <p:txBody>
          <a:bodyPr/>
          <a:lstStyle/>
          <a:p>
            <a:fld id="{0DA8715F-25AC-46B4-B677-786841278CA7}" type="slidenum">
              <a:rPr lang="en-US"/>
              <a:t>14</a:t>
            </a:fld>
            <a:endParaRPr lang="en-US"/>
          </a:p>
        </p:txBody>
      </p:sp>
    </p:spTree>
    <p:extLst>
      <p:ext uri="{BB962C8B-B14F-4D97-AF65-F5344CB8AC3E}">
        <p14:creationId xmlns:p14="http://schemas.microsoft.com/office/powerpoint/2010/main" val="949354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summary of acuracy of our models </a:t>
            </a:r>
          </a:p>
        </p:txBody>
      </p:sp>
      <p:sp>
        <p:nvSpPr>
          <p:cNvPr id="4" name="Slide Number Placeholder 3"/>
          <p:cNvSpPr>
            <a:spLocks noGrp="1"/>
          </p:cNvSpPr>
          <p:nvPr>
            <p:ph type="sldNum" sz="quarter" idx="5"/>
          </p:nvPr>
        </p:nvSpPr>
        <p:spPr/>
        <p:txBody>
          <a:bodyPr/>
          <a:lstStyle/>
          <a:p>
            <a:fld id="{0DA8715F-25AC-46B4-B677-786841278CA7}" type="slidenum">
              <a:rPr lang="en-US"/>
              <a:t>15</a:t>
            </a:fld>
            <a:endParaRPr lang="en-US"/>
          </a:p>
        </p:txBody>
      </p:sp>
    </p:spTree>
    <p:extLst>
      <p:ext uri="{BB962C8B-B14F-4D97-AF65-F5344CB8AC3E}">
        <p14:creationId xmlns:p14="http://schemas.microsoft.com/office/powerpoint/2010/main" val="386201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smaple neck laser data looks in time domain</a:t>
            </a:r>
          </a:p>
        </p:txBody>
      </p:sp>
      <p:sp>
        <p:nvSpPr>
          <p:cNvPr id="4" name="Slide Number Placeholder 3"/>
          <p:cNvSpPr>
            <a:spLocks noGrp="1"/>
          </p:cNvSpPr>
          <p:nvPr>
            <p:ph type="sldNum" sz="quarter" idx="5"/>
          </p:nvPr>
        </p:nvSpPr>
        <p:spPr/>
        <p:txBody>
          <a:bodyPr/>
          <a:lstStyle/>
          <a:p>
            <a:fld id="{0DA8715F-25AC-46B4-B677-786841278CA7}" type="slidenum">
              <a:rPr lang="en-US"/>
              <a:t>3</a:t>
            </a:fld>
            <a:endParaRPr lang="en-US"/>
          </a:p>
        </p:txBody>
      </p:sp>
    </p:spTree>
    <p:extLst>
      <p:ext uri="{BB962C8B-B14F-4D97-AF65-F5344CB8AC3E}">
        <p14:creationId xmlns:p14="http://schemas.microsoft.com/office/powerpoint/2010/main" val="490606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developed two procedures to extract heartbeat from signals.</a:t>
            </a:r>
          </a:p>
          <a:p>
            <a:endParaRPr lang="en-US" dirty="0">
              <a:cs typeface="Calibri"/>
            </a:endParaRPr>
          </a:p>
          <a:p>
            <a:r>
              <a:rPr lang="en-US">
                <a:cs typeface="Calibri"/>
              </a:rPr>
              <a:t>One is </a:t>
            </a:r>
            <a:r>
              <a:rPr lang="en-US" b="1"/>
              <a:t>Clustering Approach</a:t>
            </a:r>
            <a:endParaRPr lang="en-US" dirty="0">
              <a:cs typeface="Calibri"/>
            </a:endParaRPr>
          </a:p>
          <a:p>
            <a:r>
              <a:rPr lang="en-US" b="1">
                <a:cs typeface="Calibri"/>
              </a:rPr>
              <a:t>Other is </a:t>
            </a:r>
            <a:r>
              <a:rPr lang="en-US" b="1"/>
              <a:t>Average Approach</a:t>
            </a:r>
            <a:endParaRPr lang="en-US" b="1" dirty="0">
              <a:cs typeface="Calibri"/>
            </a:endParaRPr>
          </a:p>
          <a:p>
            <a:endParaRPr lang="en-US" b="1" dirty="0">
              <a:cs typeface="Calibri"/>
            </a:endParaRPr>
          </a:p>
          <a:p>
            <a:r>
              <a:rPr lang="en-US" b="1">
                <a:cs typeface="Calibri"/>
              </a:rPr>
              <a:t>In clustering approch...</a:t>
            </a:r>
            <a:endParaRPr lang="en-US" b="1" dirty="0">
              <a:cs typeface="Calibri"/>
            </a:endParaRPr>
          </a:p>
          <a:p>
            <a:endParaRPr lang="en-US" b="1" dirty="0">
              <a:cs typeface="Calibri"/>
            </a:endParaRPr>
          </a:p>
          <a:p>
            <a:r>
              <a:rPr lang="en-US" b="1">
                <a:cs typeface="Calibri"/>
              </a:rPr>
              <a:t>In Average approch</a:t>
            </a:r>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0DA8715F-25AC-46B4-B677-786841278CA7}" type="slidenum">
              <a:rPr lang="en-US"/>
              <a:t>5</a:t>
            </a:fld>
            <a:endParaRPr lang="en-US"/>
          </a:p>
        </p:txBody>
      </p:sp>
    </p:spTree>
    <p:extLst>
      <p:ext uri="{BB962C8B-B14F-4D97-AF65-F5344CB8AC3E}">
        <p14:creationId xmlns:p14="http://schemas.microsoft.com/office/powerpoint/2010/main" val="17133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Original signal in time domain--&gt; |we Applied FFT| --&gt;  we got signal in frequency domain  --&gt; | Removed trend from the signal | </a:t>
            </a:r>
            <a:endParaRPr lang="en-US" dirty="0"/>
          </a:p>
          <a:p>
            <a:r>
              <a:rPr lang="en-US" dirty="0"/>
              <a:t>--&gt; | then we  assigned uniform </a:t>
            </a:r>
            <a:r>
              <a:rPr lang="en-US" dirty="0" err="1"/>
              <a:t>weigth</a:t>
            </a:r>
            <a:r>
              <a:rPr lang="en-US"/>
              <a:t> in between 0.8~2.5hz | --&gt;  Find the peaks from the signal--&gt; then found out top 5 peaks  from signal, </a:t>
            </a:r>
            <a:endParaRPr lang="en-US">
              <a:cs typeface="Calibri"/>
            </a:endParaRPr>
          </a:p>
          <a:p>
            <a:r>
              <a:rPr lang="en-US" dirty="0"/>
              <a:t>--&gt; for each peak we determined  the heartbeat by  multiply peak frequency with 60s -&gt; combined all set of heartbeat for each file and did </a:t>
            </a:r>
            <a:r>
              <a:rPr lang="en-US" err="1"/>
              <a:t>KmeanId</a:t>
            </a:r>
            <a:r>
              <a:rPr lang="en-US" dirty="0"/>
              <a:t> clustering</a:t>
            </a:r>
          </a:p>
          <a:p>
            <a:endParaRPr lang="en-US" dirty="0"/>
          </a:p>
          <a:p>
            <a:r>
              <a:rPr lang="en-US" dirty="0"/>
              <a:t>--&gt; found out cluster with max neighbors and took center as the final heartbeat of that individual</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0DA8715F-25AC-46B4-B677-786841278CA7}" type="slidenum">
              <a:rPr lang="en-US"/>
              <a:t>6</a:t>
            </a:fld>
            <a:endParaRPr lang="en-US"/>
          </a:p>
        </p:txBody>
      </p:sp>
    </p:spTree>
    <p:extLst>
      <p:ext uri="{BB962C8B-B14F-4D97-AF65-F5344CB8AC3E}">
        <p14:creationId xmlns:p14="http://schemas.microsoft.com/office/powerpoint/2010/main" val="160060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It is </a:t>
            </a:r>
            <a:r>
              <a:rPr lang="en-US" dirty="0" err="1">
                <a:cs typeface="Calibri"/>
              </a:rPr>
              <a:t>kinda</a:t>
            </a:r>
            <a:r>
              <a:rPr lang="en-US" dirty="0">
                <a:cs typeface="Calibri"/>
              </a:rPr>
              <a:t> similar to first  </a:t>
            </a:r>
            <a:r>
              <a:rPr lang="en-US">
                <a:cs typeface="Calibri"/>
              </a:rPr>
              <a:t>approach</a:t>
            </a:r>
            <a:r>
              <a:rPr lang="en-US" dirty="0">
                <a:cs typeface="Calibri"/>
              </a:rPr>
              <a:t>.</a:t>
            </a:r>
            <a:endParaRPr lang="en-US" dirty="0"/>
          </a:p>
          <a:p>
            <a:endParaRPr lang="en-US" dirty="0"/>
          </a:p>
          <a:p>
            <a:endParaRPr lang="en-US" dirty="0"/>
          </a:p>
          <a:p>
            <a:r>
              <a:rPr lang="en-US"/>
              <a:t>Here is the Original signal in time domain--&gt; |we Applied FFT| --&gt;  we got signal in frequency domain  --&gt; | Removed trend from the signal | </a:t>
            </a:r>
            <a:endParaRPr lang="en-US">
              <a:cs typeface="Calibri"/>
            </a:endParaRPr>
          </a:p>
          <a:p>
            <a:r>
              <a:rPr lang="en-US"/>
              <a:t>--&gt; | then we  assigned uniform weigth in between 0.8~2.5hz | --&gt; Find the peaks from the signal --&gt;then found out top 5 peaks in the signal </a:t>
            </a:r>
            <a:endParaRPr lang="en-US">
              <a:cs typeface="Calibri"/>
            </a:endParaRPr>
          </a:p>
          <a:p>
            <a:r>
              <a:rPr lang="en-US" dirty="0"/>
              <a:t>--&gt; for each peak we determined  the heartbeat by  multiply peak frequency with 60s -&gt; combined all set of heartbeat for each file and did average of all the </a:t>
            </a:r>
            <a:r>
              <a:rPr lang="en-US"/>
              <a:t>heartbeats</a:t>
            </a:r>
            <a:r>
              <a:rPr lang="en-US" dirty="0"/>
              <a:t> and took average value as the final heartbeat for that individual</a:t>
            </a:r>
            <a:endParaRPr lang="en-US" dirty="0">
              <a:cs typeface="Calibri"/>
            </a:endParaRPr>
          </a:p>
        </p:txBody>
      </p:sp>
      <p:sp>
        <p:nvSpPr>
          <p:cNvPr id="4" name="Slide Number Placeholder 3"/>
          <p:cNvSpPr>
            <a:spLocks noGrp="1"/>
          </p:cNvSpPr>
          <p:nvPr>
            <p:ph type="sldNum" sz="quarter" idx="5"/>
          </p:nvPr>
        </p:nvSpPr>
        <p:spPr/>
        <p:txBody>
          <a:bodyPr/>
          <a:lstStyle/>
          <a:p>
            <a:fld id="{0DA8715F-25AC-46B4-B677-786841278CA7}" type="slidenum">
              <a:rPr lang="en-US"/>
              <a:t>7</a:t>
            </a:fld>
            <a:endParaRPr lang="en-US"/>
          </a:p>
        </p:txBody>
      </p:sp>
    </p:spTree>
    <p:extLst>
      <p:ext uri="{BB962C8B-B14F-4D97-AF65-F5344CB8AC3E}">
        <p14:creationId xmlns:p14="http://schemas.microsoft.com/office/powerpoint/2010/main" val="356507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Average approach (19%) is better than Clustering Approach (29%). So, we took heartbeat calculated from average approach as the final heartbeat to use in later machine learning approach</a:t>
            </a:r>
          </a:p>
        </p:txBody>
      </p:sp>
      <p:sp>
        <p:nvSpPr>
          <p:cNvPr id="4" name="Slide Number Placeholder 3"/>
          <p:cNvSpPr>
            <a:spLocks noGrp="1"/>
          </p:cNvSpPr>
          <p:nvPr>
            <p:ph type="sldNum" sz="quarter" idx="5"/>
          </p:nvPr>
        </p:nvSpPr>
        <p:spPr/>
        <p:txBody>
          <a:bodyPr/>
          <a:lstStyle/>
          <a:p>
            <a:fld id="{0DA8715F-25AC-46B4-B677-786841278CA7}" type="slidenum">
              <a:rPr lang="en-US"/>
              <a:t>8</a:t>
            </a:fld>
            <a:endParaRPr lang="en-US"/>
          </a:p>
        </p:txBody>
      </p:sp>
    </p:spTree>
    <p:extLst>
      <p:ext uri="{BB962C8B-B14F-4D97-AF65-F5344CB8AC3E}">
        <p14:creationId xmlns:p14="http://schemas.microsoft.com/office/powerpoint/2010/main" val="677980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endParaRPr lang="en-US" dirty="0"/>
          </a:p>
          <a:p>
            <a:pPr marL="285750" indent="-285750">
              <a:lnSpc>
                <a:spcPct val="90000"/>
              </a:lnSpc>
              <a:spcBef>
                <a:spcPts val="1000"/>
              </a:spcBef>
              <a:buFont typeface="Arial"/>
              <a:buChar char="•"/>
            </a:pPr>
            <a:r>
              <a:rPr lang="en-US" b="1" dirty="0"/>
              <a:t>Feature extraction in time domain: </a:t>
            </a:r>
            <a:r>
              <a:rPr lang="en-US" dirty="0"/>
              <a:t>We extracted some features from original signal in time domain in a sense that those features might play important role in machine learning algorithm. Those are </a:t>
            </a:r>
            <a:endParaRPr lang="en-US" dirty="0">
              <a:cs typeface="Calibri"/>
            </a:endParaRPr>
          </a:p>
        </p:txBody>
      </p:sp>
      <p:sp>
        <p:nvSpPr>
          <p:cNvPr id="4" name="Slide Number Placeholder 3"/>
          <p:cNvSpPr>
            <a:spLocks noGrp="1"/>
          </p:cNvSpPr>
          <p:nvPr>
            <p:ph type="sldNum" sz="quarter" idx="5"/>
          </p:nvPr>
        </p:nvSpPr>
        <p:spPr/>
        <p:txBody>
          <a:bodyPr/>
          <a:lstStyle/>
          <a:p>
            <a:fld id="{0DA8715F-25AC-46B4-B677-786841278CA7}" type="slidenum">
              <a:rPr lang="en-US"/>
              <a:t>9</a:t>
            </a:fld>
            <a:endParaRPr lang="en-US"/>
          </a:p>
        </p:txBody>
      </p:sp>
    </p:spTree>
    <p:extLst>
      <p:ext uri="{BB962C8B-B14F-4D97-AF65-F5344CB8AC3E}">
        <p14:creationId xmlns:p14="http://schemas.microsoft.com/office/powerpoint/2010/main" val="20102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extracting all the features, We extract level for our data.</a:t>
            </a:r>
          </a:p>
        </p:txBody>
      </p:sp>
      <p:sp>
        <p:nvSpPr>
          <p:cNvPr id="4" name="Slide Number Placeholder 3"/>
          <p:cNvSpPr>
            <a:spLocks noGrp="1"/>
          </p:cNvSpPr>
          <p:nvPr>
            <p:ph type="sldNum" sz="quarter" idx="5"/>
          </p:nvPr>
        </p:nvSpPr>
        <p:spPr/>
        <p:txBody>
          <a:bodyPr/>
          <a:lstStyle/>
          <a:p>
            <a:fld id="{0DA8715F-25AC-46B4-B677-786841278CA7}" type="slidenum">
              <a:rPr lang="en-US"/>
              <a:t>10</a:t>
            </a:fld>
            <a:endParaRPr lang="en-US"/>
          </a:p>
        </p:txBody>
      </p:sp>
    </p:spTree>
    <p:extLst>
      <p:ext uri="{BB962C8B-B14F-4D97-AF65-F5344CB8AC3E}">
        <p14:creationId xmlns:p14="http://schemas.microsoft.com/office/powerpoint/2010/main" val="3428007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can see the zero-crossing rate average has the highest contribution, then Heartbeat and peak frequency between 31~40Hz and then spectral Rolloff frequency and so on. Some features like ploy features average, RMS average and spectral flatness avg has the lowest contribution</a:t>
            </a:r>
          </a:p>
          <a:p>
            <a:endParaRPr lang="en-US" dirty="0">
              <a:cs typeface="Calibri"/>
            </a:endParaRPr>
          </a:p>
        </p:txBody>
      </p:sp>
      <p:sp>
        <p:nvSpPr>
          <p:cNvPr id="4" name="Slide Number Placeholder 3"/>
          <p:cNvSpPr>
            <a:spLocks noGrp="1"/>
          </p:cNvSpPr>
          <p:nvPr>
            <p:ph type="sldNum" sz="quarter" idx="5"/>
          </p:nvPr>
        </p:nvSpPr>
        <p:spPr/>
        <p:txBody>
          <a:bodyPr/>
          <a:lstStyle/>
          <a:p>
            <a:fld id="{0DA8715F-25AC-46B4-B677-786841278CA7}" type="slidenum">
              <a:rPr lang="en-US"/>
              <a:t>11</a:t>
            </a:fld>
            <a:endParaRPr lang="en-US"/>
          </a:p>
        </p:txBody>
      </p:sp>
    </p:spTree>
    <p:extLst>
      <p:ext uri="{BB962C8B-B14F-4D97-AF65-F5344CB8AC3E}">
        <p14:creationId xmlns:p14="http://schemas.microsoft.com/office/powerpoint/2010/main" val="392120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7"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000000"/>
                </a:solidFill>
              </a:endParaRPr>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000000"/>
                </a:solidFill>
              </a:endParaRPr>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000000"/>
                </a:solidFill>
              </a:endParaRPr>
            </a:p>
          </p:txBody>
        </p:sp>
        <p:sp>
          <p:nvSpPr>
            <p:cNvPr id="30"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000000"/>
                </a:solidFill>
              </a:endParaRPr>
            </a:p>
          </p:txBody>
        </p:sp>
        <p:sp>
          <p:nvSpPr>
            <p:cNvPr id="31"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000000"/>
                </a:solidFill>
              </a:endParaRPr>
            </a:p>
          </p:txBody>
        </p:sp>
        <p:sp>
          <p:nvSpPr>
            <p:cNvPr id="32"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000000"/>
                </a:solidFill>
              </a:endParaRPr>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000000"/>
                </a:solidFill>
              </a:endParaRPr>
            </a:p>
          </p:txBody>
        </p:sp>
      </p:grpSp>
      <p:sp>
        <p:nvSpPr>
          <p:cNvPr id="2" name="Title 1"/>
          <p:cNvSpPr>
            <a:spLocks noGrp="1"/>
          </p:cNvSpPr>
          <p:nvPr>
            <p:ph type="ctrTitle"/>
          </p:nvPr>
        </p:nvSpPr>
        <p:spPr>
          <a:xfrm>
            <a:off x="3045368" y="2043663"/>
            <a:ext cx="6105194" cy="2031055"/>
          </a:xfrm>
        </p:spPr>
        <p:txBody>
          <a:bodyPr>
            <a:normAutofit/>
          </a:bodyPr>
          <a:lstStyle/>
          <a:p>
            <a:r>
              <a:rPr lang="en-US" sz="4000" b="1" dirty="0">
                <a:solidFill>
                  <a:srgbClr val="000000"/>
                </a:solidFill>
                <a:ea typeface="+mj-lt"/>
                <a:cs typeface="+mj-lt"/>
              </a:rPr>
              <a:t>Distinguish abnormal individuals from Neck laser data</a:t>
            </a:r>
          </a:p>
        </p:txBody>
      </p:sp>
      <p:sp>
        <p:nvSpPr>
          <p:cNvPr id="3" name="Subtitle 2"/>
          <p:cNvSpPr>
            <a:spLocks noGrp="1"/>
          </p:cNvSpPr>
          <p:nvPr>
            <p:ph type="subTitle" idx="1"/>
          </p:nvPr>
        </p:nvSpPr>
        <p:spPr>
          <a:xfrm>
            <a:off x="3137732" y="4437217"/>
            <a:ext cx="6105194" cy="682079"/>
          </a:xfrm>
        </p:spPr>
        <p:txBody>
          <a:bodyPr vert="horz" lIns="91440" tIns="45720" rIns="91440" bIns="45720" rtlCol="0" anchor="t">
            <a:normAutofit/>
          </a:bodyPr>
          <a:lstStyle/>
          <a:p>
            <a:r>
              <a:rPr lang="en-US" sz="1500" b="1" dirty="0">
                <a:solidFill>
                  <a:srgbClr val="000000"/>
                </a:solidFill>
                <a:ea typeface="+mn-lt"/>
                <a:cs typeface="+mn-lt"/>
              </a:rPr>
              <a:t>Supervised by: Professor Jie Wei</a:t>
            </a:r>
            <a:endParaRPr lang="en-US" sz="1500" dirty="0">
              <a:solidFill>
                <a:srgbClr val="000000"/>
              </a:solidFill>
              <a:ea typeface="+mn-lt"/>
              <a:cs typeface="+mn-lt"/>
            </a:endParaRPr>
          </a:p>
          <a:p>
            <a:r>
              <a:rPr lang="en-US" sz="1500" b="1" dirty="0">
                <a:solidFill>
                  <a:srgbClr val="000000"/>
                </a:solidFill>
                <a:ea typeface="+mn-lt"/>
                <a:cs typeface="+mn-lt"/>
              </a:rPr>
              <a:t>Presented by: Md Ayub Ali Sarker</a:t>
            </a:r>
            <a:endParaRPr lang="en-US" sz="1500" dirty="0">
              <a:ea typeface="+mn-lt"/>
              <a:cs typeface="+mn-lt"/>
            </a:endParaRPr>
          </a:p>
          <a:p>
            <a:endParaRPr lang="en-US" sz="1500" b="1" dirty="0">
              <a:solidFill>
                <a:srgbClr val="000000"/>
              </a:solidFill>
              <a:ea typeface="+mn-lt"/>
              <a:cs typeface="+mn-l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06DCF-0A7D-4162-A545-76C8C3F61E78}"/>
              </a:ext>
            </a:extLst>
          </p:cNvPr>
          <p:cNvSpPr>
            <a:spLocks noGrp="1"/>
          </p:cNvSpPr>
          <p:nvPr>
            <p:ph type="title"/>
          </p:nvPr>
        </p:nvSpPr>
        <p:spPr>
          <a:xfrm>
            <a:off x="838200" y="365125"/>
            <a:ext cx="10515600" cy="1306443"/>
          </a:xfrm>
        </p:spPr>
        <p:txBody>
          <a:bodyPr>
            <a:normAutofit/>
          </a:bodyPr>
          <a:lstStyle/>
          <a:p>
            <a:r>
              <a:rPr lang="en-US" sz="4000" b="1">
                <a:ea typeface="+mj-lt"/>
                <a:cs typeface="+mj-lt"/>
              </a:rPr>
              <a:t>Extract Level from participant data</a:t>
            </a:r>
            <a:endParaRPr lang="en-US" sz="4000">
              <a:ea typeface="+mj-lt"/>
              <a:cs typeface="+mj-lt"/>
            </a:endParaRPr>
          </a:p>
        </p:txBody>
      </p:sp>
      <p:sp>
        <p:nvSpPr>
          <p:cNvPr id="3" name="Content Placeholder 2">
            <a:extLst>
              <a:ext uri="{FF2B5EF4-FFF2-40B4-BE49-F238E27FC236}">
                <a16:creationId xmlns:a16="http://schemas.microsoft.com/office/drawing/2014/main" id="{D906DCAB-3949-45D9-8E8F-B828B7E1C039}"/>
              </a:ext>
            </a:extLst>
          </p:cNvPr>
          <p:cNvSpPr>
            <a:spLocks noGrp="1"/>
          </p:cNvSpPr>
          <p:nvPr>
            <p:ph idx="1"/>
          </p:nvPr>
        </p:nvSpPr>
        <p:spPr>
          <a:xfrm>
            <a:off x="838200" y="1825625"/>
            <a:ext cx="4152774" cy="4303464"/>
          </a:xfrm>
        </p:spPr>
        <p:txBody>
          <a:bodyPr vert="horz" lIns="91440" tIns="45720" rIns="91440" bIns="45720" rtlCol="0" anchor="t">
            <a:normAutofit/>
          </a:bodyPr>
          <a:lstStyle/>
          <a:p>
            <a:r>
              <a:rPr lang="en-US" sz="2000" dirty="0">
                <a:ea typeface="+mn-lt"/>
                <a:cs typeface="+mn-lt"/>
              </a:rPr>
              <a:t>Participant data contains health issues of each individual. We used this health issues information as an indication of health condition (Normal/ Not Normal)</a:t>
            </a:r>
            <a:endParaRPr lang="en-US" sz="2000" dirty="0">
              <a:cs typeface="Calibri"/>
            </a:endParaRPr>
          </a:p>
        </p:txBody>
      </p:sp>
      <p:pic>
        <p:nvPicPr>
          <p:cNvPr id="4" name="Picture 4" descr="Table&#10;&#10;Description automatically generated">
            <a:extLst>
              <a:ext uri="{FF2B5EF4-FFF2-40B4-BE49-F238E27FC236}">
                <a16:creationId xmlns:a16="http://schemas.microsoft.com/office/drawing/2014/main" id="{5C3822DA-3D8B-4464-9708-4E43863C2B71}"/>
              </a:ext>
            </a:extLst>
          </p:cNvPr>
          <p:cNvPicPr>
            <a:picLocks noChangeAspect="1"/>
          </p:cNvPicPr>
          <p:nvPr/>
        </p:nvPicPr>
        <p:blipFill rotWithShape="1">
          <a:blip r:embed="rId3"/>
          <a:srcRect l="16387"/>
          <a:stretch/>
        </p:blipFill>
        <p:spPr>
          <a:xfrm>
            <a:off x="5183500" y="1904282"/>
            <a:ext cx="6170299" cy="4224808"/>
          </a:xfrm>
          <a:prstGeom prst="rect">
            <a:avLst/>
          </a:prstGeom>
        </p:spPr>
      </p:pic>
    </p:spTree>
    <p:extLst>
      <p:ext uri="{BB962C8B-B14F-4D97-AF65-F5344CB8AC3E}">
        <p14:creationId xmlns:p14="http://schemas.microsoft.com/office/powerpoint/2010/main" val="149305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98E4-E77F-4772-A45F-B743A76D2F2E}"/>
              </a:ext>
            </a:extLst>
          </p:cNvPr>
          <p:cNvSpPr>
            <a:spLocks noGrp="1"/>
          </p:cNvSpPr>
          <p:nvPr>
            <p:ph type="title"/>
          </p:nvPr>
        </p:nvSpPr>
        <p:spPr>
          <a:xfrm>
            <a:off x="593468" y="53120"/>
            <a:ext cx="5102351" cy="1676603"/>
          </a:xfrm>
        </p:spPr>
        <p:txBody>
          <a:bodyPr>
            <a:normAutofit/>
          </a:bodyPr>
          <a:lstStyle/>
          <a:p>
            <a:r>
              <a:rPr lang="en-US" b="1" dirty="0">
                <a:ea typeface="+mj-lt"/>
                <a:cs typeface="+mj-lt"/>
              </a:rPr>
              <a:t>Feature Selection</a:t>
            </a:r>
            <a:endParaRPr lang="en-US" dirty="0">
              <a:ea typeface="+mj-lt"/>
              <a:cs typeface="+mj-lt"/>
            </a:endParaRPr>
          </a:p>
        </p:txBody>
      </p:sp>
      <p:sp>
        <p:nvSpPr>
          <p:cNvPr id="3" name="Content Placeholder 2">
            <a:extLst>
              <a:ext uri="{FF2B5EF4-FFF2-40B4-BE49-F238E27FC236}">
                <a16:creationId xmlns:a16="http://schemas.microsoft.com/office/drawing/2014/main" id="{56BFEDAD-DB0B-425F-BADD-1347DDC47AE6}"/>
              </a:ext>
            </a:extLst>
          </p:cNvPr>
          <p:cNvSpPr>
            <a:spLocks noGrp="1"/>
          </p:cNvSpPr>
          <p:nvPr>
            <p:ph idx="1"/>
          </p:nvPr>
        </p:nvSpPr>
        <p:spPr>
          <a:xfrm>
            <a:off x="240346" y="1787913"/>
            <a:ext cx="5873644" cy="4454490"/>
          </a:xfrm>
        </p:spPr>
        <p:txBody>
          <a:bodyPr vert="horz" lIns="91440" tIns="45720" rIns="91440" bIns="45720" rtlCol="0" anchor="t">
            <a:noAutofit/>
          </a:bodyPr>
          <a:lstStyle/>
          <a:p>
            <a:r>
              <a:rPr lang="en-US" sz="1800" dirty="0">
                <a:ea typeface="+mn-lt"/>
                <a:cs typeface="+mn-lt"/>
              </a:rPr>
              <a:t>We used </a:t>
            </a:r>
            <a:r>
              <a:rPr lang="en-US" sz="1800" dirty="0" err="1">
                <a:ea typeface="+mn-lt"/>
                <a:cs typeface="+mn-lt"/>
              </a:rPr>
              <a:t>RandomForestClassifier</a:t>
            </a:r>
            <a:r>
              <a:rPr lang="en-US" sz="1800" dirty="0">
                <a:ea typeface="+mn-lt"/>
                <a:cs typeface="+mn-lt"/>
              </a:rPr>
              <a:t> to see feature’s importance. </a:t>
            </a:r>
          </a:p>
          <a:p>
            <a:endParaRPr lang="en-US" sz="1800" dirty="0">
              <a:ea typeface="+mn-lt"/>
              <a:cs typeface="+mn-lt"/>
            </a:endParaRPr>
          </a:p>
          <a:p>
            <a:r>
              <a:rPr lang="en-US" sz="1800" dirty="0">
                <a:ea typeface="+mn-lt"/>
                <a:cs typeface="+mn-lt"/>
              </a:rPr>
              <a:t>We can see the zero-crossing rate average has the highest contribution, then Heartbeat and peak frequency between 31~40Hz and then spectral Rolloff frequency and so on.</a:t>
            </a:r>
          </a:p>
          <a:p>
            <a:endParaRPr lang="en-US" sz="1800" dirty="0">
              <a:ea typeface="+mn-lt"/>
              <a:cs typeface="+mn-lt"/>
            </a:endParaRPr>
          </a:p>
          <a:p>
            <a:r>
              <a:rPr lang="en-US" sz="1800" dirty="0">
                <a:ea typeface="+mn-lt"/>
                <a:cs typeface="+mn-lt"/>
              </a:rPr>
              <a:t>In order to found out top important sets of features we feed </a:t>
            </a:r>
            <a:r>
              <a:rPr lang="en-US" sz="1800" dirty="0" err="1">
                <a:ea typeface="+mn-lt"/>
                <a:cs typeface="+mn-lt"/>
              </a:rPr>
              <a:t>RandomForestClassifier</a:t>
            </a:r>
            <a:r>
              <a:rPr lang="en-US" sz="1800" dirty="0">
                <a:ea typeface="+mn-lt"/>
                <a:cs typeface="+mn-lt"/>
              </a:rPr>
              <a:t> to five different sets of top important features [6, 8, 9, 10]. and plot the accuracy, precision and recall</a:t>
            </a:r>
            <a:endParaRPr lang="en-US" sz="1800">
              <a:cs typeface="Calibri"/>
            </a:endParaRPr>
          </a:p>
          <a:p>
            <a:endParaRPr lang="en-US" sz="1800" dirty="0">
              <a:ea typeface="+mn-lt"/>
              <a:cs typeface="+mn-lt"/>
            </a:endParaRPr>
          </a:p>
          <a:p>
            <a:r>
              <a:rPr lang="en-US" sz="1800" dirty="0">
                <a:ea typeface="+mn-lt"/>
                <a:cs typeface="+mn-lt"/>
              </a:rPr>
              <a:t>We can see that recall are same for all, but accuracy and procession are higher in 8 sets of features. So, we used first  8 importance features to feed our model</a:t>
            </a:r>
            <a:br>
              <a:rPr lang="en-US" sz="1800" dirty="0">
                <a:ea typeface="+mn-lt"/>
                <a:cs typeface="+mn-lt"/>
              </a:rPr>
            </a:br>
            <a:endParaRPr lang="en-US" sz="1800" dirty="0">
              <a:ea typeface="+mn-lt"/>
              <a:cs typeface="+mn-lt"/>
            </a:endParaRPr>
          </a:p>
        </p:txBody>
      </p:sp>
      <p:sp>
        <p:nvSpPr>
          <p:cNvPr id="7" name="Rectangle 9">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Chart, histogram&#10;&#10;Description automatically generated">
            <a:extLst>
              <a:ext uri="{FF2B5EF4-FFF2-40B4-BE49-F238E27FC236}">
                <a16:creationId xmlns:a16="http://schemas.microsoft.com/office/drawing/2014/main" id="{368C9A0E-7F63-48D2-A2AC-E49C487EE8D7}"/>
              </a:ext>
            </a:extLst>
          </p:cNvPr>
          <p:cNvPicPr>
            <a:picLocks noChangeAspect="1"/>
          </p:cNvPicPr>
          <p:nvPr/>
        </p:nvPicPr>
        <p:blipFill>
          <a:blip r:embed="rId3"/>
          <a:stretch>
            <a:fillRect/>
          </a:stretch>
        </p:blipFill>
        <p:spPr>
          <a:xfrm>
            <a:off x="6809893" y="422597"/>
            <a:ext cx="4767541" cy="2860457"/>
          </a:xfrm>
          <a:prstGeom prst="rect">
            <a:avLst/>
          </a:prstGeom>
          <a:effectLst/>
        </p:spPr>
      </p:pic>
      <p:pic>
        <p:nvPicPr>
          <p:cNvPr id="5" name="Picture 5" descr="Line chart&#10;&#10;Description automatically generated">
            <a:extLst>
              <a:ext uri="{FF2B5EF4-FFF2-40B4-BE49-F238E27FC236}">
                <a16:creationId xmlns:a16="http://schemas.microsoft.com/office/drawing/2014/main" id="{9F1E9565-B2BE-4247-B7CB-17D8B6DEE94C}"/>
              </a:ext>
            </a:extLst>
          </p:cNvPr>
          <p:cNvPicPr>
            <a:picLocks noChangeAspect="1"/>
          </p:cNvPicPr>
          <p:nvPr/>
        </p:nvPicPr>
        <p:blipFill>
          <a:blip r:embed="rId4"/>
          <a:stretch>
            <a:fillRect/>
          </a:stretch>
        </p:blipFill>
        <p:spPr>
          <a:xfrm>
            <a:off x="7451707" y="3787769"/>
            <a:ext cx="3385304" cy="2322576"/>
          </a:xfrm>
          <a:prstGeom prst="rect">
            <a:avLst/>
          </a:prstGeom>
        </p:spPr>
      </p:pic>
    </p:spTree>
    <p:extLst>
      <p:ext uri="{BB962C8B-B14F-4D97-AF65-F5344CB8AC3E}">
        <p14:creationId xmlns:p14="http://schemas.microsoft.com/office/powerpoint/2010/main" val="218372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D677F-8C50-4E87-87DF-DDD35FF2665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kern="1200">
                <a:solidFill>
                  <a:srgbClr val="FFFFFF"/>
                </a:solidFill>
                <a:latin typeface="+mj-lt"/>
                <a:ea typeface="+mj-ea"/>
                <a:cs typeface="+mj-cs"/>
              </a:rPr>
              <a:t>Feed the model with original data</a:t>
            </a:r>
          </a:p>
        </p:txBody>
      </p:sp>
      <p:graphicFrame>
        <p:nvGraphicFramePr>
          <p:cNvPr id="7" name="Table 6">
            <a:extLst>
              <a:ext uri="{FF2B5EF4-FFF2-40B4-BE49-F238E27FC236}">
                <a16:creationId xmlns:a16="http://schemas.microsoft.com/office/drawing/2014/main" id="{24CD6644-E052-41CC-9BD4-942089E1C967}"/>
              </a:ext>
            </a:extLst>
          </p:cNvPr>
          <p:cNvGraphicFramePr>
            <a:graphicFrameLocks noGrp="1"/>
          </p:cNvGraphicFramePr>
          <p:nvPr>
            <p:extLst>
              <p:ext uri="{D42A27DB-BD31-4B8C-83A1-F6EECF244321}">
                <p14:modId xmlns:p14="http://schemas.microsoft.com/office/powerpoint/2010/main" val="634722216"/>
              </p:ext>
            </p:extLst>
          </p:nvPr>
        </p:nvGraphicFramePr>
        <p:xfrm>
          <a:off x="4777316" y="826776"/>
          <a:ext cx="6780700" cy="5202121"/>
        </p:xfrm>
        <a:graphic>
          <a:graphicData uri="http://schemas.openxmlformats.org/drawingml/2006/table">
            <a:tbl>
              <a:tblPr firstRow="1" bandRow="1">
                <a:solidFill>
                  <a:srgbClr val="F2F2F2">
                    <a:alpha val="45098"/>
                  </a:srgbClr>
                </a:solidFill>
                <a:tableStyleId>{8799B23B-EC83-4686-B30A-512413B5E67A}</a:tableStyleId>
              </a:tblPr>
              <a:tblGrid>
                <a:gridCol w="4211659">
                  <a:extLst>
                    <a:ext uri="{9D8B030D-6E8A-4147-A177-3AD203B41FA5}">
                      <a16:colId xmlns:a16="http://schemas.microsoft.com/office/drawing/2014/main" val="1441154397"/>
                    </a:ext>
                  </a:extLst>
                </a:gridCol>
                <a:gridCol w="2569041">
                  <a:extLst>
                    <a:ext uri="{9D8B030D-6E8A-4147-A177-3AD203B41FA5}">
                      <a16:colId xmlns:a16="http://schemas.microsoft.com/office/drawing/2014/main" val="1519145214"/>
                    </a:ext>
                  </a:extLst>
                </a:gridCol>
              </a:tblGrid>
              <a:tr h="1085641">
                <a:tc>
                  <a:txBody>
                    <a:bodyPr/>
                    <a:lstStyle/>
                    <a:p>
                      <a:pPr algn="just" rtl="0" fontAlgn="base"/>
                      <a:r>
                        <a:rPr lang="en-US" sz="2600" b="0" cap="none" spc="0">
                          <a:solidFill>
                            <a:schemeClr val="bg1"/>
                          </a:solidFill>
                          <a:effectLst/>
                        </a:rPr>
                        <a:t>Model </a:t>
                      </a:r>
                    </a:p>
                  </a:txBody>
                  <a:tcPr marL="452614" marR="452614" marT="169561" marB="452614" anchor="ctr">
                    <a:lnL w="12700" cmpd="sng">
                      <a:noFill/>
                    </a:lnL>
                    <a:lnR w="12700" cmpd="sng">
                      <a:noFill/>
                    </a:lnR>
                    <a:lnT w="19050" cap="flat" cmpd="sng" algn="ctr">
                      <a:noFill/>
                      <a:prstDash val="solid"/>
                    </a:lnT>
                    <a:lnB w="38100" cmpd="sng">
                      <a:noFill/>
                    </a:lnB>
                    <a:solidFill>
                      <a:schemeClr val="tx1"/>
                    </a:solidFill>
                  </a:tcPr>
                </a:tc>
                <a:tc>
                  <a:txBody>
                    <a:bodyPr/>
                    <a:lstStyle/>
                    <a:p>
                      <a:pPr algn="ctr" rtl="0" fontAlgn="base"/>
                      <a:r>
                        <a:rPr lang="en-US" sz="2600" b="0" cap="none" spc="0">
                          <a:solidFill>
                            <a:schemeClr val="bg1"/>
                          </a:solidFill>
                          <a:effectLst/>
                        </a:rPr>
                        <a:t>Accuracy </a:t>
                      </a:r>
                    </a:p>
                  </a:txBody>
                  <a:tcPr marL="452614" marR="452614" marT="169561" marB="452614"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65519327"/>
                  </a:ext>
                </a:extLst>
              </a:tr>
              <a:tr h="1029120">
                <a:tc>
                  <a:txBody>
                    <a:bodyPr/>
                    <a:lstStyle/>
                    <a:p>
                      <a:pPr algn="just" rtl="0" fontAlgn="base"/>
                      <a:r>
                        <a:rPr lang="en-US" sz="2200" cap="none" spc="0" err="1">
                          <a:solidFill>
                            <a:schemeClr val="tx1"/>
                          </a:solidFill>
                          <a:effectLst/>
                        </a:rPr>
                        <a:t>AdaBoostClassifier</a:t>
                      </a:r>
                      <a:r>
                        <a:rPr lang="en-US" sz="2200" cap="none" spc="0">
                          <a:solidFill>
                            <a:schemeClr val="tx1"/>
                          </a:solidFill>
                          <a:effectLst/>
                        </a:rPr>
                        <a:t> </a:t>
                      </a:r>
                    </a:p>
                  </a:txBody>
                  <a:tcPr marL="452614" marR="452614" marT="169561" marB="4526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just" rtl="0" fontAlgn="base"/>
                      <a:r>
                        <a:rPr lang="it-IT" sz="2200" cap="none" spc="0">
                          <a:solidFill>
                            <a:schemeClr val="tx1"/>
                          </a:solidFill>
                          <a:effectLst/>
                        </a:rPr>
                        <a:t>67% </a:t>
                      </a:r>
                    </a:p>
                  </a:txBody>
                  <a:tcPr marL="452614" marR="452614" marT="169561" marB="4526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284365517"/>
                  </a:ext>
                </a:extLst>
              </a:tr>
              <a:tr h="1029120">
                <a:tc>
                  <a:txBody>
                    <a:bodyPr/>
                    <a:lstStyle/>
                    <a:p>
                      <a:pPr algn="just" rtl="0" fontAlgn="base"/>
                      <a:r>
                        <a:rPr lang="en-US" sz="2200" cap="none" spc="0" err="1">
                          <a:solidFill>
                            <a:schemeClr val="tx1"/>
                          </a:solidFill>
                          <a:effectLst/>
                        </a:rPr>
                        <a:t>DecisionTreeClassifier</a:t>
                      </a:r>
                      <a:r>
                        <a:rPr lang="en-US" sz="2200" cap="none" spc="0">
                          <a:solidFill>
                            <a:schemeClr val="tx1"/>
                          </a:solidFill>
                          <a:effectLst/>
                        </a:rPr>
                        <a:t> </a:t>
                      </a:r>
                    </a:p>
                  </a:txBody>
                  <a:tcPr marL="452614" marR="452614" marT="169561" marB="4526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rtl="0" fontAlgn="base"/>
                      <a:r>
                        <a:rPr lang="en-US" sz="2200" cap="none" spc="0">
                          <a:solidFill>
                            <a:schemeClr val="tx1"/>
                          </a:solidFill>
                          <a:effectLst/>
                        </a:rPr>
                        <a:t>67% </a:t>
                      </a:r>
                    </a:p>
                  </a:txBody>
                  <a:tcPr marL="452614" marR="452614" marT="169561" marB="4526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577915245"/>
                  </a:ext>
                </a:extLst>
              </a:tr>
              <a:tr h="1029120">
                <a:tc>
                  <a:txBody>
                    <a:bodyPr/>
                    <a:lstStyle/>
                    <a:p>
                      <a:pPr algn="just" rtl="0" fontAlgn="base"/>
                      <a:r>
                        <a:rPr lang="en-US" sz="2200" cap="none" spc="0" err="1">
                          <a:solidFill>
                            <a:schemeClr val="tx1"/>
                          </a:solidFill>
                          <a:effectLst/>
                        </a:rPr>
                        <a:t>KNeighborsClassifier</a:t>
                      </a:r>
                      <a:r>
                        <a:rPr lang="en-US" sz="2200" cap="none" spc="0">
                          <a:solidFill>
                            <a:schemeClr val="tx1"/>
                          </a:solidFill>
                          <a:effectLst/>
                        </a:rPr>
                        <a:t> </a:t>
                      </a:r>
                    </a:p>
                  </a:txBody>
                  <a:tcPr marL="452614" marR="452614" marT="169561" marB="4526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just" rtl="0" fontAlgn="base"/>
                      <a:r>
                        <a:rPr lang="en-US" sz="2200" cap="none" spc="0">
                          <a:solidFill>
                            <a:schemeClr val="tx1"/>
                          </a:solidFill>
                          <a:effectLst/>
                        </a:rPr>
                        <a:t>50% </a:t>
                      </a:r>
                    </a:p>
                  </a:txBody>
                  <a:tcPr marL="452614" marR="452614" marT="169561" marB="4526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747958858"/>
                  </a:ext>
                </a:extLst>
              </a:tr>
              <a:tr h="1029120">
                <a:tc>
                  <a:txBody>
                    <a:bodyPr/>
                    <a:lstStyle/>
                    <a:p>
                      <a:pPr algn="just" rtl="0" fontAlgn="base"/>
                      <a:r>
                        <a:rPr lang="en-US" sz="2200" cap="none" spc="0" err="1">
                          <a:solidFill>
                            <a:schemeClr val="tx1"/>
                          </a:solidFill>
                          <a:effectLst/>
                        </a:rPr>
                        <a:t>RandomForestClassifier</a:t>
                      </a:r>
                      <a:r>
                        <a:rPr lang="en-US" sz="2200" cap="none" spc="0">
                          <a:solidFill>
                            <a:schemeClr val="tx1"/>
                          </a:solidFill>
                          <a:effectLst/>
                        </a:rPr>
                        <a:t> </a:t>
                      </a:r>
                    </a:p>
                  </a:txBody>
                  <a:tcPr marL="452614" marR="452614" marT="169561" marB="4526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rtl="0" fontAlgn="base"/>
                      <a:r>
                        <a:rPr lang="en-US" sz="2200" cap="none" spc="0">
                          <a:solidFill>
                            <a:schemeClr val="tx1"/>
                          </a:solidFill>
                          <a:effectLst/>
                        </a:rPr>
                        <a:t>50% </a:t>
                      </a:r>
                    </a:p>
                  </a:txBody>
                  <a:tcPr marL="452614" marR="452614" marT="169561" marB="4526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224413492"/>
                  </a:ext>
                </a:extLst>
              </a:tr>
            </a:tbl>
          </a:graphicData>
        </a:graphic>
      </p:graphicFrame>
    </p:spTree>
    <p:extLst>
      <p:ext uri="{BB962C8B-B14F-4D97-AF65-F5344CB8AC3E}">
        <p14:creationId xmlns:p14="http://schemas.microsoft.com/office/powerpoint/2010/main" val="118003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889B63D-9669-45C1-98C9-B0B5EA5711E7}"/>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ea typeface="+mj-lt"/>
                <a:cs typeface="+mj-lt"/>
              </a:rPr>
              <a:t>Generate 200 synthetic data using TCGAN</a:t>
            </a:r>
            <a:endParaRPr lang="en-US"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B5D63B7-A6CA-436F-9185-B9CCFC14A46D}"/>
              </a:ext>
            </a:extLst>
          </p:cNvPr>
          <p:cNvSpPr>
            <a:spLocks noGrp="1"/>
          </p:cNvSpPr>
          <p:nvPr>
            <p:ph idx="1"/>
          </p:nvPr>
        </p:nvSpPr>
        <p:spPr>
          <a:xfrm>
            <a:off x="1179226" y="2890979"/>
            <a:ext cx="9833548" cy="2693976"/>
          </a:xfrm>
        </p:spPr>
        <p:txBody>
          <a:bodyPr vert="horz" lIns="91440" tIns="45720" rIns="91440" bIns="45720" rtlCol="0">
            <a:normAutofit/>
          </a:bodyPr>
          <a:lstStyle/>
          <a:p>
            <a:r>
              <a:rPr lang="en-US" sz="1800">
                <a:solidFill>
                  <a:schemeClr val="tx2"/>
                </a:solidFill>
                <a:ea typeface="+mn-lt"/>
                <a:cs typeface="+mn-lt"/>
              </a:rPr>
              <a:t>We have small set of observations. A small data set suffers from high bias and overfitting. Getting more data in our case it very difficult and costly.</a:t>
            </a:r>
          </a:p>
          <a:p>
            <a:endParaRPr lang="en-US" sz="1800">
              <a:solidFill>
                <a:schemeClr val="tx2"/>
              </a:solidFill>
              <a:ea typeface="+mn-lt"/>
              <a:cs typeface="+mn-lt"/>
            </a:endParaRPr>
          </a:p>
          <a:p>
            <a:r>
              <a:rPr lang="en-US" sz="1800">
                <a:solidFill>
                  <a:schemeClr val="tx2"/>
                </a:solidFill>
                <a:ea typeface="+mn-lt"/>
                <a:cs typeface="+mn-lt"/>
              </a:rPr>
              <a:t>We used TCGAN to generate 200 synthetic data. We used that 200 synthetic plus original data to feed our model.</a:t>
            </a:r>
          </a:p>
          <a:p>
            <a:endParaRPr lang="en-US" sz="1800">
              <a:solidFill>
                <a:schemeClr val="tx2"/>
              </a:solidFill>
              <a:ea typeface="+mn-lt"/>
              <a:cs typeface="+mn-lt"/>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0936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CAFB5-CFD7-453B-B407-F174693FEF8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Feed the model with original plus synthetic data</a:t>
            </a:r>
          </a:p>
        </p:txBody>
      </p:sp>
      <p:graphicFrame>
        <p:nvGraphicFramePr>
          <p:cNvPr id="39" name="Content Placeholder 4">
            <a:extLst>
              <a:ext uri="{FF2B5EF4-FFF2-40B4-BE49-F238E27FC236}">
                <a16:creationId xmlns:a16="http://schemas.microsoft.com/office/drawing/2014/main" id="{87EB8629-BD68-4422-AD23-22A28ECE4403}"/>
              </a:ext>
            </a:extLst>
          </p:cNvPr>
          <p:cNvGraphicFramePr>
            <a:graphicFrameLocks/>
          </p:cNvGraphicFramePr>
          <p:nvPr>
            <p:extLst>
              <p:ext uri="{D42A27DB-BD31-4B8C-83A1-F6EECF244321}">
                <p14:modId xmlns:p14="http://schemas.microsoft.com/office/powerpoint/2010/main" val="1029580709"/>
              </p:ext>
            </p:extLst>
          </p:nvPr>
        </p:nvGraphicFramePr>
        <p:xfrm>
          <a:off x="4777316" y="1227815"/>
          <a:ext cx="6780701" cy="4400043"/>
        </p:xfrm>
        <a:graphic>
          <a:graphicData uri="http://schemas.openxmlformats.org/drawingml/2006/table">
            <a:tbl>
              <a:tblPr firstRow="1" bandRow="1">
                <a:noFill/>
                <a:tableStyleId>{5C22544A-7EE6-4342-B048-85BDC9FD1C3A}</a:tableStyleId>
              </a:tblPr>
              <a:tblGrid>
                <a:gridCol w="3752976">
                  <a:extLst>
                    <a:ext uri="{9D8B030D-6E8A-4147-A177-3AD203B41FA5}">
                      <a16:colId xmlns:a16="http://schemas.microsoft.com/office/drawing/2014/main" val="3336899110"/>
                    </a:ext>
                  </a:extLst>
                </a:gridCol>
                <a:gridCol w="3027725">
                  <a:extLst>
                    <a:ext uri="{9D8B030D-6E8A-4147-A177-3AD203B41FA5}">
                      <a16:colId xmlns:a16="http://schemas.microsoft.com/office/drawing/2014/main" val="3956483576"/>
                    </a:ext>
                  </a:extLst>
                </a:gridCol>
              </a:tblGrid>
              <a:tr h="942127">
                <a:tc>
                  <a:txBody>
                    <a:bodyPr/>
                    <a:lstStyle/>
                    <a:p>
                      <a:pPr algn="just" rtl="0" fontAlgn="base"/>
                      <a:r>
                        <a:rPr lang="en-US" sz="2700" b="0" cap="all" spc="150">
                          <a:solidFill>
                            <a:schemeClr val="lt1"/>
                          </a:solidFill>
                          <a:effectLst/>
                        </a:rPr>
                        <a:t>Model </a:t>
                      </a:r>
                    </a:p>
                  </a:txBody>
                  <a:tcPr marL="232943" marR="232943" marT="232943" marB="232943"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pPr algn="just" rtl="0" fontAlgn="base"/>
                      <a:r>
                        <a:rPr lang="en-US" sz="2700" b="0" cap="all" spc="150">
                          <a:solidFill>
                            <a:schemeClr val="lt1"/>
                          </a:solidFill>
                          <a:effectLst/>
                        </a:rPr>
                        <a:t>Accuracy </a:t>
                      </a:r>
                    </a:p>
                  </a:txBody>
                  <a:tcPr marL="232943" marR="232943" marT="232943" marB="232943"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2359208036"/>
                  </a:ext>
                </a:extLst>
              </a:tr>
              <a:tr h="864479">
                <a:tc>
                  <a:txBody>
                    <a:bodyPr/>
                    <a:lstStyle/>
                    <a:p>
                      <a:pPr algn="just" rtl="0" fontAlgn="base"/>
                      <a:r>
                        <a:rPr lang="en-US" sz="2200" cap="none" spc="0" err="1">
                          <a:solidFill>
                            <a:schemeClr val="tx1"/>
                          </a:solidFill>
                          <a:effectLst/>
                        </a:rPr>
                        <a:t>AdaBoostClassifier</a:t>
                      </a:r>
                      <a:r>
                        <a:rPr lang="en-US" sz="2200" cap="none" spc="0">
                          <a:solidFill>
                            <a:schemeClr val="tx1"/>
                          </a:solidFill>
                          <a:effectLst/>
                        </a:rPr>
                        <a:t> </a:t>
                      </a:r>
                    </a:p>
                  </a:txBody>
                  <a:tcPr marL="232943" marR="232943" marT="232943" marB="232943">
                    <a:lnL w="12700" cmpd="sng">
                      <a:noFill/>
                      <a:prstDash val="solid"/>
                    </a:lnL>
                    <a:lnR w="12700" cmpd="sng">
                      <a:noFill/>
                      <a:prstDash val="solid"/>
                    </a:lnR>
                    <a:lnT w="12700" cmpd="sng">
                      <a:noFill/>
                      <a:prstDash val="solid"/>
                    </a:lnT>
                    <a:lnB w="12700" cmpd="sng">
                      <a:noFill/>
                      <a:prstDash val="solid"/>
                    </a:lnB>
                    <a:noFill/>
                  </a:tcPr>
                </a:tc>
                <a:tc>
                  <a:txBody>
                    <a:bodyPr/>
                    <a:lstStyle/>
                    <a:p>
                      <a:pPr algn="just" rtl="0" fontAlgn="base"/>
                      <a:r>
                        <a:rPr lang="it-IT" sz="2200" cap="none" spc="0">
                          <a:solidFill>
                            <a:schemeClr val="tx1"/>
                          </a:solidFill>
                          <a:effectLst/>
                        </a:rPr>
                        <a:t>71% </a:t>
                      </a:r>
                    </a:p>
                  </a:txBody>
                  <a:tcPr marL="232943" marR="232943" marT="232943" marB="2329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66803589"/>
                  </a:ext>
                </a:extLst>
              </a:tr>
              <a:tr h="864479">
                <a:tc>
                  <a:txBody>
                    <a:bodyPr/>
                    <a:lstStyle/>
                    <a:p>
                      <a:pPr algn="just" rtl="0" fontAlgn="base"/>
                      <a:r>
                        <a:rPr lang="en-US" sz="2200" cap="none" spc="0" err="1">
                          <a:solidFill>
                            <a:schemeClr val="tx1"/>
                          </a:solidFill>
                          <a:effectLst/>
                        </a:rPr>
                        <a:t>DecisionTreeClassifier</a:t>
                      </a:r>
                      <a:r>
                        <a:rPr lang="en-US" sz="2200" cap="none" spc="0">
                          <a:solidFill>
                            <a:schemeClr val="tx1"/>
                          </a:solidFill>
                          <a:effectLst/>
                        </a:rPr>
                        <a:t> </a:t>
                      </a:r>
                    </a:p>
                  </a:txBody>
                  <a:tcPr marL="232943" marR="232943" marT="232943" marB="2329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just" rtl="0" fontAlgn="base"/>
                      <a:r>
                        <a:rPr lang="en-US" sz="2200" cap="none" spc="0">
                          <a:solidFill>
                            <a:schemeClr val="tx1"/>
                          </a:solidFill>
                          <a:effectLst/>
                        </a:rPr>
                        <a:t>62% </a:t>
                      </a:r>
                    </a:p>
                  </a:txBody>
                  <a:tcPr marL="232943" marR="232943" marT="232943" marB="2329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66316948"/>
                  </a:ext>
                </a:extLst>
              </a:tr>
              <a:tr h="864479">
                <a:tc>
                  <a:txBody>
                    <a:bodyPr/>
                    <a:lstStyle/>
                    <a:p>
                      <a:pPr algn="just" rtl="0" fontAlgn="base"/>
                      <a:r>
                        <a:rPr lang="en-US" sz="2200" cap="none" spc="0" err="1">
                          <a:solidFill>
                            <a:schemeClr val="tx1"/>
                          </a:solidFill>
                          <a:effectLst/>
                        </a:rPr>
                        <a:t>KNeighborsClassifier</a:t>
                      </a:r>
                      <a:r>
                        <a:rPr lang="en-US" sz="2200" cap="none" spc="0">
                          <a:solidFill>
                            <a:schemeClr val="tx1"/>
                          </a:solidFill>
                          <a:effectLst/>
                        </a:rPr>
                        <a:t> </a:t>
                      </a:r>
                    </a:p>
                  </a:txBody>
                  <a:tcPr marL="232943" marR="232943" marT="232943" marB="232943">
                    <a:lnL w="12700" cmpd="sng">
                      <a:noFill/>
                      <a:prstDash val="solid"/>
                    </a:lnL>
                    <a:lnR w="12700" cmpd="sng">
                      <a:noFill/>
                      <a:prstDash val="solid"/>
                    </a:lnR>
                    <a:lnT w="12700" cmpd="sng">
                      <a:noFill/>
                      <a:prstDash val="solid"/>
                    </a:lnT>
                    <a:lnB w="12700" cmpd="sng">
                      <a:noFill/>
                      <a:prstDash val="solid"/>
                    </a:lnB>
                    <a:noFill/>
                  </a:tcPr>
                </a:tc>
                <a:tc>
                  <a:txBody>
                    <a:bodyPr/>
                    <a:lstStyle/>
                    <a:p>
                      <a:pPr algn="just" rtl="0" fontAlgn="base"/>
                      <a:r>
                        <a:rPr lang="en-US" sz="2200" cap="none" spc="0">
                          <a:solidFill>
                            <a:schemeClr val="tx1"/>
                          </a:solidFill>
                          <a:effectLst/>
                        </a:rPr>
                        <a:t>74% </a:t>
                      </a:r>
                    </a:p>
                  </a:txBody>
                  <a:tcPr marL="232943" marR="232943" marT="232943" marB="2329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8001303"/>
                  </a:ext>
                </a:extLst>
              </a:tr>
              <a:tr h="864479">
                <a:tc>
                  <a:txBody>
                    <a:bodyPr/>
                    <a:lstStyle/>
                    <a:p>
                      <a:pPr algn="just" rtl="0" fontAlgn="base"/>
                      <a:r>
                        <a:rPr lang="en-US" sz="2200" cap="none" spc="0" err="1">
                          <a:solidFill>
                            <a:schemeClr val="tx1"/>
                          </a:solidFill>
                          <a:effectLst/>
                        </a:rPr>
                        <a:t>RandomForestClassifier</a:t>
                      </a:r>
                      <a:r>
                        <a:rPr lang="en-US" sz="2200" cap="none" spc="0">
                          <a:solidFill>
                            <a:schemeClr val="tx1"/>
                          </a:solidFill>
                          <a:effectLst/>
                        </a:rPr>
                        <a:t> </a:t>
                      </a:r>
                    </a:p>
                  </a:txBody>
                  <a:tcPr marL="232943" marR="232943" marT="232943" marB="2329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just" rtl="0" fontAlgn="base"/>
                      <a:r>
                        <a:rPr lang="en-US" sz="2200" cap="none" spc="0">
                          <a:solidFill>
                            <a:schemeClr val="tx1"/>
                          </a:solidFill>
                          <a:effectLst/>
                        </a:rPr>
                        <a:t>73% </a:t>
                      </a:r>
                    </a:p>
                  </a:txBody>
                  <a:tcPr marL="232943" marR="232943" marT="232943" marB="2329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38622659"/>
                  </a:ext>
                </a:extLst>
              </a:tr>
            </a:tbl>
          </a:graphicData>
        </a:graphic>
      </p:graphicFrame>
    </p:spTree>
    <p:extLst>
      <p:ext uri="{BB962C8B-B14F-4D97-AF65-F5344CB8AC3E}">
        <p14:creationId xmlns:p14="http://schemas.microsoft.com/office/powerpoint/2010/main" val="188419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E0EB2-7D91-49A7-9082-FAA47F95ECD8}"/>
              </a:ext>
            </a:extLst>
          </p:cNvPr>
          <p:cNvSpPr>
            <a:spLocks noGrp="1"/>
          </p:cNvSpPr>
          <p:nvPr>
            <p:ph type="title"/>
          </p:nvPr>
        </p:nvSpPr>
        <p:spPr>
          <a:xfrm>
            <a:off x="838200" y="365126"/>
            <a:ext cx="10515600" cy="1288784"/>
          </a:xfrm>
        </p:spPr>
        <p:txBody>
          <a:bodyPr>
            <a:normAutofit/>
          </a:bodyPr>
          <a:lstStyle/>
          <a:p>
            <a:r>
              <a:rPr lang="en-US" sz="4000">
                <a:cs typeface="Calibri Light"/>
              </a:rPr>
              <a:t>Summary of result </a:t>
            </a:r>
            <a:endParaRPr lang="en-US" sz="4000"/>
          </a:p>
        </p:txBody>
      </p:sp>
      <p:pic>
        <p:nvPicPr>
          <p:cNvPr id="4" name="Picture 4" descr="Chart, bar chart&#10;&#10;Description automatically generated">
            <a:extLst>
              <a:ext uri="{FF2B5EF4-FFF2-40B4-BE49-F238E27FC236}">
                <a16:creationId xmlns:a16="http://schemas.microsoft.com/office/drawing/2014/main" id="{87816940-0F75-4BE0-908C-B4094D942D58}"/>
              </a:ext>
            </a:extLst>
          </p:cNvPr>
          <p:cNvPicPr>
            <a:picLocks noChangeAspect="1"/>
          </p:cNvPicPr>
          <p:nvPr/>
        </p:nvPicPr>
        <p:blipFill rotWithShape="1">
          <a:blip r:embed="rId3"/>
          <a:srcRect l="1618" r="18689"/>
          <a:stretch/>
        </p:blipFill>
        <p:spPr>
          <a:xfrm>
            <a:off x="838200" y="1825625"/>
            <a:ext cx="6151651" cy="4303465"/>
          </a:xfrm>
          <a:prstGeom prst="rect">
            <a:avLst/>
          </a:prstGeom>
        </p:spPr>
      </p:pic>
      <p:sp>
        <p:nvSpPr>
          <p:cNvPr id="9" name="Content Placeholder 8">
            <a:extLst>
              <a:ext uri="{FF2B5EF4-FFF2-40B4-BE49-F238E27FC236}">
                <a16:creationId xmlns:a16="http://schemas.microsoft.com/office/drawing/2014/main" id="{A7B92D1E-EA28-4F59-9B6E-486061D13BE1}"/>
              </a:ext>
            </a:extLst>
          </p:cNvPr>
          <p:cNvSpPr>
            <a:spLocks noGrp="1"/>
          </p:cNvSpPr>
          <p:nvPr>
            <p:ph idx="1"/>
          </p:nvPr>
        </p:nvSpPr>
        <p:spPr>
          <a:xfrm>
            <a:off x="7552944" y="1825625"/>
            <a:ext cx="3800856" cy="4303464"/>
          </a:xfrm>
        </p:spPr>
        <p:txBody>
          <a:bodyPr vert="horz" lIns="91440" tIns="45720" rIns="91440" bIns="45720" rtlCol="0" anchor="t">
            <a:normAutofit/>
          </a:bodyPr>
          <a:lstStyle/>
          <a:p>
            <a:r>
              <a:rPr lang="en-US" sz="2000" dirty="0">
                <a:cs typeface="Calibri"/>
              </a:rPr>
              <a:t>Looking at the result we can see that </a:t>
            </a:r>
            <a:r>
              <a:rPr lang="en-US" sz="2000" dirty="0" err="1">
                <a:cs typeface="Calibri"/>
              </a:rPr>
              <a:t>Adaboost</a:t>
            </a:r>
            <a:r>
              <a:rPr lang="en-US" sz="2000" dirty="0">
                <a:cs typeface="Calibri"/>
              </a:rPr>
              <a:t> has moderate accuracy as 67% original and 71% in synthetic plus original data.</a:t>
            </a:r>
          </a:p>
          <a:p>
            <a:r>
              <a:rPr lang="en-US" sz="2000" dirty="0">
                <a:cs typeface="Calibri"/>
              </a:rPr>
              <a:t>Although Random forest(73) and KNN(74) has high accuracy in synthetic plus original data but they have low accuracy in original data</a:t>
            </a:r>
          </a:p>
          <a:p>
            <a:r>
              <a:rPr lang="en-US" sz="2000" dirty="0">
                <a:cs typeface="Calibri"/>
              </a:rPr>
              <a:t>So </a:t>
            </a:r>
            <a:r>
              <a:rPr lang="en-US" sz="2000" dirty="0" err="1">
                <a:cs typeface="Calibri"/>
              </a:rPr>
              <a:t>Adaboost</a:t>
            </a:r>
            <a:r>
              <a:rPr lang="en-US" sz="2000" dirty="0">
                <a:cs typeface="Calibri"/>
              </a:rPr>
              <a:t> is the best choice for our data set</a:t>
            </a:r>
          </a:p>
          <a:p>
            <a:endParaRPr lang="en-US" sz="2000">
              <a:cs typeface="Calibri"/>
            </a:endParaRPr>
          </a:p>
        </p:txBody>
      </p:sp>
    </p:spTree>
    <p:extLst>
      <p:ext uri="{BB962C8B-B14F-4D97-AF65-F5344CB8AC3E}">
        <p14:creationId xmlns:p14="http://schemas.microsoft.com/office/powerpoint/2010/main" val="400142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FBE73-CFE5-4F28-B68C-2BF5A517B790}"/>
              </a:ext>
            </a:extLst>
          </p:cNvPr>
          <p:cNvSpPr>
            <a:spLocks noGrp="1"/>
          </p:cNvSpPr>
          <p:nvPr>
            <p:ph type="title"/>
          </p:nvPr>
        </p:nvSpPr>
        <p:spPr>
          <a:xfrm>
            <a:off x="2873093" y="475446"/>
            <a:ext cx="6451647" cy="1391873"/>
          </a:xfrm>
        </p:spPr>
        <p:txBody>
          <a:bodyPr>
            <a:normAutofit/>
          </a:bodyPr>
          <a:lstStyle/>
          <a:p>
            <a:pPr algn="ctr"/>
            <a:r>
              <a:rPr lang="en-US" sz="3600" dirty="0">
                <a:cs typeface="Calibri Light"/>
              </a:rPr>
              <a:t>Conclusion and Future plan</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3A7A997-CCAA-42A4-B60F-29FC3B8CB268}"/>
              </a:ext>
            </a:extLst>
          </p:cNvPr>
          <p:cNvSpPr>
            <a:spLocks noGrp="1"/>
          </p:cNvSpPr>
          <p:nvPr>
            <p:ph idx="1"/>
          </p:nvPr>
        </p:nvSpPr>
        <p:spPr>
          <a:xfrm>
            <a:off x="3041120" y="1971152"/>
            <a:ext cx="8172280" cy="4368316"/>
          </a:xfrm>
        </p:spPr>
        <p:txBody>
          <a:bodyPr vert="horz" lIns="91440" tIns="45720" rIns="91440" bIns="45720" rtlCol="0" anchor="t">
            <a:noAutofit/>
          </a:bodyPr>
          <a:lstStyle/>
          <a:p>
            <a:r>
              <a:rPr lang="en-US" sz="2000" dirty="0">
                <a:cs typeface="Calibri"/>
              </a:rPr>
              <a:t>We have small set of data. Most</a:t>
            </a:r>
            <a:r>
              <a:rPr lang="en-US" sz="2000" dirty="0">
                <a:ea typeface="+mn-lt"/>
                <a:cs typeface="+mn-lt"/>
              </a:rPr>
              <a:t> experimental involving primary research with real people have small data due to cost of conduction in </a:t>
            </a:r>
            <a:r>
              <a:rPr lang="en-US" sz="2000" dirty="0"/>
              <a:t>person. In  our </a:t>
            </a:r>
            <a:r>
              <a:rPr lang="en-US" sz="2000" dirty="0">
                <a:ea typeface="+mn-lt"/>
                <a:cs typeface="+mn-lt"/>
              </a:rPr>
              <a:t>case,  this collection process is  costly, too  difficult and time-consuming. That's why we used to TCGAN to generate some synthetic data.</a:t>
            </a:r>
          </a:p>
          <a:p>
            <a:endParaRPr lang="en-US" sz="2000" dirty="0">
              <a:cs typeface="Calibri"/>
            </a:endParaRPr>
          </a:p>
          <a:p>
            <a:r>
              <a:rPr lang="en-US" sz="2000" dirty="0">
                <a:cs typeface="Calibri"/>
              </a:rPr>
              <a:t>We tried four different classifiers like </a:t>
            </a:r>
            <a:r>
              <a:rPr lang="en-US" sz="2000" dirty="0">
                <a:ea typeface="+mn-lt"/>
                <a:cs typeface="+mn-lt"/>
              </a:rPr>
              <a:t>AdaBoost, Decision Tree, KNN and Random Forest. We saw that </a:t>
            </a:r>
            <a:r>
              <a:rPr lang="en-US" sz="2000" err="1">
                <a:ea typeface="+mn-lt"/>
                <a:cs typeface="+mn-lt"/>
              </a:rPr>
              <a:t>Adaboost</a:t>
            </a:r>
            <a:r>
              <a:rPr lang="en-US" sz="2000" dirty="0">
                <a:ea typeface="+mn-lt"/>
                <a:cs typeface="+mn-lt"/>
              </a:rPr>
              <a:t> is the best choice.</a:t>
            </a:r>
          </a:p>
          <a:p>
            <a:endParaRPr lang="en-US" sz="2000" dirty="0">
              <a:ea typeface="+mn-lt"/>
              <a:cs typeface="+mn-lt"/>
            </a:endParaRPr>
          </a:p>
          <a:p>
            <a:r>
              <a:rPr lang="en-US" sz="2000" dirty="0">
                <a:cs typeface="Calibri"/>
              </a:rPr>
              <a:t>In future we planned to extend this work to identify sex and age group of individual</a:t>
            </a:r>
          </a:p>
          <a:p>
            <a:endParaRPr lang="en-US" sz="2000" dirty="0">
              <a:ea typeface="+mn-lt"/>
              <a:cs typeface="+mn-lt"/>
            </a:endParaRPr>
          </a:p>
          <a:p>
            <a:r>
              <a:rPr lang="en-US" sz="2000" dirty="0">
                <a:ea typeface="+mn-lt"/>
                <a:cs typeface="+mn-lt"/>
              </a:rPr>
              <a:t>https://github.com/msarker000/dse-capstone</a:t>
            </a:r>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pPr lvl="1"/>
            <a:endParaRPr lang="en-US" sz="2000" dirty="0">
              <a:cs typeface="Calibri"/>
            </a:endParaRPr>
          </a:p>
          <a:p>
            <a:endParaRPr lang="en-US" sz="2000" dirty="0">
              <a:cs typeface="Calibri"/>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3106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028C596-EB7F-4696-B692-1F03C6F2BED6}"/>
              </a:ext>
            </a:extLst>
          </p:cNvPr>
          <p:cNvSpPr>
            <a:spLocks noGrp="1"/>
          </p:cNvSpPr>
          <p:nvPr>
            <p:ph type="title"/>
          </p:nvPr>
        </p:nvSpPr>
        <p:spPr>
          <a:xfrm>
            <a:off x="804672" y="1243013"/>
            <a:ext cx="3855720" cy="4371974"/>
          </a:xfrm>
        </p:spPr>
        <p:txBody>
          <a:bodyPr>
            <a:normAutofit/>
          </a:bodyPr>
          <a:lstStyle/>
          <a:p>
            <a:endParaRPr lang="en-US" sz="3600">
              <a:solidFill>
                <a:schemeClr val="tx2"/>
              </a:solidFill>
            </a:endParaRP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A7019854-A7D9-4003-AA0F-93804C851035}"/>
              </a:ext>
            </a:extLst>
          </p:cNvPr>
          <p:cNvSpPr>
            <a:spLocks noGrp="1"/>
          </p:cNvSpPr>
          <p:nvPr>
            <p:ph idx="1"/>
          </p:nvPr>
        </p:nvSpPr>
        <p:spPr>
          <a:xfrm>
            <a:off x="6632812" y="1032987"/>
            <a:ext cx="4919108" cy="4792027"/>
          </a:xfrm>
        </p:spPr>
        <p:txBody>
          <a:bodyPr vert="horz" lIns="91440" tIns="45720" rIns="91440" bIns="45720" rtlCol="0" anchor="ctr">
            <a:normAutofit/>
          </a:bodyPr>
          <a:lstStyle/>
          <a:p>
            <a:pPr marL="0" indent="0">
              <a:buNone/>
            </a:pPr>
            <a:r>
              <a:rPr lang="en-US" sz="2000">
                <a:solidFill>
                  <a:schemeClr val="tx2"/>
                </a:solidFill>
                <a:cs typeface="Calibri" panose="020F0502020204030204"/>
              </a:rPr>
              <a:t>Question?</a:t>
            </a:r>
            <a:endParaRPr lang="en-US" sz="2000">
              <a:solidFill>
                <a:schemeClr val="tx2"/>
              </a:solidFill>
            </a:endParaRPr>
          </a:p>
        </p:txBody>
      </p:sp>
    </p:spTree>
    <p:extLst>
      <p:ext uri="{BB962C8B-B14F-4D97-AF65-F5344CB8AC3E}">
        <p14:creationId xmlns:p14="http://schemas.microsoft.com/office/powerpoint/2010/main" val="212574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8">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8204F7D-4C6F-42FF-A53D-D4F3F1F2A8E5}"/>
              </a:ext>
            </a:extLst>
          </p:cNvPr>
          <p:cNvSpPr>
            <a:spLocks noGrp="1"/>
          </p:cNvSpPr>
          <p:nvPr>
            <p:ph type="title"/>
          </p:nvPr>
        </p:nvSpPr>
        <p:spPr>
          <a:xfrm>
            <a:off x="1179226" y="635220"/>
            <a:ext cx="9833548" cy="966975"/>
          </a:xfrm>
        </p:spPr>
        <p:txBody>
          <a:bodyPr anchor="b">
            <a:normAutofit/>
          </a:bodyPr>
          <a:lstStyle/>
          <a:p>
            <a:pPr algn="ctr"/>
            <a:r>
              <a:rPr lang="en-US" sz="4000" b="1" dirty="0">
                <a:cs typeface="Calibri Light"/>
              </a:rPr>
              <a:t>Problem statement</a:t>
            </a:r>
          </a:p>
        </p:txBody>
      </p:sp>
      <p:grpSp>
        <p:nvGrpSpPr>
          <p:cNvPr id="26" name="Group 30">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40039D8-AFB2-4612-9C10-6D95922DFB0C}"/>
              </a:ext>
            </a:extLst>
          </p:cNvPr>
          <p:cNvSpPr>
            <a:spLocks noGrp="1"/>
          </p:cNvSpPr>
          <p:nvPr>
            <p:ph idx="1"/>
          </p:nvPr>
        </p:nvSpPr>
        <p:spPr>
          <a:xfrm>
            <a:off x="1202317" y="1940723"/>
            <a:ext cx="10353500" cy="4217973"/>
          </a:xfrm>
        </p:spPr>
        <p:txBody>
          <a:bodyPr vert="horz" lIns="91440" tIns="45720" rIns="91440" bIns="45720" rtlCol="0" anchor="t">
            <a:normAutofit fontScale="92500"/>
          </a:bodyPr>
          <a:lstStyle/>
          <a:p>
            <a:pPr marL="0" indent="0">
              <a:spcBef>
                <a:spcPts val="0"/>
              </a:spcBef>
              <a:spcAft>
                <a:spcPts val="600"/>
              </a:spcAft>
              <a:buNone/>
            </a:pPr>
            <a:endParaRPr lang="en-US" sz="2200" dirty="0">
              <a:ea typeface="+mn-lt"/>
              <a:cs typeface="+mn-lt"/>
            </a:endParaRPr>
          </a:p>
          <a:p>
            <a:pPr>
              <a:spcBef>
                <a:spcPts val="0"/>
              </a:spcBef>
              <a:spcAft>
                <a:spcPts val="600"/>
              </a:spcAft>
              <a:buFont typeface="Arial,Sans-Serif" panose="020B0604020202020204" pitchFamily="34" charset="0"/>
            </a:pPr>
            <a:r>
              <a:rPr lang="en-US" sz="2200" dirty="0">
                <a:ea typeface="+mn-lt"/>
                <a:cs typeface="+mn-lt"/>
              </a:rPr>
              <a:t>Neck laser data is collected from three group of peoples(A:18~30, B:31~50 and C:50+). Each observation contains multiple signal files, and each file is 1D signal values in time domain.</a:t>
            </a:r>
            <a:endParaRPr lang="en-US" dirty="0"/>
          </a:p>
          <a:p>
            <a:pPr>
              <a:spcBef>
                <a:spcPts val="0"/>
              </a:spcBef>
              <a:spcAft>
                <a:spcPts val="600"/>
              </a:spcAft>
              <a:buFont typeface="Arial,Sans-Serif" panose="020B0604020202020204" pitchFamily="34" charset="0"/>
            </a:pPr>
            <a:endParaRPr lang="en-US" sz="2200" dirty="0">
              <a:ea typeface="+mn-lt"/>
              <a:cs typeface="+mn-lt"/>
            </a:endParaRPr>
          </a:p>
          <a:p>
            <a:pPr>
              <a:spcBef>
                <a:spcPts val="0"/>
              </a:spcBef>
              <a:spcAft>
                <a:spcPts val="600"/>
              </a:spcAft>
              <a:buFont typeface="Arial,Sans-Serif" panose="020B0604020202020204" pitchFamily="34" charset="0"/>
            </a:pPr>
            <a:r>
              <a:rPr lang="en-US" sz="2200" dirty="0">
                <a:ea typeface="+mn-lt"/>
                <a:cs typeface="+mn-lt"/>
              </a:rPr>
              <a:t>We also have participant information that contains pulse and health issues of each individual.</a:t>
            </a:r>
          </a:p>
          <a:p>
            <a:pPr>
              <a:spcBef>
                <a:spcPts val="0"/>
              </a:spcBef>
              <a:spcAft>
                <a:spcPts val="600"/>
              </a:spcAft>
              <a:buFont typeface="Arial,Sans-Serif" panose="020B0604020202020204" pitchFamily="34" charset="0"/>
            </a:pPr>
            <a:endParaRPr lang="en-US" sz="2200" dirty="0">
              <a:ea typeface="+mn-lt"/>
              <a:cs typeface="+mn-lt"/>
            </a:endParaRPr>
          </a:p>
          <a:p>
            <a:pPr>
              <a:spcBef>
                <a:spcPts val="0"/>
              </a:spcBef>
              <a:spcAft>
                <a:spcPts val="600"/>
              </a:spcAft>
              <a:buFont typeface="Arial,Sans-Serif" panose="020B0604020202020204" pitchFamily="34" charset="0"/>
            </a:pPr>
            <a:r>
              <a:rPr lang="en-US" sz="2200" dirty="0">
                <a:ea typeface="+mn-lt"/>
                <a:cs typeface="+mn-lt"/>
              </a:rPr>
              <a:t>Motivation: Our laser sensor is remote sensor. It can measure bio sign from 10m. In theory,  it could be 400~500m. This can be used to determine remote bio sign. Like covid-19 and other serious illness. That's why I am motivated.</a:t>
            </a:r>
            <a:endParaRPr lang="en-US"/>
          </a:p>
          <a:p>
            <a:pPr>
              <a:spcBef>
                <a:spcPts val="0"/>
              </a:spcBef>
              <a:spcAft>
                <a:spcPts val="600"/>
              </a:spcAft>
              <a:buFont typeface="Arial,Sans-Serif" panose="020B0604020202020204" pitchFamily="34" charset="0"/>
            </a:pPr>
            <a:endParaRPr lang="en-US" sz="2200" dirty="0">
              <a:ea typeface="+mn-lt"/>
              <a:cs typeface="+mn-lt"/>
            </a:endParaRPr>
          </a:p>
          <a:p>
            <a:pPr>
              <a:spcBef>
                <a:spcPts val="0"/>
              </a:spcBef>
              <a:spcAft>
                <a:spcPts val="600"/>
              </a:spcAft>
              <a:buFont typeface="Arial,Sans-Serif" panose="020B0604020202020204" pitchFamily="34" charset="0"/>
            </a:pPr>
            <a:r>
              <a:rPr lang="en-US" sz="2200" dirty="0">
                <a:ea typeface="+mn-lt"/>
                <a:cs typeface="+mn-lt"/>
              </a:rPr>
              <a:t>In this work, We extracted features from signal in time and frequency domain, We determined heartbeat of each individual and health condition (Normal and Not Normal) using signal processing and machine learning technique.</a:t>
            </a:r>
            <a:endParaRPr lang="en-US"/>
          </a:p>
        </p:txBody>
      </p:sp>
      <p:grpSp>
        <p:nvGrpSpPr>
          <p:cNvPr id="37" name="Group 36">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8" name="Freeform: Shape 37">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185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2">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5585C-9D2E-4527-9C9B-9FFDED4D59ED}"/>
              </a:ext>
            </a:extLst>
          </p:cNvPr>
          <p:cNvSpPr>
            <a:spLocks noGrp="1"/>
          </p:cNvSpPr>
          <p:nvPr>
            <p:ph type="title"/>
          </p:nvPr>
        </p:nvSpPr>
        <p:spPr>
          <a:xfrm>
            <a:off x="838200" y="176214"/>
            <a:ext cx="10515600" cy="1481188"/>
          </a:xfrm>
        </p:spPr>
        <p:txBody>
          <a:bodyPr vert="horz" lIns="91440" tIns="45720" rIns="91440" bIns="45720" rtlCol="0">
            <a:normAutofit/>
          </a:bodyPr>
          <a:lstStyle/>
          <a:p>
            <a:pPr algn="ctr"/>
            <a:r>
              <a:rPr lang="en-US" sz="4000" b="1">
                <a:ea typeface="+mj-lt"/>
                <a:cs typeface="+mj-lt"/>
              </a:rPr>
              <a:t>Neck Laser Data</a:t>
            </a:r>
            <a:endParaRPr lang="en-US" sz="4000">
              <a:cs typeface="Calibri Light"/>
            </a:endParaRPr>
          </a:p>
        </p:txBody>
      </p:sp>
      <p:sp>
        <p:nvSpPr>
          <p:cNvPr id="3" name="Content Placeholder 2">
            <a:extLst>
              <a:ext uri="{FF2B5EF4-FFF2-40B4-BE49-F238E27FC236}">
                <a16:creationId xmlns:a16="http://schemas.microsoft.com/office/drawing/2014/main" id="{8CF6692E-9353-4D8D-A729-1581977B8040}"/>
              </a:ext>
            </a:extLst>
          </p:cNvPr>
          <p:cNvSpPr>
            <a:spLocks noGrp="1"/>
          </p:cNvSpPr>
          <p:nvPr>
            <p:ph idx="1"/>
          </p:nvPr>
        </p:nvSpPr>
        <p:spPr>
          <a:xfrm>
            <a:off x="838200" y="1847128"/>
            <a:ext cx="5087503" cy="4644388"/>
          </a:xfrm>
        </p:spPr>
        <p:txBody>
          <a:bodyPr vert="horz" lIns="91440" tIns="45720" rIns="91440" bIns="45720" rtlCol="0" anchor="t">
            <a:normAutofit/>
          </a:bodyPr>
          <a:lstStyle/>
          <a:p>
            <a:pPr>
              <a:buClr>
                <a:srgbClr val="2D90D1"/>
              </a:buClr>
              <a:buFont typeface="Arial"/>
              <a:buChar char="•"/>
            </a:pPr>
            <a:r>
              <a:rPr lang="en-US" sz="2000" dirty="0">
                <a:ea typeface="+mn-lt"/>
                <a:cs typeface="+mn-lt"/>
              </a:rPr>
              <a:t>Neck Laser data contains the human pulse vibrations over the neck artery collected by a laser </a:t>
            </a:r>
            <a:r>
              <a:rPr lang="en-US" sz="2000" err="1">
                <a:ea typeface="+mn-lt"/>
                <a:cs typeface="+mn-lt"/>
              </a:rPr>
              <a:t>droppler</a:t>
            </a:r>
            <a:r>
              <a:rPr lang="en-US" sz="2000" dirty="0">
                <a:ea typeface="+mn-lt"/>
                <a:cs typeface="+mn-lt"/>
              </a:rPr>
              <a:t> vibrometer. Each observation </a:t>
            </a:r>
            <a:r>
              <a:rPr lang="en-US" sz="2000">
                <a:ea typeface="+mn-lt"/>
                <a:cs typeface="+mn-lt"/>
              </a:rPr>
              <a:t>is collected for a person from multiple left and right-side scans and saved in </a:t>
            </a:r>
            <a:r>
              <a:rPr lang="en-US" sz="2000" dirty="0">
                <a:ea typeface="+mn-lt"/>
                <a:cs typeface="+mn-lt"/>
              </a:rPr>
              <a:t>.mat format. Each file is the 60 seconds duration with sampling rate 44,100 Hz. We </a:t>
            </a:r>
            <a:r>
              <a:rPr lang="en-US" sz="2000">
                <a:ea typeface="+mn-lt"/>
                <a:cs typeface="+mn-lt"/>
              </a:rPr>
              <a:t>have total of 235 mat files </a:t>
            </a:r>
            <a:r>
              <a:rPr lang="en-US" sz="2000" dirty="0">
                <a:ea typeface="+mn-lt"/>
                <a:cs typeface="+mn-lt"/>
              </a:rPr>
              <a:t>of 39 persons of three groups</a:t>
            </a:r>
            <a:r>
              <a:rPr lang="en-US" sz="2000" dirty="0"/>
              <a:t>.</a:t>
            </a:r>
            <a:r>
              <a:rPr lang="en-US" sz="2000" dirty="0">
                <a:ea typeface="+mn-lt"/>
                <a:cs typeface="+mn-lt"/>
              </a:rPr>
              <a:t> </a:t>
            </a:r>
            <a:endParaRPr lang="en-US" sz="2000" dirty="0">
              <a:cs typeface="Calibri"/>
            </a:endParaRPr>
          </a:p>
          <a:p>
            <a:pPr>
              <a:buClr>
                <a:srgbClr val="2D90D1"/>
              </a:buClr>
              <a:buFont typeface="Arial"/>
              <a:buChar char="•"/>
            </a:pPr>
            <a:endParaRPr lang="en-US" sz="2000" dirty="0">
              <a:cs typeface="Calibri"/>
            </a:endParaRPr>
          </a:p>
          <a:p>
            <a:pPr>
              <a:buClr>
                <a:srgbClr val="2D90D1"/>
              </a:buClr>
              <a:buFont typeface="Arial"/>
              <a:buChar char="•"/>
            </a:pPr>
            <a:r>
              <a:rPr lang="en-US" sz="2000" dirty="0">
                <a:cs typeface="Calibri"/>
              </a:rPr>
              <a:t>We also have participant data that contains </a:t>
            </a:r>
            <a:r>
              <a:rPr lang="en-US" sz="2000" dirty="0">
                <a:ea typeface="+mn-lt"/>
                <a:cs typeface="+mn-lt"/>
              </a:rPr>
              <a:t>information like Health issue, Pulse, Age, Sex, Blood pressure, Ethnicity and Weight.</a:t>
            </a:r>
          </a:p>
          <a:p>
            <a:pPr>
              <a:buClr>
                <a:srgbClr val="2D90D1"/>
              </a:buClr>
              <a:buFont typeface="Arial"/>
              <a:buChar char="•"/>
            </a:pPr>
            <a:endParaRPr lang="en-US" sz="1800" dirty="0">
              <a:ea typeface="+mn-lt"/>
              <a:cs typeface="+mn-lt"/>
            </a:endParaRPr>
          </a:p>
          <a:p>
            <a:pPr>
              <a:buClr>
                <a:srgbClr val="2D90D1"/>
              </a:buClr>
              <a:buFont typeface="Arial"/>
              <a:buChar char="•"/>
            </a:pPr>
            <a:endParaRPr lang="en-US" sz="1800" dirty="0">
              <a:ea typeface="+mn-lt"/>
              <a:cs typeface="+mn-lt"/>
            </a:endParaRPr>
          </a:p>
        </p:txBody>
      </p:sp>
      <p:pic>
        <p:nvPicPr>
          <p:cNvPr id="5" name="Picture 5" descr="Chart&#10;&#10;Description automatically generated">
            <a:extLst>
              <a:ext uri="{FF2B5EF4-FFF2-40B4-BE49-F238E27FC236}">
                <a16:creationId xmlns:a16="http://schemas.microsoft.com/office/drawing/2014/main" id="{B0594893-BC6E-4256-937D-91D6A158CDE2}"/>
              </a:ext>
            </a:extLst>
          </p:cNvPr>
          <p:cNvPicPr>
            <a:picLocks noChangeAspect="1"/>
          </p:cNvPicPr>
          <p:nvPr/>
        </p:nvPicPr>
        <p:blipFill rotWithShape="1">
          <a:blip r:embed="rId3"/>
          <a:srcRect l="16780" r="10022" b="2"/>
          <a:stretch/>
        </p:blipFill>
        <p:spPr>
          <a:xfrm>
            <a:off x="6008884" y="1847129"/>
            <a:ext cx="5344914" cy="4272677"/>
          </a:xfrm>
          <a:prstGeom prst="rect">
            <a:avLst/>
          </a:prstGeom>
        </p:spPr>
      </p:pic>
    </p:spTree>
    <p:extLst>
      <p:ext uri="{BB962C8B-B14F-4D97-AF65-F5344CB8AC3E}">
        <p14:creationId xmlns:p14="http://schemas.microsoft.com/office/powerpoint/2010/main" val="343109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2C2B3D5-B238-48A1-B049-B31D13F57F55}"/>
              </a:ext>
            </a:extLst>
          </p:cNvPr>
          <p:cNvSpPr>
            <a:spLocks noGrp="1"/>
          </p:cNvSpPr>
          <p:nvPr>
            <p:ph type="title"/>
          </p:nvPr>
        </p:nvSpPr>
        <p:spPr>
          <a:xfrm>
            <a:off x="1179226" y="886232"/>
            <a:ext cx="9833548" cy="1092481"/>
          </a:xfrm>
        </p:spPr>
        <p:txBody>
          <a:bodyPr anchor="b">
            <a:normAutofit/>
          </a:bodyPr>
          <a:lstStyle/>
          <a:p>
            <a:pPr algn="ctr"/>
            <a:r>
              <a:rPr lang="en-US" sz="3600" b="1" dirty="0">
                <a:ea typeface="+mj-lt"/>
                <a:cs typeface="+mj-lt"/>
              </a:rPr>
              <a:t>Solution to the problem</a:t>
            </a:r>
            <a:endParaRPr lang="en-US" sz="3600" dirty="0">
              <a:ea typeface="+mj-lt"/>
              <a:cs typeface="+mj-lt"/>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89A6E2A-C110-429D-89EF-D86F07D521B6}"/>
              </a:ext>
            </a:extLst>
          </p:cNvPr>
          <p:cNvSpPr>
            <a:spLocks noGrp="1"/>
          </p:cNvSpPr>
          <p:nvPr>
            <p:ph idx="1"/>
          </p:nvPr>
        </p:nvSpPr>
        <p:spPr>
          <a:xfrm>
            <a:off x="1179226" y="2209662"/>
            <a:ext cx="9833548" cy="4289693"/>
          </a:xfrm>
        </p:spPr>
        <p:txBody>
          <a:bodyPr vert="horz" lIns="91440" tIns="45720" rIns="91440" bIns="45720" rtlCol="0" anchor="t">
            <a:normAutofit/>
          </a:bodyPr>
          <a:lstStyle/>
          <a:p>
            <a:pPr marL="0" indent="0">
              <a:buNone/>
            </a:pPr>
            <a:r>
              <a:rPr lang="en-US" sz="2200" dirty="0">
                <a:ea typeface="+mn-lt"/>
                <a:cs typeface="+mn-lt"/>
              </a:rPr>
              <a:t>In order to address this problem, we did follow major tasks</a:t>
            </a:r>
          </a:p>
          <a:p>
            <a:pPr marL="0" indent="0">
              <a:buNone/>
            </a:pPr>
            <a:endParaRPr lang="en-US" sz="2200" dirty="0">
              <a:ea typeface="+mn-lt"/>
              <a:cs typeface="+mn-lt"/>
            </a:endParaRPr>
          </a:p>
          <a:p>
            <a:r>
              <a:rPr lang="en-US" sz="2200" dirty="0">
                <a:ea typeface="+mn-lt"/>
                <a:cs typeface="+mn-lt"/>
              </a:rPr>
              <a:t>Heartbeat extraction</a:t>
            </a:r>
            <a:endParaRPr lang="en-US" sz="2200">
              <a:cs typeface="Calibri"/>
            </a:endParaRPr>
          </a:p>
          <a:p>
            <a:r>
              <a:rPr lang="en-US" sz="2200" dirty="0">
                <a:ea typeface="+mn-lt"/>
                <a:cs typeface="+mn-lt"/>
              </a:rPr>
              <a:t>Extract features in time and frequency domain</a:t>
            </a:r>
          </a:p>
          <a:p>
            <a:r>
              <a:rPr lang="en-US" sz="2200" dirty="0">
                <a:ea typeface="+mn-lt"/>
                <a:cs typeface="+mn-lt"/>
              </a:rPr>
              <a:t>Extract Level from participant data</a:t>
            </a:r>
          </a:p>
          <a:p>
            <a:r>
              <a:rPr lang="en-US" sz="2200" dirty="0">
                <a:ea typeface="+mn-lt"/>
                <a:cs typeface="+mn-lt"/>
              </a:rPr>
              <a:t>Feature Selection</a:t>
            </a:r>
          </a:p>
          <a:p>
            <a:r>
              <a:rPr lang="en-US" sz="2200" dirty="0">
                <a:ea typeface="+mn-lt"/>
                <a:cs typeface="+mn-lt"/>
              </a:rPr>
              <a:t>Feed the model with original data</a:t>
            </a:r>
          </a:p>
          <a:p>
            <a:r>
              <a:rPr lang="en-US" sz="2200">
                <a:ea typeface="+mn-lt"/>
                <a:cs typeface="+mn-lt"/>
              </a:rPr>
              <a:t>Generate 200 synthetic data using TCGAN</a:t>
            </a:r>
          </a:p>
          <a:p>
            <a:r>
              <a:rPr lang="en-US" sz="2200" dirty="0">
                <a:ea typeface="+mn-lt"/>
                <a:cs typeface="+mn-lt"/>
              </a:rPr>
              <a:t>Feed the model with original plus synthetic data</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331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D6A86D5-DCF4-45C2-9983-404891561B3A}"/>
              </a:ext>
            </a:extLst>
          </p:cNvPr>
          <p:cNvSpPr>
            <a:spLocks noGrp="1"/>
          </p:cNvSpPr>
          <p:nvPr>
            <p:ph type="title"/>
          </p:nvPr>
        </p:nvSpPr>
        <p:spPr>
          <a:xfrm>
            <a:off x="1179226" y="437997"/>
            <a:ext cx="9833548" cy="966975"/>
          </a:xfrm>
        </p:spPr>
        <p:txBody>
          <a:bodyPr anchor="b">
            <a:normAutofit/>
          </a:bodyPr>
          <a:lstStyle/>
          <a:p>
            <a:pPr algn="ctr"/>
            <a:r>
              <a:rPr lang="en-US" sz="3600" b="1" dirty="0">
                <a:ea typeface="+mj-lt"/>
                <a:cs typeface="+mj-lt"/>
              </a:rPr>
              <a:t>Heartbeat Extraction</a:t>
            </a:r>
            <a:endParaRPr lang="en-US" sz="3600">
              <a:ea typeface="+mj-lt"/>
              <a:cs typeface="+mj-lt"/>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1AFB357-35A5-44D2-A993-58682A2F3744}"/>
              </a:ext>
            </a:extLst>
          </p:cNvPr>
          <p:cNvSpPr>
            <a:spLocks noGrp="1"/>
          </p:cNvSpPr>
          <p:nvPr>
            <p:ph idx="1"/>
          </p:nvPr>
        </p:nvSpPr>
        <p:spPr>
          <a:xfrm>
            <a:off x="1179226" y="1851074"/>
            <a:ext cx="9833548" cy="3889779"/>
          </a:xfrm>
        </p:spPr>
        <p:txBody>
          <a:bodyPr vert="horz" lIns="91440" tIns="45720" rIns="91440" bIns="45720" rtlCol="0" anchor="t">
            <a:normAutofit/>
          </a:bodyPr>
          <a:lstStyle/>
          <a:p>
            <a:r>
              <a:rPr lang="en-US" sz="2200">
                <a:ea typeface="+mn-lt"/>
                <a:cs typeface="+mn-lt"/>
              </a:rPr>
              <a:t>We developed two procedures to extract heartbeat from signal</a:t>
            </a:r>
            <a:endParaRPr lang="en-US" sz="2200" dirty="0">
              <a:ea typeface="+mn-lt"/>
              <a:cs typeface="+mn-lt"/>
            </a:endParaRPr>
          </a:p>
          <a:p>
            <a:endParaRPr lang="en-US" sz="2200" dirty="0">
              <a:ea typeface="+mn-lt"/>
              <a:cs typeface="+mn-lt"/>
            </a:endParaRPr>
          </a:p>
          <a:p>
            <a:pPr lvl="1"/>
            <a:r>
              <a:rPr lang="en-US" sz="2200">
                <a:ea typeface="+mn-lt"/>
                <a:cs typeface="+mn-lt"/>
              </a:rPr>
              <a:t>Clustering Approach</a:t>
            </a:r>
            <a:endParaRPr lang="en-US" sz="2200" dirty="0">
              <a:ea typeface="+mn-lt"/>
              <a:cs typeface="+mn-lt"/>
            </a:endParaRPr>
          </a:p>
          <a:p>
            <a:pPr lvl="1"/>
            <a:r>
              <a:rPr lang="en-US" sz="2200">
                <a:ea typeface="+mn-lt"/>
                <a:cs typeface="+mn-lt"/>
              </a:rPr>
              <a:t>Average Approach</a:t>
            </a:r>
            <a:endParaRPr lang="en-US" sz="2200">
              <a:cs typeface="Calibri"/>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739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2A1B4-A83B-4540-BB1A-18438550D566}"/>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b="1">
                <a:solidFill>
                  <a:srgbClr val="2C2C2C"/>
                </a:solidFill>
              </a:rPr>
              <a:t>Heartbeat Extraction- Clustering Approach</a:t>
            </a:r>
            <a:endParaRPr lang="en-US" sz="3600">
              <a:solidFill>
                <a:srgbClr val="2C2C2C"/>
              </a:solidFill>
            </a:endParaRP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3BBBEA38-4F65-4A8C-A1B9-C346A121B9DD}"/>
              </a:ext>
            </a:extLst>
          </p:cNvPr>
          <p:cNvPicPr>
            <a:picLocks noChangeAspect="1"/>
          </p:cNvPicPr>
          <p:nvPr/>
        </p:nvPicPr>
        <p:blipFill rotWithShape="1">
          <a:blip r:embed="rId3"/>
          <a:srcRect b="2007"/>
          <a:stretch/>
        </p:blipFill>
        <p:spPr>
          <a:xfrm>
            <a:off x="4062964" y="942538"/>
            <a:ext cx="7163222" cy="4808332"/>
          </a:xfrm>
          <a:prstGeom prst="rect">
            <a:avLst/>
          </a:prstGeom>
          <a:effectLst/>
        </p:spPr>
      </p:pic>
    </p:spTree>
    <p:extLst>
      <p:ext uri="{BB962C8B-B14F-4D97-AF65-F5344CB8AC3E}">
        <p14:creationId xmlns:p14="http://schemas.microsoft.com/office/powerpoint/2010/main" val="293207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2C3E0-345D-4BB2-BB96-E55052883308}"/>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b="1">
                <a:solidFill>
                  <a:srgbClr val="2C2C2C"/>
                </a:solidFill>
              </a:rPr>
              <a:t>Heartbeat Extraction- Average Approach</a:t>
            </a:r>
            <a:endParaRPr lang="en-US" sz="3600">
              <a:solidFill>
                <a:srgbClr val="2C2C2C"/>
              </a:solidFill>
            </a:endParaRP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68E2627E-9FCD-488C-955F-CB617DCE21A5}"/>
              </a:ext>
            </a:extLst>
          </p:cNvPr>
          <p:cNvPicPr>
            <a:picLocks noChangeAspect="1"/>
          </p:cNvPicPr>
          <p:nvPr/>
        </p:nvPicPr>
        <p:blipFill rotWithShape="1">
          <a:blip r:embed="rId3"/>
          <a:srcRect b="1286"/>
          <a:stretch/>
        </p:blipFill>
        <p:spPr>
          <a:xfrm>
            <a:off x="4062964" y="942538"/>
            <a:ext cx="7163222" cy="4808332"/>
          </a:xfrm>
          <a:prstGeom prst="rect">
            <a:avLst/>
          </a:prstGeom>
          <a:effectLst/>
        </p:spPr>
      </p:pic>
    </p:spTree>
    <p:extLst>
      <p:ext uri="{BB962C8B-B14F-4D97-AF65-F5344CB8AC3E}">
        <p14:creationId xmlns:p14="http://schemas.microsoft.com/office/powerpoint/2010/main" val="263222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4D2A-FA40-47CD-928E-941B313E549B}"/>
              </a:ext>
            </a:extLst>
          </p:cNvPr>
          <p:cNvSpPr>
            <a:spLocks noGrp="1"/>
          </p:cNvSpPr>
          <p:nvPr>
            <p:ph type="title"/>
          </p:nvPr>
        </p:nvSpPr>
        <p:spPr/>
        <p:txBody>
          <a:bodyPr/>
          <a:lstStyle/>
          <a:p>
            <a:r>
              <a:rPr lang="en-US" dirty="0">
                <a:cs typeface="Calibri Light"/>
              </a:rPr>
              <a:t>Heartbeat Extraction </a:t>
            </a:r>
            <a:endParaRPr lang="en-US" dirty="0"/>
          </a:p>
        </p:txBody>
      </p:sp>
      <p:sp>
        <p:nvSpPr>
          <p:cNvPr id="3" name="Content Placeholder 2">
            <a:extLst>
              <a:ext uri="{FF2B5EF4-FFF2-40B4-BE49-F238E27FC236}">
                <a16:creationId xmlns:a16="http://schemas.microsoft.com/office/drawing/2014/main" id="{B5B134C8-D572-47C2-9BD8-9B012FA3348E}"/>
              </a:ext>
            </a:extLst>
          </p:cNvPr>
          <p:cNvSpPr>
            <a:spLocks noGrp="1"/>
          </p:cNvSpPr>
          <p:nvPr>
            <p:ph idx="1"/>
          </p:nvPr>
        </p:nvSpPr>
        <p:spPr>
          <a:xfrm>
            <a:off x="838200" y="1825625"/>
            <a:ext cx="10723418" cy="4697701"/>
          </a:xfrm>
        </p:spPr>
        <p:txBody>
          <a:bodyPr vert="horz" lIns="91440" tIns="45720" rIns="91440" bIns="45720" rtlCol="0" anchor="t">
            <a:normAutofit fontScale="92500" lnSpcReduction="10000"/>
          </a:bodyPr>
          <a:lstStyle/>
          <a:p>
            <a:r>
              <a:rPr lang="en-US">
                <a:ea typeface="+mn-lt"/>
                <a:cs typeface="+mn-lt"/>
              </a:rPr>
              <a:t>We compared the derived heartbeat with actual heartbeat from the </a:t>
            </a:r>
            <a:r>
              <a:rPr lang="en-US" dirty="0">
                <a:ea typeface="+mn-lt"/>
                <a:cs typeface="+mn-lt"/>
              </a:rPr>
              <a:t>participation data. We calculated error of each approach.</a:t>
            </a:r>
            <a:endParaRPr lang="en-US"/>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a:ea typeface="+mn-lt"/>
                <a:cs typeface="+mn-lt"/>
              </a:rPr>
              <a:t>We took heartbeat calculated from average approach as the final </a:t>
            </a:r>
            <a:r>
              <a:rPr lang="en-US" dirty="0">
                <a:ea typeface="+mn-lt"/>
                <a:cs typeface="+mn-lt"/>
              </a:rPr>
              <a:t>heartbeat to use in later machine learning approach</a:t>
            </a:r>
            <a:endParaRPr lang="en-US"/>
          </a:p>
          <a:p>
            <a:pPr marL="0" indent="0">
              <a:buNone/>
            </a:pPr>
            <a:endParaRPr lang="en-US" dirty="0">
              <a:ea typeface="+mn-lt"/>
              <a:cs typeface="+mn-lt"/>
            </a:endParaRPr>
          </a:p>
          <a:p>
            <a:pPr marL="0" indent="0">
              <a:buNone/>
            </a:pPr>
            <a:endParaRPr lang="en-US" dirty="0">
              <a:ea typeface="+mn-lt"/>
              <a:cs typeface="+mn-lt"/>
            </a:endParaRPr>
          </a:p>
        </p:txBody>
      </p:sp>
      <p:pic>
        <p:nvPicPr>
          <p:cNvPr id="4" name="Picture 4" descr="Chart, bar chart&#10;&#10;Description automatically generated">
            <a:extLst>
              <a:ext uri="{FF2B5EF4-FFF2-40B4-BE49-F238E27FC236}">
                <a16:creationId xmlns:a16="http://schemas.microsoft.com/office/drawing/2014/main" id="{E91D0D07-9B83-4ADC-B082-6EA66C0509E6}"/>
              </a:ext>
            </a:extLst>
          </p:cNvPr>
          <p:cNvPicPr>
            <a:picLocks noChangeAspect="1"/>
          </p:cNvPicPr>
          <p:nvPr/>
        </p:nvPicPr>
        <p:blipFill>
          <a:blip r:embed="rId3"/>
          <a:stretch>
            <a:fillRect/>
          </a:stretch>
        </p:blipFill>
        <p:spPr>
          <a:xfrm>
            <a:off x="3329709" y="2613104"/>
            <a:ext cx="5098472" cy="3054465"/>
          </a:xfrm>
          <a:prstGeom prst="rect">
            <a:avLst/>
          </a:prstGeom>
        </p:spPr>
      </p:pic>
    </p:spTree>
    <p:extLst>
      <p:ext uri="{BB962C8B-B14F-4D97-AF65-F5344CB8AC3E}">
        <p14:creationId xmlns:p14="http://schemas.microsoft.com/office/powerpoint/2010/main" val="227664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BE20D97-9F52-497F-BFB2-B2DC1949AD42}"/>
              </a:ext>
            </a:extLst>
          </p:cNvPr>
          <p:cNvSpPr>
            <a:spLocks noGrp="1"/>
          </p:cNvSpPr>
          <p:nvPr>
            <p:ph type="title"/>
          </p:nvPr>
        </p:nvSpPr>
        <p:spPr>
          <a:xfrm>
            <a:off x="804672" y="1401859"/>
            <a:ext cx="4130185" cy="4054282"/>
          </a:xfrm>
        </p:spPr>
        <p:txBody>
          <a:bodyPr>
            <a:normAutofit/>
          </a:bodyPr>
          <a:lstStyle/>
          <a:p>
            <a:r>
              <a:rPr lang="en-US" sz="3600" b="1" dirty="0">
                <a:ea typeface="+mj-lt"/>
                <a:cs typeface="+mj-lt"/>
              </a:rPr>
              <a:t>Extract features in time and frequency domain</a:t>
            </a:r>
            <a:endParaRPr lang="en-US" sz="3600" dirty="0">
              <a:cs typeface="Calibri Light"/>
            </a:endParaRPr>
          </a:p>
        </p:txBody>
      </p:sp>
      <p:grpSp>
        <p:nvGrpSpPr>
          <p:cNvPr id="37" name="Group 36">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38" name="Freeform: Shape 37">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DD3BDC0-6F99-456E-A803-DC1F0F2EFDB8}"/>
              </a:ext>
            </a:extLst>
          </p:cNvPr>
          <p:cNvSpPr>
            <a:spLocks noGrp="1"/>
          </p:cNvSpPr>
          <p:nvPr>
            <p:ph idx="1"/>
          </p:nvPr>
        </p:nvSpPr>
        <p:spPr>
          <a:xfrm>
            <a:off x="5257800" y="979393"/>
            <a:ext cx="6128539" cy="5132296"/>
          </a:xfrm>
        </p:spPr>
        <p:txBody>
          <a:bodyPr vert="horz" lIns="91440" tIns="45720" rIns="91440" bIns="45720" rtlCol="0" anchor="ctr">
            <a:normAutofit/>
          </a:bodyPr>
          <a:lstStyle/>
          <a:p>
            <a:r>
              <a:rPr lang="en-US" sz="1400" b="1" dirty="0">
                <a:ea typeface="+mn-lt"/>
                <a:cs typeface="+mn-lt"/>
              </a:rPr>
              <a:t>Feature extraction in frequency spectrum</a:t>
            </a:r>
            <a:r>
              <a:rPr lang="en-US" sz="1400" dirty="0">
                <a:ea typeface="+mn-lt"/>
                <a:cs typeface="+mn-lt"/>
              </a:rPr>
              <a:t>: We divided the signal in frequency domain  into six bands  and found out peak frequency as a feature in that band using cluster approach. Those bands are</a:t>
            </a:r>
          </a:p>
          <a:p>
            <a:pPr lvl="1"/>
            <a:r>
              <a:rPr lang="en-US" sz="1400" dirty="0">
                <a:ea typeface="+mn-lt"/>
                <a:cs typeface="+mn-lt"/>
              </a:rPr>
              <a:t>0~0.7hz</a:t>
            </a:r>
          </a:p>
          <a:p>
            <a:pPr lvl="1"/>
            <a:r>
              <a:rPr lang="en-US" sz="1400" dirty="0">
                <a:ea typeface="+mn-lt"/>
                <a:cs typeface="+mn-lt"/>
              </a:rPr>
              <a:t>2.6~10hz</a:t>
            </a:r>
          </a:p>
          <a:p>
            <a:pPr lvl="1"/>
            <a:r>
              <a:rPr lang="en-US" sz="1400" dirty="0">
                <a:ea typeface="+mn-lt"/>
                <a:cs typeface="+mn-lt"/>
              </a:rPr>
              <a:t>11~20hz</a:t>
            </a:r>
          </a:p>
          <a:p>
            <a:pPr lvl="1"/>
            <a:r>
              <a:rPr lang="en-US" sz="1400" dirty="0">
                <a:ea typeface="+mn-lt"/>
                <a:cs typeface="+mn-lt"/>
              </a:rPr>
              <a:t>21~30hz</a:t>
            </a:r>
          </a:p>
          <a:p>
            <a:pPr lvl="1"/>
            <a:r>
              <a:rPr lang="en-US" sz="1400" dirty="0">
                <a:ea typeface="+mn-lt"/>
                <a:cs typeface="+mn-lt"/>
              </a:rPr>
              <a:t>31~40hz </a:t>
            </a:r>
          </a:p>
          <a:p>
            <a:pPr lvl="1"/>
            <a:r>
              <a:rPr lang="en-US" sz="1400" dirty="0">
                <a:ea typeface="+mn-lt"/>
                <a:cs typeface="+mn-lt"/>
              </a:rPr>
              <a:t>41~50hz </a:t>
            </a:r>
          </a:p>
          <a:p>
            <a:endParaRPr lang="en-US" sz="1400" b="1" dirty="0">
              <a:ea typeface="+mn-lt"/>
              <a:cs typeface="+mn-lt"/>
            </a:endParaRPr>
          </a:p>
          <a:p>
            <a:r>
              <a:rPr lang="en-US" sz="1400" b="1" dirty="0">
                <a:ea typeface="+mn-lt"/>
                <a:cs typeface="+mn-lt"/>
              </a:rPr>
              <a:t>Feature extraction in time domain</a:t>
            </a:r>
            <a:r>
              <a:rPr lang="en-US" sz="1400" dirty="0">
                <a:ea typeface="+mn-lt"/>
                <a:cs typeface="+mn-lt"/>
              </a:rPr>
              <a:t>:  We extracted following features from the signal in time domain</a:t>
            </a:r>
          </a:p>
          <a:p>
            <a:pPr lvl="1"/>
            <a:r>
              <a:rPr lang="en-US" sz="1400" dirty="0">
                <a:ea typeface="+mn-lt"/>
                <a:cs typeface="+mn-lt"/>
              </a:rPr>
              <a:t>Zero crossing rate average</a:t>
            </a:r>
            <a:endParaRPr lang="en-US" sz="1400" dirty="0">
              <a:cs typeface="Calibri"/>
            </a:endParaRPr>
          </a:p>
          <a:p>
            <a:pPr lvl="1"/>
            <a:r>
              <a:rPr lang="en-US" sz="1400" dirty="0">
                <a:ea typeface="+mn-lt"/>
                <a:cs typeface="+mn-lt"/>
              </a:rPr>
              <a:t>Spectral </a:t>
            </a:r>
            <a:r>
              <a:rPr lang="en-US" sz="1400" dirty="0" err="1">
                <a:ea typeface="+mn-lt"/>
                <a:cs typeface="+mn-lt"/>
              </a:rPr>
              <a:t>rolloff</a:t>
            </a:r>
            <a:r>
              <a:rPr lang="en-US" sz="1400" dirty="0">
                <a:ea typeface="+mn-lt"/>
                <a:cs typeface="+mn-lt"/>
              </a:rPr>
              <a:t> average</a:t>
            </a:r>
            <a:endParaRPr lang="en-US" sz="1400" dirty="0">
              <a:cs typeface="Calibri"/>
            </a:endParaRPr>
          </a:p>
          <a:p>
            <a:pPr lvl="1"/>
            <a:r>
              <a:rPr lang="en-US" sz="1400" dirty="0">
                <a:ea typeface="+mn-lt"/>
                <a:cs typeface="+mn-lt"/>
              </a:rPr>
              <a:t>Spectral centroid average</a:t>
            </a:r>
            <a:endParaRPr lang="en-US" sz="1400" dirty="0">
              <a:cs typeface="Calibri"/>
            </a:endParaRPr>
          </a:p>
          <a:p>
            <a:pPr lvl="1"/>
            <a:r>
              <a:rPr lang="en-US" sz="1400" dirty="0">
                <a:ea typeface="+mn-lt"/>
                <a:cs typeface="+mn-lt"/>
              </a:rPr>
              <a:t>Spectral bandwidth average</a:t>
            </a:r>
            <a:endParaRPr lang="en-US" sz="1400" dirty="0">
              <a:cs typeface="Calibri"/>
            </a:endParaRPr>
          </a:p>
          <a:p>
            <a:pPr lvl="1"/>
            <a:r>
              <a:rPr lang="en-US" sz="1400" dirty="0">
                <a:ea typeface="+mn-lt"/>
                <a:cs typeface="+mn-lt"/>
              </a:rPr>
              <a:t>Poly features average</a:t>
            </a:r>
            <a:endParaRPr lang="en-US" sz="1400" dirty="0">
              <a:cs typeface="Calibri"/>
            </a:endParaRPr>
          </a:p>
          <a:p>
            <a:pPr lvl="1"/>
            <a:r>
              <a:rPr lang="en-US" sz="1400" dirty="0">
                <a:ea typeface="+mn-lt"/>
                <a:cs typeface="+mn-lt"/>
              </a:rPr>
              <a:t>RMS average</a:t>
            </a:r>
            <a:endParaRPr lang="en-US" sz="1400" dirty="0">
              <a:cs typeface="Calibri"/>
            </a:endParaRPr>
          </a:p>
          <a:p>
            <a:pPr lvl="1"/>
            <a:r>
              <a:rPr lang="en-US" sz="1400" dirty="0">
                <a:ea typeface="+mn-lt"/>
                <a:cs typeface="+mn-lt"/>
              </a:rPr>
              <a:t>Spectral flatness average</a:t>
            </a:r>
            <a:endParaRPr lang="en-US" sz="1400" dirty="0">
              <a:cs typeface="Calibri"/>
            </a:endParaRPr>
          </a:p>
          <a:p>
            <a:endParaRPr lang="en-US" sz="1400" dirty="0">
              <a:cs typeface="Calibri"/>
            </a:endParaRPr>
          </a:p>
        </p:txBody>
      </p:sp>
      <p:grpSp>
        <p:nvGrpSpPr>
          <p:cNvPr id="43" name="Group 42">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44" name="Freeform: Shape 43">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308710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Distinguish abnormal individuals from Neck laser data</vt:lpstr>
      <vt:lpstr>Problem statement</vt:lpstr>
      <vt:lpstr>Neck Laser Data</vt:lpstr>
      <vt:lpstr>Solution to the problem</vt:lpstr>
      <vt:lpstr>Heartbeat Extraction</vt:lpstr>
      <vt:lpstr>Heartbeat Extraction- Clustering Approach</vt:lpstr>
      <vt:lpstr>Heartbeat Extraction- Average Approach</vt:lpstr>
      <vt:lpstr>Heartbeat Extraction </vt:lpstr>
      <vt:lpstr>Extract features in time and frequency domain</vt:lpstr>
      <vt:lpstr>Extract Level from participant data</vt:lpstr>
      <vt:lpstr>Feature Selection</vt:lpstr>
      <vt:lpstr>Feed the model with original data</vt:lpstr>
      <vt:lpstr>Generate 200 synthetic data using TCGAN</vt:lpstr>
      <vt:lpstr>Feed the model with original plus synthetic data</vt:lpstr>
      <vt:lpstr>Summary of result </vt:lpstr>
      <vt:lpstr>Conclusion and Future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1099</cp:revision>
  <dcterms:created xsi:type="dcterms:W3CDTF">2020-12-09T11:41:43Z</dcterms:created>
  <dcterms:modified xsi:type="dcterms:W3CDTF">2020-12-10T21:33:34Z</dcterms:modified>
</cp:coreProperties>
</file>