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4"/>
  </p:handoutMasterIdLst>
  <p:sldIdLst>
    <p:sldId id="281" r:id="rId2"/>
    <p:sldId id="286" r:id="rId3"/>
    <p:sldId id="288" r:id="rId4"/>
    <p:sldId id="305" r:id="rId5"/>
    <p:sldId id="306" r:id="rId6"/>
    <p:sldId id="307" r:id="rId7"/>
    <p:sldId id="308" r:id="rId8"/>
    <p:sldId id="309" r:id="rId9"/>
    <p:sldId id="311" r:id="rId10"/>
    <p:sldId id="312" r:id="rId11"/>
    <p:sldId id="310" r:id="rId12"/>
    <p:sldId id="31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9E9F"/>
    <a:srgbClr val="A5C6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79" autoAdjust="0"/>
    <p:restoredTop sz="94660"/>
  </p:normalViewPr>
  <p:slideViewPr>
    <p:cSldViewPr snapToGrid="0">
      <p:cViewPr>
        <p:scale>
          <a:sx n="66" d="100"/>
          <a:sy n="66" d="100"/>
        </p:scale>
        <p:origin x="792" y="365"/>
      </p:cViewPr>
      <p:guideLst/>
    </p:cSldViewPr>
  </p:slideViewPr>
  <p:notesTextViewPr>
    <p:cViewPr>
      <p:scale>
        <a:sx n="1" d="1"/>
        <a:sy n="1" d="1"/>
      </p:scale>
      <p:origin x="0" y="0"/>
    </p:cViewPr>
  </p:notesTextViewPr>
  <p:notesViewPr>
    <p:cSldViewPr snapToGrid="0">
      <p:cViewPr varScale="1">
        <p:scale>
          <a:sx n="61" d="100"/>
          <a:sy n="61" d="100"/>
        </p:scale>
        <p:origin x="3245"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03D176C-B8D2-45B5-A371-22BD253E2CF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a:extLst>
              <a:ext uri="{FF2B5EF4-FFF2-40B4-BE49-F238E27FC236}">
                <a16:creationId xmlns:a16="http://schemas.microsoft.com/office/drawing/2014/main" id="{4C8C27C0-19C6-4658-9273-E2735DE517C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8C8DE2C-A08F-4D16-AF85-4828ED95B97C}" type="datetimeFigureOut">
              <a:rPr lang="en-ID" smtClean="0"/>
              <a:t>26/02/2023</a:t>
            </a:fld>
            <a:endParaRPr lang="en-ID"/>
          </a:p>
        </p:txBody>
      </p:sp>
      <p:sp>
        <p:nvSpPr>
          <p:cNvPr id="4" name="Footer Placeholder 3">
            <a:extLst>
              <a:ext uri="{FF2B5EF4-FFF2-40B4-BE49-F238E27FC236}">
                <a16:creationId xmlns:a16="http://schemas.microsoft.com/office/drawing/2014/main" id="{388645B9-CB85-4EC0-9ABE-0F1D177B08C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5" name="Slide Number Placeholder 4">
            <a:extLst>
              <a:ext uri="{FF2B5EF4-FFF2-40B4-BE49-F238E27FC236}">
                <a16:creationId xmlns:a16="http://schemas.microsoft.com/office/drawing/2014/main" id="{E4065020-526F-41A8-8ECB-CBF773C7C61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D81CDB-AF6D-456D-8083-0FA2E372DA81}" type="slidenum">
              <a:rPr lang="en-ID" smtClean="0"/>
              <a:t>‹#›</a:t>
            </a:fld>
            <a:endParaRPr lang="en-ID"/>
          </a:p>
        </p:txBody>
      </p:sp>
    </p:spTree>
    <p:extLst>
      <p:ext uri="{BB962C8B-B14F-4D97-AF65-F5344CB8AC3E}">
        <p14:creationId xmlns:p14="http://schemas.microsoft.com/office/powerpoint/2010/main" val="153545867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F521C-44AC-4D82-BDF3-2E98E7DE5D9C}"/>
              </a:ext>
            </a:extLst>
          </p:cNvPr>
          <p:cNvSpPr>
            <a:spLocks noGrp="1"/>
          </p:cNvSpPr>
          <p:nvPr>
            <p:ph type="ctrTitle"/>
          </p:nvPr>
        </p:nvSpPr>
        <p:spPr>
          <a:xfrm>
            <a:off x="432847" y="223200"/>
            <a:ext cx="9748101" cy="502664"/>
          </a:xfrm>
        </p:spPr>
        <p:txBody>
          <a:bodyPr anchor="b">
            <a:normAutofit/>
          </a:bodyPr>
          <a:lstStyle>
            <a:lvl1pPr algn="l">
              <a:defRPr sz="2600" b="1">
                <a:solidFill>
                  <a:srgbClr val="00B050"/>
                </a:solidFill>
                <a:latin typeface="Tw Cen MT" panose="020B0602020104020603" pitchFamily="34" charset="0"/>
                <a:cs typeface="Segoe UI" panose="020B0502040204020203" pitchFamily="34" charset="0"/>
              </a:defRPr>
            </a:lvl1pPr>
          </a:lstStyle>
          <a:p>
            <a:r>
              <a:rPr lang="en-US" dirty="0"/>
              <a:t>Click to edit Master title style</a:t>
            </a:r>
            <a:endParaRPr lang="en-ID" dirty="0"/>
          </a:p>
        </p:txBody>
      </p:sp>
      <p:cxnSp>
        <p:nvCxnSpPr>
          <p:cNvPr id="10" name="Straight Connector 9">
            <a:extLst>
              <a:ext uri="{FF2B5EF4-FFF2-40B4-BE49-F238E27FC236}">
                <a16:creationId xmlns:a16="http://schemas.microsoft.com/office/drawing/2014/main" id="{25D5A689-D323-47F6-94A7-EFA7549E272E}"/>
              </a:ext>
            </a:extLst>
          </p:cNvPr>
          <p:cNvCxnSpPr/>
          <p:nvPr userDrawn="1"/>
        </p:nvCxnSpPr>
        <p:spPr>
          <a:xfrm>
            <a:off x="546755" y="6356350"/>
            <a:ext cx="11645245"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12" name="Footer Placeholder 4">
            <a:extLst>
              <a:ext uri="{FF2B5EF4-FFF2-40B4-BE49-F238E27FC236}">
                <a16:creationId xmlns:a16="http://schemas.microsoft.com/office/drawing/2014/main" id="{81196289-C24A-457F-843F-564046EEDF39}"/>
              </a:ext>
            </a:extLst>
          </p:cNvPr>
          <p:cNvSpPr txBox="1">
            <a:spLocks/>
          </p:cNvSpPr>
          <p:nvPr userDrawn="1"/>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rgbClr val="449E9F"/>
                </a:solidFill>
                <a:latin typeface="Tw Cen MT" panose="020B06020201040206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solidFill>
                  <a:srgbClr val="00B050"/>
                </a:solidFill>
              </a:rPr>
              <a:t>DSLS 2023 | Data Scientist Mini Project</a:t>
            </a:r>
            <a:endParaRPr lang="en-ID" dirty="0">
              <a:solidFill>
                <a:srgbClr val="00B050"/>
              </a:solidFill>
            </a:endParaRPr>
          </a:p>
        </p:txBody>
      </p:sp>
      <p:sp>
        <p:nvSpPr>
          <p:cNvPr id="13" name="Slide Number Placeholder 5">
            <a:extLst>
              <a:ext uri="{FF2B5EF4-FFF2-40B4-BE49-F238E27FC236}">
                <a16:creationId xmlns:a16="http://schemas.microsoft.com/office/drawing/2014/main" id="{84DC9136-4FA8-45FB-888A-6E557DD60726}"/>
              </a:ext>
            </a:extLst>
          </p:cNvPr>
          <p:cNvSpPr txBox="1">
            <a:spLocks/>
          </p:cNvSpPr>
          <p:nvPr userDrawn="1"/>
        </p:nvSpPr>
        <p:spPr>
          <a:xfrm>
            <a:off x="8801100" y="63563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b="1" kern="1200">
                <a:solidFill>
                  <a:srgbClr val="449E9F"/>
                </a:solidFill>
                <a:latin typeface="Tw Cen MT" panose="020B06020201040206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5285411-99EF-492E-A6F3-2754B844259D}" type="slidenum">
              <a:rPr lang="en-ID" smtClean="0">
                <a:solidFill>
                  <a:srgbClr val="00B050"/>
                </a:solidFill>
              </a:rPr>
              <a:pPr/>
              <a:t>‹#›</a:t>
            </a:fld>
            <a:endParaRPr lang="en-ID" dirty="0">
              <a:solidFill>
                <a:srgbClr val="00B050"/>
              </a:solidFill>
            </a:endParaRPr>
          </a:p>
        </p:txBody>
      </p:sp>
      <p:sp>
        <p:nvSpPr>
          <p:cNvPr id="14" name="Date Placeholder 3">
            <a:extLst>
              <a:ext uri="{FF2B5EF4-FFF2-40B4-BE49-F238E27FC236}">
                <a16:creationId xmlns:a16="http://schemas.microsoft.com/office/drawing/2014/main" id="{1275B811-E24F-48F8-ACE5-BA1919E8E4F9}"/>
              </a:ext>
            </a:extLst>
          </p:cNvPr>
          <p:cNvSpPr txBox="1">
            <a:spLocks/>
          </p:cNvSpPr>
          <p:nvPr userDrawn="1"/>
        </p:nvSpPr>
        <p:spPr>
          <a:xfrm>
            <a:off x="546755" y="6362485"/>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b="1" kern="1200">
                <a:solidFill>
                  <a:srgbClr val="449E9F"/>
                </a:solidFill>
                <a:latin typeface="Tw Cen MT" panose="020B06020201040206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solidFill>
                  <a:srgbClr val="00B050"/>
                </a:solidFill>
              </a:rPr>
              <a:t>Ayub  Indra</a:t>
            </a:r>
            <a:endParaRPr lang="en-ID" dirty="0">
              <a:solidFill>
                <a:srgbClr val="00B050"/>
              </a:solidFill>
            </a:endParaRPr>
          </a:p>
        </p:txBody>
      </p:sp>
    </p:spTree>
    <p:extLst>
      <p:ext uri="{BB962C8B-B14F-4D97-AF65-F5344CB8AC3E}">
        <p14:creationId xmlns:p14="http://schemas.microsoft.com/office/powerpoint/2010/main" val="1004347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376B1-11F9-4A00-8A07-6887058C8212}"/>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4CD7ACA2-7C36-4E76-85B9-751AA40087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11808E08-F2D1-4B00-B0B4-4AB3D5790FBB}"/>
              </a:ext>
            </a:extLst>
          </p:cNvPr>
          <p:cNvSpPr>
            <a:spLocks noGrp="1"/>
          </p:cNvSpPr>
          <p:nvPr>
            <p:ph type="dt" sz="half" idx="10"/>
          </p:nvPr>
        </p:nvSpPr>
        <p:spPr/>
        <p:txBody>
          <a:bodyPr/>
          <a:lstStyle/>
          <a:p>
            <a:fld id="{EAFD35FF-5E9D-4E06-9ECC-D6638CD5D009}" type="datetimeFigureOut">
              <a:rPr lang="en-ID" smtClean="0"/>
              <a:t>26/02/2023</a:t>
            </a:fld>
            <a:endParaRPr lang="en-ID"/>
          </a:p>
        </p:txBody>
      </p:sp>
      <p:sp>
        <p:nvSpPr>
          <p:cNvPr id="5" name="Footer Placeholder 4">
            <a:extLst>
              <a:ext uri="{FF2B5EF4-FFF2-40B4-BE49-F238E27FC236}">
                <a16:creationId xmlns:a16="http://schemas.microsoft.com/office/drawing/2014/main" id="{8B1D06A0-7575-4F27-A63C-DCB15B6873FF}"/>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6D16E4FC-DEE3-4E97-A79F-8C96DB3EE876}"/>
              </a:ext>
            </a:extLst>
          </p:cNvPr>
          <p:cNvSpPr>
            <a:spLocks noGrp="1"/>
          </p:cNvSpPr>
          <p:nvPr>
            <p:ph type="sldNum" sz="quarter" idx="12"/>
          </p:nvPr>
        </p:nvSpPr>
        <p:spPr/>
        <p:txBody>
          <a:bodyPr/>
          <a:lstStyle/>
          <a:p>
            <a:fld id="{35285411-99EF-492E-A6F3-2754B844259D}" type="slidenum">
              <a:rPr lang="en-ID" smtClean="0"/>
              <a:t>‹#›</a:t>
            </a:fld>
            <a:endParaRPr lang="en-ID"/>
          </a:p>
        </p:txBody>
      </p:sp>
    </p:spTree>
    <p:extLst>
      <p:ext uri="{BB962C8B-B14F-4D97-AF65-F5344CB8AC3E}">
        <p14:creationId xmlns:p14="http://schemas.microsoft.com/office/powerpoint/2010/main" val="2132796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410E23-AAD3-4C51-BDD1-328744582E2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22697540-ABBA-468B-886B-8B78BC4359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D28EDCB8-BEDF-4EDB-9147-85DBB5047502}"/>
              </a:ext>
            </a:extLst>
          </p:cNvPr>
          <p:cNvSpPr>
            <a:spLocks noGrp="1"/>
          </p:cNvSpPr>
          <p:nvPr>
            <p:ph type="dt" sz="half" idx="10"/>
          </p:nvPr>
        </p:nvSpPr>
        <p:spPr/>
        <p:txBody>
          <a:bodyPr/>
          <a:lstStyle/>
          <a:p>
            <a:fld id="{EAFD35FF-5E9D-4E06-9ECC-D6638CD5D009}" type="datetimeFigureOut">
              <a:rPr lang="en-ID" smtClean="0"/>
              <a:t>26/02/2023</a:t>
            </a:fld>
            <a:endParaRPr lang="en-ID"/>
          </a:p>
        </p:txBody>
      </p:sp>
      <p:sp>
        <p:nvSpPr>
          <p:cNvPr id="5" name="Footer Placeholder 4">
            <a:extLst>
              <a:ext uri="{FF2B5EF4-FFF2-40B4-BE49-F238E27FC236}">
                <a16:creationId xmlns:a16="http://schemas.microsoft.com/office/drawing/2014/main" id="{F4B72D78-10E8-4034-8118-09538B423106}"/>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4B6DF016-A076-4EBD-9FC6-F152379B2B3A}"/>
              </a:ext>
            </a:extLst>
          </p:cNvPr>
          <p:cNvSpPr>
            <a:spLocks noGrp="1"/>
          </p:cNvSpPr>
          <p:nvPr>
            <p:ph type="sldNum" sz="quarter" idx="12"/>
          </p:nvPr>
        </p:nvSpPr>
        <p:spPr/>
        <p:txBody>
          <a:bodyPr/>
          <a:lstStyle/>
          <a:p>
            <a:fld id="{35285411-99EF-492E-A6F3-2754B844259D}" type="slidenum">
              <a:rPr lang="en-ID" smtClean="0"/>
              <a:t>‹#›</a:t>
            </a:fld>
            <a:endParaRPr lang="en-ID"/>
          </a:p>
        </p:txBody>
      </p:sp>
    </p:spTree>
    <p:extLst>
      <p:ext uri="{BB962C8B-B14F-4D97-AF65-F5344CB8AC3E}">
        <p14:creationId xmlns:p14="http://schemas.microsoft.com/office/powerpoint/2010/main" val="1364069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3BF16-C3E2-4F1E-B20B-AF87DE212CA0}"/>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1044761F-0557-45BF-92ED-C16E50C980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A6AFDCE9-0AB1-4BB9-8DEF-C185FA30E165}"/>
              </a:ext>
            </a:extLst>
          </p:cNvPr>
          <p:cNvSpPr>
            <a:spLocks noGrp="1"/>
          </p:cNvSpPr>
          <p:nvPr>
            <p:ph type="dt" sz="half" idx="10"/>
          </p:nvPr>
        </p:nvSpPr>
        <p:spPr/>
        <p:txBody>
          <a:bodyPr/>
          <a:lstStyle/>
          <a:p>
            <a:fld id="{EAFD35FF-5E9D-4E06-9ECC-D6638CD5D009}" type="datetimeFigureOut">
              <a:rPr lang="en-ID" smtClean="0"/>
              <a:t>26/02/2023</a:t>
            </a:fld>
            <a:endParaRPr lang="en-ID"/>
          </a:p>
        </p:txBody>
      </p:sp>
      <p:sp>
        <p:nvSpPr>
          <p:cNvPr id="5" name="Footer Placeholder 4">
            <a:extLst>
              <a:ext uri="{FF2B5EF4-FFF2-40B4-BE49-F238E27FC236}">
                <a16:creationId xmlns:a16="http://schemas.microsoft.com/office/drawing/2014/main" id="{7D26A87E-7BEA-4071-8B6C-3643B6F0D232}"/>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052707B7-2E90-493A-8345-0A1524AF0DC4}"/>
              </a:ext>
            </a:extLst>
          </p:cNvPr>
          <p:cNvSpPr>
            <a:spLocks noGrp="1"/>
          </p:cNvSpPr>
          <p:nvPr>
            <p:ph type="sldNum" sz="quarter" idx="12"/>
          </p:nvPr>
        </p:nvSpPr>
        <p:spPr/>
        <p:txBody>
          <a:bodyPr/>
          <a:lstStyle/>
          <a:p>
            <a:fld id="{35285411-99EF-492E-A6F3-2754B844259D}" type="slidenum">
              <a:rPr lang="en-ID" smtClean="0"/>
              <a:t>‹#›</a:t>
            </a:fld>
            <a:endParaRPr lang="en-ID"/>
          </a:p>
        </p:txBody>
      </p:sp>
    </p:spTree>
    <p:extLst>
      <p:ext uri="{BB962C8B-B14F-4D97-AF65-F5344CB8AC3E}">
        <p14:creationId xmlns:p14="http://schemas.microsoft.com/office/powerpoint/2010/main" val="1333763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4E6ED-69ED-41DC-AECC-010E9873F5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3D6114BD-4888-4B5D-AD02-5F9DEE2DCE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B1AFEC-3533-46CC-BB96-68A8D81DC637}"/>
              </a:ext>
            </a:extLst>
          </p:cNvPr>
          <p:cNvSpPr>
            <a:spLocks noGrp="1"/>
          </p:cNvSpPr>
          <p:nvPr>
            <p:ph type="dt" sz="half" idx="10"/>
          </p:nvPr>
        </p:nvSpPr>
        <p:spPr/>
        <p:txBody>
          <a:bodyPr/>
          <a:lstStyle/>
          <a:p>
            <a:fld id="{EAFD35FF-5E9D-4E06-9ECC-D6638CD5D009}" type="datetimeFigureOut">
              <a:rPr lang="en-ID" smtClean="0"/>
              <a:t>26/02/2023</a:t>
            </a:fld>
            <a:endParaRPr lang="en-ID"/>
          </a:p>
        </p:txBody>
      </p:sp>
      <p:sp>
        <p:nvSpPr>
          <p:cNvPr id="5" name="Footer Placeholder 4">
            <a:extLst>
              <a:ext uri="{FF2B5EF4-FFF2-40B4-BE49-F238E27FC236}">
                <a16:creationId xmlns:a16="http://schemas.microsoft.com/office/drawing/2014/main" id="{FFB49D3C-8E2E-42FA-92C9-FF20411EC0F9}"/>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DFAF80A0-5070-4236-A298-CABD1491585F}"/>
              </a:ext>
            </a:extLst>
          </p:cNvPr>
          <p:cNvSpPr>
            <a:spLocks noGrp="1"/>
          </p:cNvSpPr>
          <p:nvPr>
            <p:ph type="sldNum" sz="quarter" idx="12"/>
          </p:nvPr>
        </p:nvSpPr>
        <p:spPr/>
        <p:txBody>
          <a:bodyPr/>
          <a:lstStyle/>
          <a:p>
            <a:fld id="{35285411-99EF-492E-A6F3-2754B844259D}" type="slidenum">
              <a:rPr lang="en-ID" smtClean="0"/>
              <a:t>‹#›</a:t>
            </a:fld>
            <a:endParaRPr lang="en-ID"/>
          </a:p>
        </p:txBody>
      </p:sp>
    </p:spTree>
    <p:extLst>
      <p:ext uri="{BB962C8B-B14F-4D97-AF65-F5344CB8AC3E}">
        <p14:creationId xmlns:p14="http://schemas.microsoft.com/office/powerpoint/2010/main" val="233501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713F6-7EB4-4B1C-9D36-C4FAD97259E1}"/>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BEEC9D9D-9A11-45E3-8ADF-0F02930895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B26E82C4-7448-49CB-86FC-D97D985C07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656A18BA-E5A5-4542-B233-EB75724E04AB}"/>
              </a:ext>
            </a:extLst>
          </p:cNvPr>
          <p:cNvSpPr>
            <a:spLocks noGrp="1"/>
          </p:cNvSpPr>
          <p:nvPr>
            <p:ph type="dt" sz="half" idx="10"/>
          </p:nvPr>
        </p:nvSpPr>
        <p:spPr/>
        <p:txBody>
          <a:bodyPr/>
          <a:lstStyle/>
          <a:p>
            <a:fld id="{EAFD35FF-5E9D-4E06-9ECC-D6638CD5D009}" type="datetimeFigureOut">
              <a:rPr lang="en-ID" smtClean="0"/>
              <a:t>26/02/2023</a:t>
            </a:fld>
            <a:endParaRPr lang="en-ID"/>
          </a:p>
        </p:txBody>
      </p:sp>
      <p:sp>
        <p:nvSpPr>
          <p:cNvPr id="6" name="Footer Placeholder 5">
            <a:extLst>
              <a:ext uri="{FF2B5EF4-FFF2-40B4-BE49-F238E27FC236}">
                <a16:creationId xmlns:a16="http://schemas.microsoft.com/office/drawing/2014/main" id="{6DDBB704-4ED2-423E-A9DB-AF7075A70D5D}"/>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4EC2FEE7-294B-4CB8-898F-E0A94026EC1D}"/>
              </a:ext>
            </a:extLst>
          </p:cNvPr>
          <p:cNvSpPr>
            <a:spLocks noGrp="1"/>
          </p:cNvSpPr>
          <p:nvPr>
            <p:ph type="sldNum" sz="quarter" idx="12"/>
          </p:nvPr>
        </p:nvSpPr>
        <p:spPr/>
        <p:txBody>
          <a:bodyPr/>
          <a:lstStyle/>
          <a:p>
            <a:fld id="{35285411-99EF-492E-A6F3-2754B844259D}" type="slidenum">
              <a:rPr lang="en-ID" smtClean="0"/>
              <a:t>‹#›</a:t>
            </a:fld>
            <a:endParaRPr lang="en-ID"/>
          </a:p>
        </p:txBody>
      </p:sp>
    </p:spTree>
    <p:extLst>
      <p:ext uri="{BB962C8B-B14F-4D97-AF65-F5344CB8AC3E}">
        <p14:creationId xmlns:p14="http://schemas.microsoft.com/office/powerpoint/2010/main" val="1646647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FFC3F-F29E-44E0-B3A4-2D3A532C294C}"/>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A6232C86-8182-4D32-A61C-DFCA76D5C8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D10BDC-6CD3-46DA-A166-DECDCB9228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7C55F3EA-B738-488F-9BAC-377D1F6794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4C9294-5995-406F-8BFC-72FC6B2BBA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4D84E925-F73D-4370-8256-2A0A4A167AD0}"/>
              </a:ext>
            </a:extLst>
          </p:cNvPr>
          <p:cNvSpPr>
            <a:spLocks noGrp="1"/>
          </p:cNvSpPr>
          <p:nvPr>
            <p:ph type="dt" sz="half" idx="10"/>
          </p:nvPr>
        </p:nvSpPr>
        <p:spPr/>
        <p:txBody>
          <a:bodyPr/>
          <a:lstStyle/>
          <a:p>
            <a:fld id="{EAFD35FF-5E9D-4E06-9ECC-D6638CD5D009}" type="datetimeFigureOut">
              <a:rPr lang="en-ID" smtClean="0"/>
              <a:t>26/02/2023</a:t>
            </a:fld>
            <a:endParaRPr lang="en-ID"/>
          </a:p>
        </p:txBody>
      </p:sp>
      <p:sp>
        <p:nvSpPr>
          <p:cNvPr id="8" name="Footer Placeholder 7">
            <a:extLst>
              <a:ext uri="{FF2B5EF4-FFF2-40B4-BE49-F238E27FC236}">
                <a16:creationId xmlns:a16="http://schemas.microsoft.com/office/drawing/2014/main" id="{2218B276-AC47-4B67-887F-C94B6E11CB4D}"/>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AA44FC63-2FCF-4ECE-9EAA-E0467B813A86}"/>
              </a:ext>
            </a:extLst>
          </p:cNvPr>
          <p:cNvSpPr>
            <a:spLocks noGrp="1"/>
          </p:cNvSpPr>
          <p:nvPr>
            <p:ph type="sldNum" sz="quarter" idx="12"/>
          </p:nvPr>
        </p:nvSpPr>
        <p:spPr/>
        <p:txBody>
          <a:bodyPr/>
          <a:lstStyle/>
          <a:p>
            <a:fld id="{35285411-99EF-492E-A6F3-2754B844259D}" type="slidenum">
              <a:rPr lang="en-ID" smtClean="0"/>
              <a:t>‹#›</a:t>
            </a:fld>
            <a:endParaRPr lang="en-ID"/>
          </a:p>
        </p:txBody>
      </p:sp>
    </p:spTree>
    <p:extLst>
      <p:ext uri="{BB962C8B-B14F-4D97-AF65-F5344CB8AC3E}">
        <p14:creationId xmlns:p14="http://schemas.microsoft.com/office/powerpoint/2010/main" val="1039296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2A85E-B778-4DBE-BD47-5FC54A76F79B}"/>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F9176CDC-016B-4015-8EAB-9CFACEEE607C}"/>
              </a:ext>
            </a:extLst>
          </p:cNvPr>
          <p:cNvSpPr>
            <a:spLocks noGrp="1"/>
          </p:cNvSpPr>
          <p:nvPr>
            <p:ph type="dt" sz="half" idx="10"/>
          </p:nvPr>
        </p:nvSpPr>
        <p:spPr/>
        <p:txBody>
          <a:bodyPr/>
          <a:lstStyle/>
          <a:p>
            <a:fld id="{EAFD35FF-5E9D-4E06-9ECC-D6638CD5D009}" type="datetimeFigureOut">
              <a:rPr lang="en-ID" smtClean="0"/>
              <a:t>26/02/2023</a:t>
            </a:fld>
            <a:endParaRPr lang="en-ID"/>
          </a:p>
        </p:txBody>
      </p:sp>
      <p:sp>
        <p:nvSpPr>
          <p:cNvPr id="4" name="Footer Placeholder 3">
            <a:extLst>
              <a:ext uri="{FF2B5EF4-FFF2-40B4-BE49-F238E27FC236}">
                <a16:creationId xmlns:a16="http://schemas.microsoft.com/office/drawing/2014/main" id="{CA32DCB4-8449-4EC2-8B86-1E34B3C6665E}"/>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B3B1D0C4-153D-415D-B10F-A55B722DBEB5}"/>
              </a:ext>
            </a:extLst>
          </p:cNvPr>
          <p:cNvSpPr>
            <a:spLocks noGrp="1"/>
          </p:cNvSpPr>
          <p:nvPr>
            <p:ph type="sldNum" sz="quarter" idx="12"/>
          </p:nvPr>
        </p:nvSpPr>
        <p:spPr/>
        <p:txBody>
          <a:bodyPr/>
          <a:lstStyle/>
          <a:p>
            <a:fld id="{35285411-99EF-492E-A6F3-2754B844259D}" type="slidenum">
              <a:rPr lang="en-ID" smtClean="0"/>
              <a:t>‹#›</a:t>
            </a:fld>
            <a:endParaRPr lang="en-ID"/>
          </a:p>
        </p:txBody>
      </p:sp>
    </p:spTree>
    <p:extLst>
      <p:ext uri="{BB962C8B-B14F-4D97-AF65-F5344CB8AC3E}">
        <p14:creationId xmlns:p14="http://schemas.microsoft.com/office/powerpoint/2010/main" val="3284835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97CE11-8017-48FE-8088-68C778490EA9}"/>
              </a:ext>
            </a:extLst>
          </p:cNvPr>
          <p:cNvSpPr>
            <a:spLocks noGrp="1"/>
          </p:cNvSpPr>
          <p:nvPr>
            <p:ph type="dt" sz="half" idx="10"/>
          </p:nvPr>
        </p:nvSpPr>
        <p:spPr/>
        <p:txBody>
          <a:bodyPr/>
          <a:lstStyle/>
          <a:p>
            <a:fld id="{EAFD35FF-5E9D-4E06-9ECC-D6638CD5D009}" type="datetimeFigureOut">
              <a:rPr lang="en-ID" smtClean="0"/>
              <a:t>26/02/2023</a:t>
            </a:fld>
            <a:endParaRPr lang="en-ID"/>
          </a:p>
        </p:txBody>
      </p:sp>
      <p:sp>
        <p:nvSpPr>
          <p:cNvPr id="3" name="Footer Placeholder 2">
            <a:extLst>
              <a:ext uri="{FF2B5EF4-FFF2-40B4-BE49-F238E27FC236}">
                <a16:creationId xmlns:a16="http://schemas.microsoft.com/office/drawing/2014/main" id="{042EB291-1E10-4141-836E-29110A59E4AD}"/>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9931EF74-493B-450A-A942-A9C3D74F5A85}"/>
              </a:ext>
            </a:extLst>
          </p:cNvPr>
          <p:cNvSpPr>
            <a:spLocks noGrp="1"/>
          </p:cNvSpPr>
          <p:nvPr>
            <p:ph type="sldNum" sz="quarter" idx="12"/>
          </p:nvPr>
        </p:nvSpPr>
        <p:spPr/>
        <p:txBody>
          <a:bodyPr/>
          <a:lstStyle/>
          <a:p>
            <a:fld id="{35285411-99EF-492E-A6F3-2754B844259D}" type="slidenum">
              <a:rPr lang="en-ID" smtClean="0"/>
              <a:t>‹#›</a:t>
            </a:fld>
            <a:endParaRPr lang="en-ID"/>
          </a:p>
        </p:txBody>
      </p:sp>
    </p:spTree>
    <p:extLst>
      <p:ext uri="{BB962C8B-B14F-4D97-AF65-F5344CB8AC3E}">
        <p14:creationId xmlns:p14="http://schemas.microsoft.com/office/powerpoint/2010/main" val="1032570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4094F-111F-444D-ADDD-6DE363946D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E50C8B5B-F17B-4820-94E4-9FAA12128D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ADCDC6ED-F866-4494-BDAC-3D7B7DE10D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406996-575D-47DE-8DDD-501783CA5F0E}"/>
              </a:ext>
            </a:extLst>
          </p:cNvPr>
          <p:cNvSpPr>
            <a:spLocks noGrp="1"/>
          </p:cNvSpPr>
          <p:nvPr>
            <p:ph type="dt" sz="half" idx="10"/>
          </p:nvPr>
        </p:nvSpPr>
        <p:spPr/>
        <p:txBody>
          <a:bodyPr/>
          <a:lstStyle/>
          <a:p>
            <a:fld id="{EAFD35FF-5E9D-4E06-9ECC-D6638CD5D009}" type="datetimeFigureOut">
              <a:rPr lang="en-ID" smtClean="0"/>
              <a:t>26/02/2023</a:t>
            </a:fld>
            <a:endParaRPr lang="en-ID"/>
          </a:p>
        </p:txBody>
      </p:sp>
      <p:sp>
        <p:nvSpPr>
          <p:cNvPr id="6" name="Footer Placeholder 5">
            <a:extLst>
              <a:ext uri="{FF2B5EF4-FFF2-40B4-BE49-F238E27FC236}">
                <a16:creationId xmlns:a16="http://schemas.microsoft.com/office/drawing/2014/main" id="{7E18750C-CE48-414B-B610-5BF00F50204D}"/>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4DC68F56-63C3-4828-BE5A-6A6B2E90DC60}"/>
              </a:ext>
            </a:extLst>
          </p:cNvPr>
          <p:cNvSpPr>
            <a:spLocks noGrp="1"/>
          </p:cNvSpPr>
          <p:nvPr>
            <p:ph type="sldNum" sz="quarter" idx="12"/>
          </p:nvPr>
        </p:nvSpPr>
        <p:spPr/>
        <p:txBody>
          <a:bodyPr/>
          <a:lstStyle/>
          <a:p>
            <a:fld id="{35285411-99EF-492E-A6F3-2754B844259D}" type="slidenum">
              <a:rPr lang="en-ID" smtClean="0"/>
              <a:t>‹#›</a:t>
            </a:fld>
            <a:endParaRPr lang="en-ID"/>
          </a:p>
        </p:txBody>
      </p:sp>
    </p:spTree>
    <p:extLst>
      <p:ext uri="{BB962C8B-B14F-4D97-AF65-F5344CB8AC3E}">
        <p14:creationId xmlns:p14="http://schemas.microsoft.com/office/powerpoint/2010/main" val="974369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CF8BD-AC90-42C5-A88C-B1A161EF12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0A412B5F-8EB1-4FCA-9F9A-A5242AFFDF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4B4CAC69-F2ED-4134-AED6-3580A7AAC3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582A0F-4FE4-4043-A656-62650370FD5F}"/>
              </a:ext>
            </a:extLst>
          </p:cNvPr>
          <p:cNvSpPr>
            <a:spLocks noGrp="1"/>
          </p:cNvSpPr>
          <p:nvPr>
            <p:ph type="dt" sz="half" idx="10"/>
          </p:nvPr>
        </p:nvSpPr>
        <p:spPr/>
        <p:txBody>
          <a:bodyPr/>
          <a:lstStyle/>
          <a:p>
            <a:fld id="{EAFD35FF-5E9D-4E06-9ECC-D6638CD5D009}" type="datetimeFigureOut">
              <a:rPr lang="en-ID" smtClean="0"/>
              <a:t>26/02/2023</a:t>
            </a:fld>
            <a:endParaRPr lang="en-ID"/>
          </a:p>
        </p:txBody>
      </p:sp>
      <p:sp>
        <p:nvSpPr>
          <p:cNvPr id="6" name="Footer Placeholder 5">
            <a:extLst>
              <a:ext uri="{FF2B5EF4-FFF2-40B4-BE49-F238E27FC236}">
                <a16:creationId xmlns:a16="http://schemas.microsoft.com/office/drawing/2014/main" id="{2C82EA34-FF71-4A0F-AAC0-F5A20D481210}"/>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09294076-617D-4154-947F-5E39472F9385}"/>
              </a:ext>
            </a:extLst>
          </p:cNvPr>
          <p:cNvSpPr>
            <a:spLocks noGrp="1"/>
          </p:cNvSpPr>
          <p:nvPr>
            <p:ph type="sldNum" sz="quarter" idx="12"/>
          </p:nvPr>
        </p:nvSpPr>
        <p:spPr/>
        <p:txBody>
          <a:bodyPr/>
          <a:lstStyle/>
          <a:p>
            <a:fld id="{35285411-99EF-492E-A6F3-2754B844259D}" type="slidenum">
              <a:rPr lang="en-ID" smtClean="0"/>
              <a:t>‹#›</a:t>
            </a:fld>
            <a:endParaRPr lang="en-ID"/>
          </a:p>
        </p:txBody>
      </p:sp>
    </p:spTree>
    <p:extLst>
      <p:ext uri="{BB962C8B-B14F-4D97-AF65-F5344CB8AC3E}">
        <p14:creationId xmlns:p14="http://schemas.microsoft.com/office/powerpoint/2010/main" val="4170531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D8F6F6-E8AC-4CDA-B8DE-BFE92F56D7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4104626B-B6DF-498F-BE64-4EA8C38DEF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8FF185D4-4130-4297-969C-BF9FFF1A56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FD35FF-5E9D-4E06-9ECC-D6638CD5D009}" type="datetimeFigureOut">
              <a:rPr lang="en-ID" smtClean="0"/>
              <a:t>26/02/2023</a:t>
            </a:fld>
            <a:endParaRPr lang="en-ID"/>
          </a:p>
        </p:txBody>
      </p:sp>
      <p:sp>
        <p:nvSpPr>
          <p:cNvPr id="5" name="Footer Placeholder 4">
            <a:extLst>
              <a:ext uri="{FF2B5EF4-FFF2-40B4-BE49-F238E27FC236}">
                <a16:creationId xmlns:a16="http://schemas.microsoft.com/office/drawing/2014/main" id="{55F1C6F6-ECA5-4978-8002-B1A523C66E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CE81782D-8CA3-4428-82B2-3F33522F27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285411-99EF-492E-A6F3-2754B844259D}" type="slidenum">
              <a:rPr lang="en-ID" smtClean="0"/>
              <a:t>‹#›</a:t>
            </a:fld>
            <a:endParaRPr lang="en-ID"/>
          </a:p>
        </p:txBody>
      </p:sp>
    </p:spTree>
    <p:extLst>
      <p:ext uri="{BB962C8B-B14F-4D97-AF65-F5344CB8AC3E}">
        <p14:creationId xmlns:p14="http://schemas.microsoft.com/office/powerpoint/2010/main" val="1615585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hyperlink" Target="https://github.com/ayubindra"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hyperlink" Target="https://www.linkedin.com/in/ayub-indra-b03569183/"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69055495-08C4-4AE1-AC4E-3110FDD161DA}"/>
              </a:ext>
            </a:extLst>
          </p:cNvPr>
          <p:cNvSpPr/>
          <p:nvPr/>
        </p:nvSpPr>
        <p:spPr>
          <a:xfrm>
            <a:off x="699262" y="850853"/>
            <a:ext cx="1956119" cy="582144"/>
          </a:xfrm>
          <a:prstGeom prst="roundRect">
            <a:avLst>
              <a:gd name="adj"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Rectangle 9">
            <a:extLst>
              <a:ext uri="{FF2B5EF4-FFF2-40B4-BE49-F238E27FC236}">
                <a16:creationId xmlns:a16="http://schemas.microsoft.com/office/drawing/2014/main" id="{627BCC79-E8CF-41BE-A92F-C4277BFDBD0B}"/>
              </a:ext>
            </a:extLst>
          </p:cNvPr>
          <p:cNvSpPr/>
          <p:nvPr/>
        </p:nvSpPr>
        <p:spPr>
          <a:xfrm>
            <a:off x="1237384" y="2858041"/>
            <a:ext cx="9387840" cy="1236286"/>
          </a:xfrm>
          <a:prstGeom prst="rect">
            <a:avLst/>
          </a:prstGeom>
          <a:no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Title 1">
            <a:extLst>
              <a:ext uri="{FF2B5EF4-FFF2-40B4-BE49-F238E27FC236}">
                <a16:creationId xmlns:a16="http://schemas.microsoft.com/office/drawing/2014/main" id="{533EB154-B592-47ED-8F42-21CA2E7FB745}"/>
              </a:ext>
            </a:extLst>
          </p:cNvPr>
          <p:cNvSpPr>
            <a:spLocks noGrp="1"/>
          </p:cNvSpPr>
          <p:nvPr>
            <p:ph type="ctrTitle"/>
          </p:nvPr>
        </p:nvSpPr>
        <p:spPr>
          <a:xfrm>
            <a:off x="750019" y="1966708"/>
            <a:ext cx="9387840" cy="1517982"/>
          </a:xfrm>
          <a:solidFill>
            <a:srgbClr val="00B050"/>
          </a:solidFill>
        </p:spPr>
        <p:txBody>
          <a:bodyPr>
            <a:noAutofit/>
          </a:bodyPr>
          <a:lstStyle/>
          <a:p>
            <a:r>
              <a:rPr lang="en-GB" sz="7200" dirty="0">
                <a:solidFill>
                  <a:schemeClr val="bg1"/>
                </a:solidFill>
              </a:rPr>
              <a:t>Jams Delay Clustering</a:t>
            </a:r>
            <a:endParaRPr lang="en-ID" sz="2000" dirty="0">
              <a:solidFill>
                <a:schemeClr val="bg1"/>
              </a:solidFill>
            </a:endParaRPr>
          </a:p>
        </p:txBody>
      </p:sp>
      <p:pic>
        <p:nvPicPr>
          <p:cNvPr id="15" name="Picture 14">
            <a:extLst>
              <a:ext uri="{FF2B5EF4-FFF2-40B4-BE49-F238E27FC236}">
                <a16:creationId xmlns:a16="http://schemas.microsoft.com/office/drawing/2014/main" id="{B38A8735-6216-4A81-B099-0D4644B4D8B7}"/>
              </a:ext>
            </a:extLst>
          </p:cNvPr>
          <p:cNvPicPr>
            <a:picLocks noChangeAspect="1"/>
          </p:cNvPicPr>
          <p:nvPr/>
        </p:nvPicPr>
        <p:blipFill>
          <a:blip r:embed="rId2"/>
          <a:stretch>
            <a:fillRect/>
          </a:stretch>
        </p:blipFill>
        <p:spPr>
          <a:xfrm>
            <a:off x="1016215" y="850852"/>
            <a:ext cx="1322211" cy="582144"/>
          </a:xfrm>
          <a:prstGeom prst="rect">
            <a:avLst/>
          </a:prstGeom>
        </p:spPr>
      </p:pic>
      <p:sp>
        <p:nvSpPr>
          <p:cNvPr id="12" name="TextBox 11">
            <a:extLst>
              <a:ext uri="{FF2B5EF4-FFF2-40B4-BE49-F238E27FC236}">
                <a16:creationId xmlns:a16="http://schemas.microsoft.com/office/drawing/2014/main" id="{EE797920-177A-4067-BAB0-C0A9C22A3EC9}"/>
              </a:ext>
            </a:extLst>
          </p:cNvPr>
          <p:cNvSpPr txBox="1"/>
          <p:nvPr/>
        </p:nvSpPr>
        <p:spPr>
          <a:xfrm>
            <a:off x="699262" y="4878367"/>
            <a:ext cx="2327568" cy="307777"/>
          </a:xfrm>
          <a:prstGeom prst="rect">
            <a:avLst/>
          </a:prstGeom>
          <a:noFill/>
        </p:spPr>
        <p:txBody>
          <a:bodyPr wrap="square">
            <a:spAutoFit/>
          </a:bodyPr>
          <a:lstStyle/>
          <a:p>
            <a:r>
              <a:rPr lang="en-GB" sz="1400" dirty="0">
                <a:solidFill>
                  <a:schemeClr val="bg1"/>
                </a:solidFill>
                <a:latin typeface="Tw Cen MT" panose="020B0602020104020603" pitchFamily="34" charset="0"/>
              </a:rPr>
              <a:t>Reported by</a:t>
            </a:r>
            <a:r>
              <a:rPr lang="en-GB" sz="1400" b="1" dirty="0">
                <a:solidFill>
                  <a:schemeClr val="bg1"/>
                </a:solidFill>
                <a:latin typeface="Tw Cen MT" panose="020B0602020104020603" pitchFamily="34" charset="0"/>
              </a:rPr>
              <a:t> Ayub Indra</a:t>
            </a:r>
            <a:endParaRPr lang="en-ID" sz="1400" b="1" dirty="0">
              <a:latin typeface="Tw Cen MT" panose="020B0602020104020603" pitchFamily="34" charset="0"/>
            </a:endParaRPr>
          </a:p>
        </p:txBody>
      </p:sp>
      <p:sp>
        <p:nvSpPr>
          <p:cNvPr id="13" name="TextBox 12">
            <a:extLst>
              <a:ext uri="{FF2B5EF4-FFF2-40B4-BE49-F238E27FC236}">
                <a16:creationId xmlns:a16="http://schemas.microsoft.com/office/drawing/2014/main" id="{FF1191B5-FEFB-4506-90AE-FC6ACE5509BD}"/>
              </a:ext>
            </a:extLst>
          </p:cNvPr>
          <p:cNvSpPr txBox="1"/>
          <p:nvPr/>
        </p:nvSpPr>
        <p:spPr>
          <a:xfrm>
            <a:off x="699262" y="3474101"/>
            <a:ext cx="9489355" cy="338554"/>
          </a:xfrm>
          <a:prstGeom prst="rect">
            <a:avLst/>
          </a:prstGeom>
          <a:solidFill>
            <a:srgbClr val="00B050"/>
          </a:solidFill>
        </p:spPr>
        <p:txBody>
          <a:bodyPr wrap="square">
            <a:spAutoFit/>
          </a:bodyPr>
          <a:lstStyle/>
          <a:p>
            <a:r>
              <a:rPr lang="en-GB" sz="1600" dirty="0">
                <a:solidFill>
                  <a:schemeClr val="bg1"/>
                </a:solidFill>
                <a:latin typeface="Tw Cen MT" panose="020B0602020104020603" pitchFamily="34" charset="0"/>
              </a:rPr>
              <a:t>This report was created to fulfil Mini Project Data Scientist in the Data Science Learning Studio Bootcamp 2023</a:t>
            </a:r>
            <a:endParaRPr lang="en-ID" sz="1600" b="1" dirty="0">
              <a:latin typeface="Tw Cen MT" panose="020B0602020104020603" pitchFamily="34" charset="0"/>
            </a:endParaRPr>
          </a:p>
        </p:txBody>
      </p:sp>
    </p:spTree>
    <p:extLst>
      <p:ext uri="{BB962C8B-B14F-4D97-AF65-F5344CB8AC3E}">
        <p14:creationId xmlns:p14="http://schemas.microsoft.com/office/powerpoint/2010/main" val="2208786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EB154-B592-47ED-8F42-21CA2E7FB745}"/>
              </a:ext>
            </a:extLst>
          </p:cNvPr>
          <p:cNvSpPr>
            <a:spLocks noGrp="1"/>
          </p:cNvSpPr>
          <p:nvPr>
            <p:ph type="ctrTitle"/>
          </p:nvPr>
        </p:nvSpPr>
        <p:spPr/>
        <p:txBody>
          <a:bodyPr>
            <a:normAutofit/>
          </a:bodyPr>
          <a:lstStyle/>
          <a:p>
            <a:r>
              <a:rPr lang="en-GB" dirty="0"/>
              <a:t>Cluster 2 Dominate The Number of </a:t>
            </a:r>
            <a:r>
              <a:rPr lang="en-GB" dirty="0">
                <a:solidFill>
                  <a:schemeClr val="accent6">
                    <a:lumMod val="50000"/>
                  </a:schemeClr>
                </a:solidFill>
              </a:rPr>
              <a:t>Data Records</a:t>
            </a:r>
            <a:endParaRPr lang="en-ID" dirty="0">
              <a:solidFill>
                <a:schemeClr val="accent6">
                  <a:lumMod val="50000"/>
                </a:schemeClr>
              </a:solidFill>
            </a:endParaRPr>
          </a:p>
        </p:txBody>
      </p:sp>
      <p:pic>
        <p:nvPicPr>
          <p:cNvPr id="6" name="Picture 5">
            <a:extLst>
              <a:ext uri="{FF2B5EF4-FFF2-40B4-BE49-F238E27FC236}">
                <a16:creationId xmlns:a16="http://schemas.microsoft.com/office/drawing/2014/main" id="{AD93CAAA-01EE-4E59-8933-A50BC1810ECE}"/>
              </a:ext>
            </a:extLst>
          </p:cNvPr>
          <p:cNvPicPr>
            <a:picLocks noChangeAspect="1"/>
          </p:cNvPicPr>
          <p:nvPr/>
        </p:nvPicPr>
        <p:blipFill rotWithShape="1">
          <a:blip r:embed="rId2"/>
          <a:srcRect t="6810" r="2002"/>
          <a:stretch/>
        </p:blipFill>
        <p:spPr>
          <a:xfrm>
            <a:off x="1499752" y="1197389"/>
            <a:ext cx="9192495" cy="4740424"/>
          </a:xfrm>
          <a:prstGeom prst="rect">
            <a:avLst/>
          </a:prstGeom>
        </p:spPr>
      </p:pic>
    </p:spTree>
    <p:extLst>
      <p:ext uri="{BB962C8B-B14F-4D97-AF65-F5344CB8AC3E}">
        <p14:creationId xmlns:p14="http://schemas.microsoft.com/office/powerpoint/2010/main" val="2240243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EB154-B592-47ED-8F42-21CA2E7FB745}"/>
              </a:ext>
            </a:extLst>
          </p:cNvPr>
          <p:cNvSpPr>
            <a:spLocks noGrp="1"/>
          </p:cNvSpPr>
          <p:nvPr>
            <p:ph type="ctrTitle"/>
          </p:nvPr>
        </p:nvSpPr>
        <p:spPr/>
        <p:txBody>
          <a:bodyPr>
            <a:normAutofit/>
          </a:bodyPr>
          <a:lstStyle/>
          <a:p>
            <a:r>
              <a:rPr lang="en-GB" dirty="0"/>
              <a:t>Cluster </a:t>
            </a:r>
            <a:r>
              <a:rPr lang="en-GB" dirty="0">
                <a:solidFill>
                  <a:schemeClr val="accent6">
                    <a:lumMod val="50000"/>
                  </a:schemeClr>
                </a:solidFill>
              </a:rPr>
              <a:t>Profile</a:t>
            </a:r>
            <a:endParaRPr lang="en-ID" dirty="0">
              <a:solidFill>
                <a:schemeClr val="accent6">
                  <a:lumMod val="50000"/>
                </a:schemeClr>
              </a:solidFill>
            </a:endParaRPr>
          </a:p>
        </p:txBody>
      </p:sp>
      <p:sp>
        <p:nvSpPr>
          <p:cNvPr id="22" name="TextBox 21">
            <a:extLst>
              <a:ext uri="{FF2B5EF4-FFF2-40B4-BE49-F238E27FC236}">
                <a16:creationId xmlns:a16="http://schemas.microsoft.com/office/drawing/2014/main" id="{E6EBE272-7A29-431B-B0BA-DA3D570A71AE}"/>
              </a:ext>
            </a:extLst>
          </p:cNvPr>
          <p:cNvSpPr txBox="1"/>
          <p:nvPr/>
        </p:nvSpPr>
        <p:spPr>
          <a:xfrm>
            <a:off x="8683393" y="1865299"/>
            <a:ext cx="2439152" cy="3293209"/>
          </a:xfrm>
          <a:prstGeom prst="rect">
            <a:avLst/>
          </a:prstGeom>
          <a:solidFill>
            <a:schemeClr val="bg1">
              <a:lumMod val="85000"/>
            </a:schemeClr>
          </a:solidFill>
        </p:spPr>
        <p:txBody>
          <a:bodyPr wrap="square" rtlCol="0">
            <a:spAutoFit/>
          </a:bodyPr>
          <a:lstStyle/>
          <a:p>
            <a:pPr marL="285750" indent="-285750">
              <a:buFont typeface="Arial" panose="020B0604020202020204" pitchFamily="34" charset="0"/>
              <a:buChar char="•"/>
            </a:pPr>
            <a:r>
              <a:rPr lang="en-GB" sz="1600" dirty="0"/>
              <a:t>Cluster 0 :</a:t>
            </a:r>
            <a:br>
              <a:rPr lang="en-GB" sz="1600" dirty="0"/>
            </a:br>
            <a:r>
              <a:rPr lang="en-ID" sz="1600" dirty="0"/>
              <a:t>lower length, higher delay, lower speed</a:t>
            </a:r>
          </a:p>
          <a:p>
            <a:pPr marL="285750" indent="-285750">
              <a:buFont typeface="Arial" panose="020B0604020202020204" pitchFamily="34" charset="0"/>
              <a:buChar char="•"/>
            </a:pPr>
            <a:r>
              <a:rPr lang="en-GB" sz="1600" dirty="0"/>
              <a:t>Cluster 1:</a:t>
            </a:r>
            <a:br>
              <a:rPr lang="en-ID" sz="1600" dirty="0"/>
            </a:br>
            <a:r>
              <a:rPr lang="en-ID" sz="1600" dirty="0"/>
              <a:t>moderate length, delay, and speed</a:t>
            </a:r>
          </a:p>
          <a:p>
            <a:pPr marL="285750" indent="-285750">
              <a:buFont typeface="Arial" panose="020B0604020202020204" pitchFamily="34" charset="0"/>
              <a:buChar char="•"/>
            </a:pPr>
            <a:r>
              <a:rPr lang="en-ID" sz="1600" dirty="0"/>
              <a:t>Cluster 2:</a:t>
            </a:r>
            <a:br>
              <a:rPr lang="en-ID" sz="1600" dirty="0"/>
            </a:br>
            <a:r>
              <a:rPr lang="en-ID" sz="1600" dirty="0"/>
              <a:t>Similar with cluster 0 but have higher length and higher speed</a:t>
            </a:r>
          </a:p>
          <a:p>
            <a:pPr marL="285750" indent="-285750">
              <a:buFont typeface="Arial" panose="020B0604020202020204" pitchFamily="34" charset="0"/>
              <a:buChar char="•"/>
            </a:pPr>
            <a:r>
              <a:rPr lang="en-ID" sz="1600" dirty="0"/>
              <a:t>Cluster 3:</a:t>
            </a:r>
            <a:br>
              <a:rPr lang="en-GB" sz="1600" dirty="0"/>
            </a:br>
            <a:r>
              <a:rPr lang="en-GB" sz="1600" dirty="0"/>
              <a:t>higher length, lower delay, high speed</a:t>
            </a:r>
            <a:endParaRPr lang="en-ID" sz="1600" dirty="0"/>
          </a:p>
        </p:txBody>
      </p:sp>
      <p:sp>
        <p:nvSpPr>
          <p:cNvPr id="24" name="TextBox 23">
            <a:extLst>
              <a:ext uri="{FF2B5EF4-FFF2-40B4-BE49-F238E27FC236}">
                <a16:creationId xmlns:a16="http://schemas.microsoft.com/office/drawing/2014/main" id="{1EE916DC-DEED-47F2-810F-FD431EBAB1A4}"/>
              </a:ext>
            </a:extLst>
          </p:cNvPr>
          <p:cNvSpPr txBox="1"/>
          <p:nvPr/>
        </p:nvSpPr>
        <p:spPr>
          <a:xfrm>
            <a:off x="432847" y="773436"/>
            <a:ext cx="8887154" cy="369332"/>
          </a:xfrm>
          <a:prstGeom prst="rect">
            <a:avLst/>
          </a:prstGeom>
          <a:noFill/>
        </p:spPr>
        <p:txBody>
          <a:bodyPr wrap="square">
            <a:spAutoFit/>
          </a:bodyPr>
          <a:lstStyle/>
          <a:p>
            <a:r>
              <a:rPr lang="en-ID" sz="1800" dirty="0"/>
              <a:t>Cluster 0 and 2 have the dangerous impact and cluster 3 has the lowest danger impact</a:t>
            </a:r>
            <a:endParaRPr lang="en-ID" dirty="0"/>
          </a:p>
        </p:txBody>
      </p:sp>
      <p:pic>
        <p:nvPicPr>
          <p:cNvPr id="30" name="Picture 29">
            <a:extLst>
              <a:ext uri="{FF2B5EF4-FFF2-40B4-BE49-F238E27FC236}">
                <a16:creationId xmlns:a16="http://schemas.microsoft.com/office/drawing/2014/main" id="{E2E6C593-E6C9-4AF7-8362-B043822AD932}"/>
              </a:ext>
            </a:extLst>
          </p:cNvPr>
          <p:cNvPicPr>
            <a:picLocks noChangeAspect="1"/>
          </p:cNvPicPr>
          <p:nvPr/>
        </p:nvPicPr>
        <p:blipFill>
          <a:blip r:embed="rId2"/>
          <a:stretch>
            <a:fillRect/>
          </a:stretch>
        </p:blipFill>
        <p:spPr>
          <a:xfrm>
            <a:off x="843553" y="1525833"/>
            <a:ext cx="7309120" cy="3972142"/>
          </a:xfrm>
          <a:prstGeom prst="rect">
            <a:avLst/>
          </a:prstGeom>
        </p:spPr>
      </p:pic>
    </p:spTree>
    <p:extLst>
      <p:ext uri="{BB962C8B-B14F-4D97-AF65-F5344CB8AC3E}">
        <p14:creationId xmlns:p14="http://schemas.microsoft.com/office/powerpoint/2010/main" val="2464061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43DD1F27-AF05-4DE7-8CEC-3182E97526B7}"/>
              </a:ext>
            </a:extLst>
          </p:cNvPr>
          <p:cNvSpPr/>
          <p:nvPr/>
        </p:nvSpPr>
        <p:spPr>
          <a:xfrm>
            <a:off x="592161" y="807990"/>
            <a:ext cx="1956119" cy="582144"/>
          </a:xfrm>
          <a:prstGeom prst="roundRect">
            <a:avLst>
              <a:gd name="adj"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Tw Cen MT" panose="020B0602020104020603" pitchFamily="34" charset="0"/>
            </a:endParaRPr>
          </a:p>
        </p:txBody>
      </p:sp>
      <p:sp>
        <p:nvSpPr>
          <p:cNvPr id="14" name="Rectangle 13">
            <a:extLst>
              <a:ext uri="{FF2B5EF4-FFF2-40B4-BE49-F238E27FC236}">
                <a16:creationId xmlns:a16="http://schemas.microsoft.com/office/drawing/2014/main" id="{F2A5E8E4-D552-4AD9-823D-77AB7874A1A1}"/>
              </a:ext>
            </a:extLst>
          </p:cNvPr>
          <p:cNvSpPr/>
          <p:nvPr/>
        </p:nvSpPr>
        <p:spPr>
          <a:xfrm>
            <a:off x="1104034" y="2592764"/>
            <a:ext cx="6698530" cy="1236286"/>
          </a:xfrm>
          <a:prstGeom prst="rect">
            <a:avLst/>
          </a:prstGeom>
          <a:no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Tw Cen MT" panose="020B0602020104020603" pitchFamily="34" charset="0"/>
            </a:endParaRPr>
          </a:p>
        </p:txBody>
      </p:sp>
      <p:sp>
        <p:nvSpPr>
          <p:cNvPr id="16" name="Title 1">
            <a:extLst>
              <a:ext uri="{FF2B5EF4-FFF2-40B4-BE49-F238E27FC236}">
                <a16:creationId xmlns:a16="http://schemas.microsoft.com/office/drawing/2014/main" id="{8CA81162-BEB1-4483-84AF-D8E65C18AFA2}"/>
              </a:ext>
            </a:extLst>
          </p:cNvPr>
          <p:cNvSpPr txBox="1">
            <a:spLocks/>
          </p:cNvSpPr>
          <p:nvPr/>
        </p:nvSpPr>
        <p:spPr>
          <a:xfrm>
            <a:off x="616670" y="1470660"/>
            <a:ext cx="6698530" cy="1884104"/>
          </a:xfrm>
          <a:prstGeom prst="rect">
            <a:avLst/>
          </a:prstGeom>
          <a:solidFill>
            <a:srgbClr val="00B050"/>
          </a:solidFill>
        </p:spPr>
        <p:txBody>
          <a:bodyPr vert="horz" lIns="91440" tIns="45720" rIns="91440" bIns="45720" rtlCol="0" anchor="b">
            <a:normAutofit/>
          </a:bodyPr>
          <a:lstStyle>
            <a:lvl1pPr algn="l" defTabSz="914400" rtl="0" eaLnBrk="1" latinLnBrk="0" hangingPunct="1">
              <a:lnSpc>
                <a:spcPct val="90000"/>
              </a:lnSpc>
              <a:spcBef>
                <a:spcPct val="0"/>
              </a:spcBef>
              <a:buNone/>
              <a:defRPr sz="2600" b="1" kern="1200">
                <a:solidFill>
                  <a:srgbClr val="00B050"/>
                </a:solidFill>
                <a:latin typeface="Tw Cen MT" panose="020B0602020104020603" pitchFamily="34" charset="0"/>
                <a:ea typeface="+mj-ea"/>
                <a:cs typeface="Segoe UI" panose="020B0502040204020203" pitchFamily="34" charset="0"/>
              </a:defRPr>
            </a:lvl1pPr>
          </a:lstStyle>
          <a:p>
            <a:r>
              <a:rPr lang="en-GB" sz="11500">
                <a:solidFill>
                  <a:schemeClr val="bg1"/>
                </a:solidFill>
              </a:rPr>
              <a:t>Thank You</a:t>
            </a:r>
            <a:endParaRPr lang="en-ID" sz="3200" dirty="0">
              <a:solidFill>
                <a:schemeClr val="bg1"/>
              </a:solidFill>
            </a:endParaRPr>
          </a:p>
        </p:txBody>
      </p:sp>
      <p:pic>
        <p:nvPicPr>
          <p:cNvPr id="17" name="Picture 16">
            <a:extLst>
              <a:ext uri="{FF2B5EF4-FFF2-40B4-BE49-F238E27FC236}">
                <a16:creationId xmlns:a16="http://schemas.microsoft.com/office/drawing/2014/main" id="{5382D17B-E82C-48BC-A539-52CE0368F45F}"/>
              </a:ext>
            </a:extLst>
          </p:cNvPr>
          <p:cNvPicPr>
            <a:picLocks noChangeAspect="1"/>
          </p:cNvPicPr>
          <p:nvPr/>
        </p:nvPicPr>
        <p:blipFill>
          <a:blip r:embed="rId2"/>
          <a:stretch>
            <a:fillRect/>
          </a:stretch>
        </p:blipFill>
        <p:spPr>
          <a:xfrm>
            <a:off x="909114" y="807989"/>
            <a:ext cx="1322211" cy="582144"/>
          </a:xfrm>
          <a:prstGeom prst="rect">
            <a:avLst/>
          </a:prstGeom>
        </p:spPr>
      </p:pic>
      <p:sp>
        <p:nvSpPr>
          <p:cNvPr id="18" name="TextBox 17">
            <a:extLst>
              <a:ext uri="{FF2B5EF4-FFF2-40B4-BE49-F238E27FC236}">
                <a16:creationId xmlns:a16="http://schemas.microsoft.com/office/drawing/2014/main" id="{9D3294A3-5DD7-44E8-8C03-724D7A73873C}"/>
              </a:ext>
            </a:extLst>
          </p:cNvPr>
          <p:cNvSpPr txBox="1"/>
          <p:nvPr/>
        </p:nvSpPr>
        <p:spPr>
          <a:xfrm>
            <a:off x="1403163" y="4628013"/>
            <a:ext cx="2457319" cy="307777"/>
          </a:xfrm>
          <a:prstGeom prst="rect">
            <a:avLst/>
          </a:prstGeom>
          <a:noFill/>
        </p:spPr>
        <p:txBody>
          <a:bodyPr wrap="square">
            <a:spAutoFit/>
          </a:bodyPr>
          <a:lstStyle/>
          <a:p>
            <a:r>
              <a:rPr lang="en-ID" sz="1400" dirty="0">
                <a:solidFill>
                  <a:schemeClr val="bg1"/>
                </a:solidFill>
              </a:rPr>
              <a:t>ayubindra8@gmail.com</a:t>
            </a:r>
          </a:p>
        </p:txBody>
      </p:sp>
      <p:grpSp>
        <p:nvGrpSpPr>
          <p:cNvPr id="19" name="Group 18">
            <a:extLst>
              <a:ext uri="{FF2B5EF4-FFF2-40B4-BE49-F238E27FC236}">
                <a16:creationId xmlns:a16="http://schemas.microsoft.com/office/drawing/2014/main" id="{1C70721A-85CB-445E-9769-508613FFE315}"/>
              </a:ext>
            </a:extLst>
          </p:cNvPr>
          <p:cNvGrpSpPr/>
          <p:nvPr/>
        </p:nvGrpSpPr>
        <p:grpSpPr>
          <a:xfrm>
            <a:off x="844231" y="4527659"/>
            <a:ext cx="504000" cy="503502"/>
            <a:chOff x="1045029" y="1911672"/>
            <a:chExt cx="504000" cy="503502"/>
          </a:xfrm>
        </p:grpSpPr>
        <p:sp>
          <p:nvSpPr>
            <p:cNvPr id="20" name="Oval 19">
              <a:extLst>
                <a:ext uri="{FF2B5EF4-FFF2-40B4-BE49-F238E27FC236}">
                  <a16:creationId xmlns:a16="http://schemas.microsoft.com/office/drawing/2014/main" id="{1F3C3B0D-3B23-4C49-823F-785582E53A3A}"/>
                </a:ext>
              </a:extLst>
            </p:cNvPr>
            <p:cNvSpPr/>
            <p:nvPr/>
          </p:nvSpPr>
          <p:spPr>
            <a:xfrm>
              <a:off x="1045029" y="1911672"/>
              <a:ext cx="504000" cy="5035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400" dirty="0"/>
            </a:p>
          </p:txBody>
        </p:sp>
        <p:pic>
          <p:nvPicPr>
            <p:cNvPr id="21" name="Picture 20">
              <a:extLst>
                <a:ext uri="{FF2B5EF4-FFF2-40B4-BE49-F238E27FC236}">
                  <a16:creationId xmlns:a16="http://schemas.microsoft.com/office/drawing/2014/main" id="{C7F6F483-5673-4D8A-8F3B-7B0ECBFAEB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7062" y="2065949"/>
              <a:ext cx="259931" cy="194948"/>
            </a:xfrm>
            <a:prstGeom prst="rect">
              <a:avLst/>
            </a:prstGeom>
          </p:spPr>
        </p:pic>
      </p:grpSp>
      <p:sp>
        <p:nvSpPr>
          <p:cNvPr id="22" name="TextBox 21">
            <a:extLst>
              <a:ext uri="{FF2B5EF4-FFF2-40B4-BE49-F238E27FC236}">
                <a16:creationId xmlns:a16="http://schemas.microsoft.com/office/drawing/2014/main" id="{7E662E1D-130C-4EE6-9A0E-DC77F11F6727}"/>
              </a:ext>
            </a:extLst>
          </p:cNvPr>
          <p:cNvSpPr txBox="1"/>
          <p:nvPr/>
        </p:nvSpPr>
        <p:spPr>
          <a:xfrm>
            <a:off x="1383529" y="5237726"/>
            <a:ext cx="1574669" cy="307777"/>
          </a:xfrm>
          <a:prstGeom prst="rect">
            <a:avLst/>
          </a:prstGeom>
          <a:noFill/>
        </p:spPr>
        <p:txBody>
          <a:bodyPr wrap="square">
            <a:spAutoFit/>
          </a:bodyPr>
          <a:lstStyle/>
          <a:p>
            <a:r>
              <a:rPr lang="en-ID" sz="1400" dirty="0">
                <a:solidFill>
                  <a:schemeClr val="bg1"/>
                </a:solidFill>
                <a:hlinkClick r:id="rId4">
                  <a:extLst>
                    <a:ext uri="{A12FA001-AC4F-418D-AE19-62706E023703}">
                      <ahyp:hlinkClr xmlns:ahyp="http://schemas.microsoft.com/office/drawing/2018/hyperlinkcolor" val="tx"/>
                    </a:ext>
                  </a:extLst>
                </a:hlinkClick>
              </a:rPr>
              <a:t>LinkedIn Profile</a:t>
            </a:r>
            <a:endParaRPr lang="en-ID" sz="1400" dirty="0">
              <a:solidFill>
                <a:schemeClr val="bg1"/>
              </a:solidFill>
            </a:endParaRPr>
          </a:p>
        </p:txBody>
      </p:sp>
      <p:grpSp>
        <p:nvGrpSpPr>
          <p:cNvPr id="23" name="Group 22">
            <a:extLst>
              <a:ext uri="{FF2B5EF4-FFF2-40B4-BE49-F238E27FC236}">
                <a16:creationId xmlns:a16="http://schemas.microsoft.com/office/drawing/2014/main" id="{479AA56C-0135-4243-BA90-64F8B77EFC88}"/>
              </a:ext>
            </a:extLst>
          </p:cNvPr>
          <p:cNvGrpSpPr/>
          <p:nvPr/>
        </p:nvGrpSpPr>
        <p:grpSpPr>
          <a:xfrm>
            <a:off x="824147" y="5121770"/>
            <a:ext cx="504000" cy="503502"/>
            <a:chOff x="-3712358" y="5465580"/>
            <a:chExt cx="504000" cy="503502"/>
          </a:xfrm>
        </p:grpSpPr>
        <p:sp>
          <p:nvSpPr>
            <p:cNvPr id="24" name="Oval 23">
              <a:extLst>
                <a:ext uri="{FF2B5EF4-FFF2-40B4-BE49-F238E27FC236}">
                  <a16:creationId xmlns:a16="http://schemas.microsoft.com/office/drawing/2014/main" id="{F4E1E696-2EB0-416E-9E0B-286EE52CB4DF}"/>
                </a:ext>
              </a:extLst>
            </p:cNvPr>
            <p:cNvSpPr/>
            <p:nvPr/>
          </p:nvSpPr>
          <p:spPr>
            <a:xfrm>
              <a:off x="-3712358" y="5465580"/>
              <a:ext cx="504000" cy="503502"/>
            </a:xfrm>
            <a:prstGeom prst="ellipse">
              <a:avLst/>
            </a:prstGeom>
            <a:solidFill>
              <a:srgbClr val="0274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400" dirty="0"/>
            </a:p>
          </p:txBody>
        </p:sp>
        <p:pic>
          <p:nvPicPr>
            <p:cNvPr id="25" name="Picture 24">
              <a:extLst>
                <a:ext uri="{FF2B5EF4-FFF2-40B4-BE49-F238E27FC236}">
                  <a16:creationId xmlns:a16="http://schemas.microsoft.com/office/drawing/2014/main" id="{18E47C29-882E-46A1-9ACE-82CD2DFDA4B1}"/>
                </a:ext>
              </a:extLst>
            </p:cNvPr>
            <p:cNvPicPr>
              <a:picLocks noChangeAspect="1"/>
            </p:cNvPicPr>
            <p:nvPr/>
          </p:nvPicPr>
          <p:blipFill rotWithShape="1">
            <a:blip r:embed="rId5">
              <a:extLst>
                <a:ext uri="{28A0092B-C50C-407E-A947-70E740481C1C}">
                  <a14:useLocalDpi xmlns:a14="http://schemas.microsoft.com/office/drawing/2010/main" val="0"/>
                </a:ext>
              </a:extLst>
            </a:blip>
            <a:srcRect t="10321" b="1"/>
            <a:stretch/>
          </p:blipFill>
          <p:spPr>
            <a:xfrm>
              <a:off x="-3632014" y="5581536"/>
              <a:ext cx="342888" cy="307499"/>
            </a:xfrm>
            <a:prstGeom prst="rect">
              <a:avLst/>
            </a:prstGeom>
          </p:spPr>
        </p:pic>
      </p:grpSp>
      <p:grpSp>
        <p:nvGrpSpPr>
          <p:cNvPr id="26" name="Group 25">
            <a:extLst>
              <a:ext uri="{FF2B5EF4-FFF2-40B4-BE49-F238E27FC236}">
                <a16:creationId xmlns:a16="http://schemas.microsoft.com/office/drawing/2014/main" id="{FF84ECEF-29E0-4C57-B724-F5B92640F6BD}"/>
              </a:ext>
            </a:extLst>
          </p:cNvPr>
          <p:cNvGrpSpPr/>
          <p:nvPr/>
        </p:nvGrpSpPr>
        <p:grpSpPr>
          <a:xfrm>
            <a:off x="827063" y="5678048"/>
            <a:ext cx="504000" cy="503502"/>
            <a:chOff x="-3455381" y="2126914"/>
            <a:chExt cx="504000" cy="503502"/>
          </a:xfrm>
        </p:grpSpPr>
        <p:sp>
          <p:nvSpPr>
            <p:cNvPr id="27" name="Oval 26">
              <a:extLst>
                <a:ext uri="{FF2B5EF4-FFF2-40B4-BE49-F238E27FC236}">
                  <a16:creationId xmlns:a16="http://schemas.microsoft.com/office/drawing/2014/main" id="{E2F69DF2-A54F-4367-8E88-83110645E6D1}"/>
                </a:ext>
              </a:extLst>
            </p:cNvPr>
            <p:cNvSpPr/>
            <p:nvPr/>
          </p:nvSpPr>
          <p:spPr>
            <a:xfrm>
              <a:off x="-3455381" y="2126914"/>
              <a:ext cx="504000" cy="5035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400" dirty="0"/>
            </a:p>
          </p:txBody>
        </p:sp>
        <p:pic>
          <p:nvPicPr>
            <p:cNvPr id="28" name="Picture 27">
              <a:extLst>
                <a:ext uri="{FF2B5EF4-FFF2-40B4-BE49-F238E27FC236}">
                  <a16:creationId xmlns:a16="http://schemas.microsoft.com/office/drawing/2014/main" id="{939D4462-DCE6-4B63-8FE3-81F066E3BE9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88051" y="2194952"/>
              <a:ext cx="368916" cy="368916"/>
            </a:xfrm>
            <a:prstGeom prst="ellipse">
              <a:avLst/>
            </a:prstGeom>
          </p:spPr>
        </p:pic>
      </p:grpSp>
      <p:sp>
        <p:nvSpPr>
          <p:cNvPr id="29" name="TextBox 28">
            <a:extLst>
              <a:ext uri="{FF2B5EF4-FFF2-40B4-BE49-F238E27FC236}">
                <a16:creationId xmlns:a16="http://schemas.microsoft.com/office/drawing/2014/main" id="{FDA00B90-48EA-4A79-943C-865065FAB79E}"/>
              </a:ext>
            </a:extLst>
          </p:cNvPr>
          <p:cNvSpPr txBox="1"/>
          <p:nvPr/>
        </p:nvSpPr>
        <p:spPr>
          <a:xfrm>
            <a:off x="1372228" y="5780333"/>
            <a:ext cx="1521628" cy="307777"/>
          </a:xfrm>
          <a:prstGeom prst="rect">
            <a:avLst/>
          </a:prstGeom>
          <a:noFill/>
        </p:spPr>
        <p:txBody>
          <a:bodyPr wrap="square">
            <a:spAutoFit/>
          </a:bodyPr>
          <a:lstStyle/>
          <a:p>
            <a:r>
              <a:rPr lang="en-ID" sz="1400" dirty="0" err="1">
                <a:solidFill>
                  <a:schemeClr val="bg1"/>
                </a:solidFill>
                <a:hlinkClick r:id="rId7">
                  <a:extLst>
                    <a:ext uri="{A12FA001-AC4F-418D-AE19-62706E023703}">
                      <ahyp:hlinkClr xmlns:ahyp="http://schemas.microsoft.com/office/drawing/2018/hyperlinkcolor" val="tx"/>
                    </a:ext>
                  </a:extLst>
                </a:hlinkClick>
              </a:rPr>
              <a:t>Github</a:t>
            </a:r>
            <a:r>
              <a:rPr lang="en-ID" sz="1400" dirty="0">
                <a:solidFill>
                  <a:schemeClr val="bg1"/>
                </a:solidFill>
                <a:hlinkClick r:id="rId7">
                  <a:extLst>
                    <a:ext uri="{A12FA001-AC4F-418D-AE19-62706E023703}">
                      <ahyp:hlinkClr xmlns:ahyp="http://schemas.microsoft.com/office/drawing/2018/hyperlinkcolor" val="tx"/>
                    </a:ext>
                  </a:extLst>
                </a:hlinkClick>
              </a:rPr>
              <a:t> Link</a:t>
            </a:r>
            <a:endParaRPr lang="en-ID" sz="1400" dirty="0">
              <a:solidFill>
                <a:schemeClr val="bg1"/>
              </a:solidFill>
            </a:endParaRPr>
          </a:p>
        </p:txBody>
      </p:sp>
      <p:sp>
        <p:nvSpPr>
          <p:cNvPr id="30" name="TextBox 29">
            <a:extLst>
              <a:ext uri="{FF2B5EF4-FFF2-40B4-BE49-F238E27FC236}">
                <a16:creationId xmlns:a16="http://schemas.microsoft.com/office/drawing/2014/main" id="{05C4339A-8D6F-4A90-9399-440DC4ACF9C9}"/>
              </a:ext>
            </a:extLst>
          </p:cNvPr>
          <p:cNvSpPr txBox="1"/>
          <p:nvPr/>
        </p:nvSpPr>
        <p:spPr>
          <a:xfrm>
            <a:off x="738422" y="4103008"/>
            <a:ext cx="2457319" cy="307777"/>
          </a:xfrm>
          <a:prstGeom prst="rect">
            <a:avLst/>
          </a:prstGeom>
          <a:noFill/>
        </p:spPr>
        <p:txBody>
          <a:bodyPr wrap="square">
            <a:spAutoFit/>
          </a:bodyPr>
          <a:lstStyle/>
          <a:p>
            <a:r>
              <a:rPr lang="en-ID" sz="1400" b="1" dirty="0">
                <a:solidFill>
                  <a:schemeClr val="bg1"/>
                </a:solidFill>
              </a:rPr>
              <a:t>Contact me</a:t>
            </a:r>
          </a:p>
        </p:txBody>
      </p:sp>
    </p:spTree>
    <p:extLst>
      <p:ext uri="{BB962C8B-B14F-4D97-AF65-F5344CB8AC3E}">
        <p14:creationId xmlns:p14="http://schemas.microsoft.com/office/powerpoint/2010/main" val="461097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EB154-B592-47ED-8F42-21CA2E7FB745}"/>
              </a:ext>
            </a:extLst>
          </p:cNvPr>
          <p:cNvSpPr>
            <a:spLocks noGrp="1"/>
          </p:cNvSpPr>
          <p:nvPr>
            <p:ph type="ctrTitle"/>
          </p:nvPr>
        </p:nvSpPr>
        <p:spPr/>
        <p:txBody>
          <a:bodyPr>
            <a:normAutofit/>
          </a:bodyPr>
          <a:lstStyle/>
          <a:p>
            <a:r>
              <a:rPr lang="en-GB" dirty="0"/>
              <a:t>Project Overview</a:t>
            </a:r>
            <a:endParaRPr lang="en-ID" dirty="0"/>
          </a:p>
        </p:txBody>
      </p:sp>
      <p:sp>
        <p:nvSpPr>
          <p:cNvPr id="30" name="TextBox 29">
            <a:extLst>
              <a:ext uri="{FF2B5EF4-FFF2-40B4-BE49-F238E27FC236}">
                <a16:creationId xmlns:a16="http://schemas.microsoft.com/office/drawing/2014/main" id="{E9F9CC57-A5C5-4BA5-91A0-99B084237F32}"/>
              </a:ext>
            </a:extLst>
          </p:cNvPr>
          <p:cNvSpPr txBox="1"/>
          <p:nvPr/>
        </p:nvSpPr>
        <p:spPr>
          <a:xfrm>
            <a:off x="1675218" y="1660971"/>
            <a:ext cx="4065824" cy="2616101"/>
          </a:xfrm>
          <a:prstGeom prst="rect">
            <a:avLst/>
          </a:prstGeom>
          <a:noFill/>
        </p:spPr>
        <p:txBody>
          <a:bodyPr wrap="square">
            <a:spAutoFit/>
          </a:bodyPr>
          <a:lstStyle/>
          <a:p>
            <a:r>
              <a:rPr lang="en-GB" sz="2400" b="1" dirty="0">
                <a:latin typeface="Tw Cen MT" panose="020B0602020104020603" pitchFamily="34" charset="0"/>
              </a:rPr>
              <a:t>Background</a:t>
            </a:r>
          </a:p>
          <a:p>
            <a:br>
              <a:rPr lang="en-GB" sz="2000" b="1" dirty="0"/>
            </a:br>
            <a:r>
              <a:rPr lang="en-GB" sz="2000" dirty="0"/>
              <a:t>Bogor as one of the connecting cities of West Java and DKI Jakarta is one of the cities with dense traffic in Indonesia, it is undeniable that traffic jams can have an impact on environmental economic factors.</a:t>
            </a:r>
            <a:endParaRPr lang="en-ID" sz="2000" dirty="0"/>
          </a:p>
        </p:txBody>
      </p:sp>
      <p:sp>
        <p:nvSpPr>
          <p:cNvPr id="37" name="TextBox 36">
            <a:extLst>
              <a:ext uri="{FF2B5EF4-FFF2-40B4-BE49-F238E27FC236}">
                <a16:creationId xmlns:a16="http://schemas.microsoft.com/office/drawing/2014/main" id="{B1FD2DBD-2979-4E2F-BDA4-4FC043780A12}"/>
              </a:ext>
            </a:extLst>
          </p:cNvPr>
          <p:cNvSpPr txBox="1"/>
          <p:nvPr/>
        </p:nvSpPr>
        <p:spPr>
          <a:xfrm>
            <a:off x="7155515" y="1660971"/>
            <a:ext cx="4065824" cy="3231654"/>
          </a:xfrm>
          <a:prstGeom prst="rect">
            <a:avLst/>
          </a:prstGeom>
          <a:noFill/>
        </p:spPr>
        <p:txBody>
          <a:bodyPr wrap="square">
            <a:spAutoFit/>
          </a:bodyPr>
          <a:lstStyle/>
          <a:p>
            <a:r>
              <a:rPr lang="en-GB" sz="2400" b="1" dirty="0">
                <a:latin typeface="Tw Cen MT" panose="020B0602020104020603" pitchFamily="34" charset="0"/>
              </a:rPr>
              <a:t>Project Goals</a:t>
            </a:r>
          </a:p>
          <a:p>
            <a:br>
              <a:rPr lang="en-GB" sz="2000" b="1" dirty="0"/>
            </a:br>
            <a:r>
              <a:rPr lang="en-GB" sz="2000" dirty="0"/>
              <a:t>As a stakeholder, the Bogor city government needs a modelling in the form of road clustering to be able to find out which streets have the potential for high traffic jams to be able to make a traffic engineering strategy in order to expedite jams traffic.</a:t>
            </a:r>
            <a:endParaRPr lang="en-ID" sz="2000" dirty="0"/>
          </a:p>
        </p:txBody>
      </p:sp>
      <p:pic>
        <p:nvPicPr>
          <p:cNvPr id="6" name="Graphic 5" descr="Bullseye with solid fill">
            <a:extLst>
              <a:ext uri="{FF2B5EF4-FFF2-40B4-BE49-F238E27FC236}">
                <a16:creationId xmlns:a16="http://schemas.microsoft.com/office/drawing/2014/main" id="{F81EF411-E9D3-41C7-A522-550A3E1498F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75189" y="2096323"/>
            <a:ext cx="914400" cy="914400"/>
          </a:xfrm>
          <a:prstGeom prst="rect">
            <a:avLst/>
          </a:prstGeom>
        </p:spPr>
      </p:pic>
      <p:pic>
        <p:nvPicPr>
          <p:cNvPr id="17" name="Graphic 16" descr="Help with solid fill">
            <a:extLst>
              <a:ext uri="{FF2B5EF4-FFF2-40B4-BE49-F238E27FC236}">
                <a16:creationId xmlns:a16="http://schemas.microsoft.com/office/drawing/2014/main" id="{9E302FCF-D53B-4FEB-9076-F4CD8F6397E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4892" y="2096323"/>
            <a:ext cx="914400" cy="914400"/>
          </a:xfrm>
          <a:prstGeom prst="rect">
            <a:avLst/>
          </a:prstGeom>
        </p:spPr>
      </p:pic>
    </p:spTree>
    <p:extLst>
      <p:ext uri="{BB962C8B-B14F-4D97-AF65-F5344CB8AC3E}">
        <p14:creationId xmlns:p14="http://schemas.microsoft.com/office/powerpoint/2010/main" val="2416861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EB154-B592-47ED-8F42-21CA2E7FB745}"/>
              </a:ext>
            </a:extLst>
          </p:cNvPr>
          <p:cNvSpPr>
            <a:spLocks noGrp="1"/>
          </p:cNvSpPr>
          <p:nvPr>
            <p:ph type="ctrTitle"/>
          </p:nvPr>
        </p:nvSpPr>
        <p:spPr/>
        <p:txBody>
          <a:bodyPr>
            <a:normAutofit/>
          </a:bodyPr>
          <a:lstStyle/>
          <a:p>
            <a:r>
              <a:rPr lang="en-GB" dirty="0"/>
              <a:t>Data Understanding</a:t>
            </a:r>
            <a:endParaRPr lang="en-ID" dirty="0"/>
          </a:p>
        </p:txBody>
      </p:sp>
      <p:sp>
        <p:nvSpPr>
          <p:cNvPr id="7" name="TextBox 6">
            <a:extLst>
              <a:ext uri="{FF2B5EF4-FFF2-40B4-BE49-F238E27FC236}">
                <a16:creationId xmlns:a16="http://schemas.microsoft.com/office/drawing/2014/main" id="{D1B7AF25-210E-4AE8-9A73-6BCE2AA73480}"/>
              </a:ext>
            </a:extLst>
          </p:cNvPr>
          <p:cNvSpPr txBox="1"/>
          <p:nvPr/>
        </p:nvSpPr>
        <p:spPr>
          <a:xfrm>
            <a:off x="1526411" y="1317032"/>
            <a:ext cx="9139177" cy="3359061"/>
          </a:xfrm>
          <a:prstGeom prst="rect">
            <a:avLst/>
          </a:prstGeom>
          <a:noFill/>
        </p:spPr>
        <p:txBody>
          <a:bodyPr wrap="square">
            <a:spAutoFit/>
          </a:bodyPr>
          <a:lstStyle/>
          <a:p>
            <a:pPr>
              <a:lnSpc>
                <a:spcPct val="150000"/>
              </a:lnSpc>
            </a:pPr>
            <a:r>
              <a:rPr lang="en-GB" sz="2400" dirty="0"/>
              <a:t>To solve the problem, a dataset from satellite navigation software on smartphones (Waze) is provided. The dataset has three types of data:</a:t>
            </a:r>
          </a:p>
          <a:p>
            <a:pPr marL="742950" lvl="1" indent="-285750">
              <a:lnSpc>
                <a:spcPct val="150000"/>
              </a:lnSpc>
              <a:buFont typeface="Arial" panose="020B0604020202020204" pitchFamily="34" charset="0"/>
              <a:buChar char="•"/>
            </a:pPr>
            <a:r>
              <a:rPr lang="en-GB" sz="2400" b="1" dirty="0"/>
              <a:t>Jams: </a:t>
            </a:r>
            <a:r>
              <a:rPr lang="en-GB" sz="2400" dirty="0"/>
              <a:t>Traffic jam data based on current condition</a:t>
            </a:r>
          </a:p>
          <a:p>
            <a:pPr marL="742950" lvl="1" indent="-285750">
              <a:lnSpc>
                <a:spcPct val="150000"/>
              </a:lnSpc>
              <a:buFont typeface="Arial" panose="020B0604020202020204" pitchFamily="34" charset="0"/>
              <a:buChar char="•"/>
            </a:pPr>
            <a:r>
              <a:rPr lang="en-GB" sz="2400" b="1" dirty="0"/>
              <a:t>Irregularities: </a:t>
            </a:r>
            <a:r>
              <a:rPr lang="en-GB" sz="2400" dirty="0"/>
              <a:t>Street data based on historical data</a:t>
            </a:r>
          </a:p>
          <a:p>
            <a:pPr marL="742950" lvl="1" indent="-285750">
              <a:lnSpc>
                <a:spcPct val="150000"/>
              </a:lnSpc>
              <a:buFont typeface="Arial" panose="020B0604020202020204" pitchFamily="34" charset="0"/>
              <a:buChar char="•"/>
            </a:pPr>
            <a:r>
              <a:rPr lang="en-GB" sz="2400" b="1" dirty="0"/>
              <a:t>Alerts: </a:t>
            </a:r>
            <a:r>
              <a:rPr lang="en-GB" sz="2400" dirty="0"/>
              <a:t>Flags to indicate whether a special occasions occur or not on a street</a:t>
            </a:r>
          </a:p>
        </p:txBody>
      </p:sp>
    </p:spTree>
    <p:extLst>
      <p:ext uri="{BB962C8B-B14F-4D97-AF65-F5344CB8AC3E}">
        <p14:creationId xmlns:p14="http://schemas.microsoft.com/office/powerpoint/2010/main" val="2743127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EB154-B592-47ED-8F42-21CA2E7FB745}"/>
              </a:ext>
            </a:extLst>
          </p:cNvPr>
          <p:cNvSpPr>
            <a:spLocks noGrp="1"/>
          </p:cNvSpPr>
          <p:nvPr>
            <p:ph type="ctrTitle"/>
          </p:nvPr>
        </p:nvSpPr>
        <p:spPr/>
        <p:txBody>
          <a:bodyPr>
            <a:normAutofit/>
          </a:bodyPr>
          <a:lstStyle/>
          <a:p>
            <a:r>
              <a:rPr lang="en-GB" dirty="0"/>
              <a:t>Street Level 2 Dominate the </a:t>
            </a:r>
            <a:r>
              <a:rPr lang="en-GB" dirty="0">
                <a:solidFill>
                  <a:schemeClr val="accent6">
                    <a:lumMod val="50000"/>
                  </a:schemeClr>
                </a:solidFill>
              </a:rPr>
              <a:t>Dataset</a:t>
            </a:r>
            <a:endParaRPr lang="en-ID" dirty="0">
              <a:solidFill>
                <a:schemeClr val="accent6">
                  <a:lumMod val="50000"/>
                </a:schemeClr>
              </a:solidFill>
            </a:endParaRPr>
          </a:p>
        </p:txBody>
      </p:sp>
      <p:pic>
        <p:nvPicPr>
          <p:cNvPr id="4" name="Picture 3">
            <a:extLst>
              <a:ext uri="{FF2B5EF4-FFF2-40B4-BE49-F238E27FC236}">
                <a16:creationId xmlns:a16="http://schemas.microsoft.com/office/drawing/2014/main" id="{5548641E-59C4-45ED-845D-4C3963EC6295}"/>
              </a:ext>
            </a:extLst>
          </p:cNvPr>
          <p:cNvPicPr>
            <a:picLocks noChangeAspect="1"/>
          </p:cNvPicPr>
          <p:nvPr/>
        </p:nvPicPr>
        <p:blipFill rotWithShape="1">
          <a:blip r:embed="rId2"/>
          <a:srcRect t="6270"/>
          <a:stretch/>
        </p:blipFill>
        <p:spPr>
          <a:xfrm>
            <a:off x="1446523" y="1533525"/>
            <a:ext cx="8734425" cy="4432944"/>
          </a:xfrm>
          <a:prstGeom prst="rect">
            <a:avLst/>
          </a:prstGeom>
        </p:spPr>
      </p:pic>
      <p:sp>
        <p:nvSpPr>
          <p:cNvPr id="5" name="TextBox 4">
            <a:extLst>
              <a:ext uri="{FF2B5EF4-FFF2-40B4-BE49-F238E27FC236}">
                <a16:creationId xmlns:a16="http://schemas.microsoft.com/office/drawing/2014/main" id="{E332723E-7499-47FA-8D11-AE0197625061}"/>
              </a:ext>
            </a:extLst>
          </p:cNvPr>
          <p:cNvSpPr txBox="1"/>
          <p:nvPr/>
        </p:nvSpPr>
        <p:spPr>
          <a:xfrm>
            <a:off x="432847" y="783065"/>
            <a:ext cx="10267950" cy="369332"/>
          </a:xfrm>
          <a:prstGeom prst="rect">
            <a:avLst/>
          </a:prstGeom>
          <a:noFill/>
        </p:spPr>
        <p:txBody>
          <a:bodyPr wrap="square" rtlCol="0">
            <a:spAutoFit/>
          </a:bodyPr>
          <a:lstStyle/>
          <a:p>
            <a:r>
              <a:rPr lang="en-GB" dirty="0"/>
              <a:t>With almost 20,000 records for level 2, and then followed by street level 1, 3, 4</a:t>
            </a:r>
            <a:endParaRPr lang="en-ID" dirty="0"/>
          </a:p>
        </p:txBody>
      </p:sp>
    </p:spTree>
    <p:extLst>
      <p:ext uri="{BB962C8B-B14F-4D97-AF65-F5344CB8AC3E}">
        <p14:creationId xmlns:p14="http://schemas.microsoft.com/office/powerpoint/2010/main" val="1303988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EB154-B592-47ED-8F42-21CA2E7FB745}"/>
              </a:ext>
            </a:extLst>
          </p:cNvPr>
          <p:cNvSpPr>
            <a:spLocks noGrp="1"/>
          </p:cNvSpPr>
          <p:nvPr>
            <p:ph type="ctrTitle"/>
          </p:nvPr>
        </p:nvSpPr>
        <p:spPr/>
        <p:txBody>
          <a:bodyPr>
            <a:normAutofit/>
          </a:bodyPr>
          <a:lstStyle/>
          <a:p>
            <a:r>
              <a:rPr lang="en-GB" dirty="0"/>
              <a:t>All Three Features Have </a:t>
            </a:r>
            <a:r>
              <a:rPr lang="en-GB" dirty="0">
                <a:solidFill>
                  <a:schemeClr val="accent6">
                    <a:lumMod val="50000"/>
                  </a:schemeClr>
                </a:solidFill>
              </a:rPr>
              <a:t>Right Skewed Distribution</a:t>
            </a:r>
            <a:endParaRPr lang="en-ID" dirty="0">
              <a:solidFill>
                <a:schemeClr val="accent6">
                  <a:lumMod val="50000"/>
                </a:schemeClr>
              </a:solidFill>
            </a:endParaRPr>
          </a:p>
        </p:txBody>
      </p:sp>
      <p:sp>
        <p:nvSpPr>
          <p:cNvPr id="5" name="TextBox 4">
            <a:extLst>
              <a:ext uri="{FF2B5EF4-FFF2-40B4-BE49-F238E27FC236}">
                <a16:creationId xmlns:a16="http://schemas.microsoft.com/office/drawing/2014/main" id="{E332723E-7499-47FA-8D11-AE0197625061}"/>
              </a:ext>
            </a:extLst>
          </p:cNvPr>
          <p:cNvSpPr txBox="1"/>
          <p:nvPr/>
        </p:nvSpPr>
        <p:spPr>
          <a:xfrm>
            <a:off x="432847" y="783065"/>
            <a:ext cx="10267950" cy="369332"/>
          </a:xfrm>
          <a:prstGeom prst="rect">
            <a:avLst/>
          </a:prstGeom>
          <a:noFill/>
        </p:spPr>
        <p:txBody>
          <a:bodyPr wrap="square" rtlCol="0">
            <a:spAutoFit/>
          </a:bodyPr>
          <a:lstStyle/>
          <a:p>
            <a:r>
              <a:rPr lang="en-GB" dirty="0"/>
              <a:t>Median Speed have the most spread distribution than median length and median delay</a:t>
            </a:r>
            <a:endParaRPr lang="en-ID" dirty="0"/>
          </a:p>
        </p:txBody>
      </p:sp>
      <p:grpSp>
        <p:nvGrpSpPr>
          <p:cNvPr id="15" name="Group 14">
            <a:extLst>
              <a:ext uri="{FF2B5EF4-FFF2-40B4-BE49-F238E27FC236}">
                <a16:creationId xmlns:a16="http://schemas.microsoft.com/office/drawing/2014/main" id="{6A8E7ECC-FFDD-4D41-864A-23109E23FA28}"/>
              </a:ext>
            </a:extLst>
          </p:cNvPr>
          <p:cNvGrpSpPr/>
          <p:nvPr/>
        </p:nvGrpSpPr>
        <p:grpSpPr>
          <a:xfrm>
            <a:off x="650177" y="1651077"/>
            <a:ext cx="10891645" cy="4139529"/>
            <a:chOff x="432847" y="1417209"/>
            <a:chExt cx="13992225" cy="4657726"/>
          </a:xfrm>
        </p:grpSpPr>
        <p:pic>
          <p:nvPicPr>
            <p:cNvPr id="10" name="Picture 9">
              <a:extLst>
                <a:ext uri="{FF2B5EF4-FFF2-40B4-BE49-F238E27FC236}">
                  <a16:creationId xmlns:a16="http://schemas.microsoft.com/office/drawing/2014/main" id="{213880A3-4908-41AC-A189-810279B418D6}"/>
                </a:ext>
              </a:extLst>
            </p:cNvPr>
            <p:cNvPicPr>
              <a:picLocks noChangeAspect="1"/>
            </p:cNvPicPr>
            <p:nvPr/>
          </p:nvPicPr>
          <p:blipFill>
            <a:blip r:embed="rId2"/>
            <a:stretch>
              <a:fillRect/>
            </a:stretch>
          </p:blipFill>
          <p:spPr>
            <a:xfrm>
              <a:off x="432847" y="1417210"/>
              <a:ext cx="4667250" cy="4657725"/>
            </a:xfrm>
            <a:prstGeom prst="rect">
              <a:avLst/>
            </a:prstGeom>
          </p:spPr>
        </p:pic>
        <p:pic>
          <p:nvPicPr>
            <p:cNvPr id="12" name="Picture 11">
              <a:extLst>
                <a:ext uri="{FF2B5EF4-FFF2-40B4-BE49-F238E27FC236}">
                  <a16:creationId xmlns:a16="http://schemas.microsoft.com/office/drawing/2014/main" id="{5606D5D0-B637-479C-BF08-CEE5465CE9D3}"/>
                </a:ext>
              </a:extLst>
            </p:cNvPr>
            <p:cNvPicPr>
              <a:picLocks noChangeAspect="1"/>
            </p:cNvPicPr>
            <p:nvPr/>
          </p:nvPicPr>
          <p:blipFill>
            <a:blip r:embed="rId3"/>
            <a:stretch>
              <a:fillRect/>
            </a:stretch>
          </p:blipFill>
          <p:spPr>
            <a:xfrm>
              <a:off x="5100097" y="1417209"/>
              <a:ext cx="4667250" cy="4657725"/>
            </a:xfrm>
            <a:prstGeom prst="rect">
              <a:avLst/>
            </a:prstGeom>
          </p:spPr>
        </p:pic>
        <p:pic>
          <p:nvPicPr>
            <p:cNvPr id="14" name="Picture 13">
              <a:extLst>
                <a:ext uri="{FF2B5EF4-FFF2-40B4-BE49-F238E27FC236}">
                  <a16:creationId xmlns:a16="http://schemas.microsoft.com/office/drawing/2014/main" id="{B7BCFAA5-84CB-43F6-87C4-BCCAC491FA22}"/>
                </a:ext>
              </a:extLst>
            </p:cNvPr>
            <p:cNvPicPr>
              <a:picLocks noChangeAspect="1"/>
            </p:cNvPicPr>
            <p:nvPr/>
          </p:nvPicPr>
          <p:blipFill>
            <a:blip r:embed="rId4"/>
            <a:stretch>
              <a:fillRect/>
            </a:stretch>
          </p:blipFill>
          <p:spPr>
            <a:xfrm>
              <a:off x="9767347" y="1417209"/>
              <a:ext cx="4657725" cy="4657725"/>
            </a:xfrm>
            <a:prstGeom prst="rect">
              <a:avLst/>
            </a:prstGeom>
          </p:spPr>
        </p:pic>
      </p:grpSp>
    </p:spTree>
    <p:extLst>
      <p:ext uri="{BB962C8B-B14F-4D97-AF65-F5344CB8AC3E}">
        <p14:creationId xmlns:p14="http://schemas.microsoft.com/office/powerpoint/2010/main" val="2831738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EB154-B592-47ED-8F42-21CA2E7FB745}"/>
              </a:ext>
            </a:extLst>
          </p:cNvPr>
          <p:cNvSpPr>
            <a:spLocks noGrp="1"/>
          </p:cNvSpPr>
          <p:nvPr>
            <p:ph type="ctrTitle"/>
          </p:nvPr>
        </p:nvSpPr>
        <p:spPr/>
        <p:txBody>
          <a:bodyPr>
            <a:normAutofit/>
          </a:bodyPr>
          <a:lstStyle/>
          <a:p>
            <a:r>
              <a:rPr lang="en-GB" dirty="0"/>
              <a:t>In The One Week, The Weekend of Sunday Has The</a:t>
            </a:r>
            <a:r>
              <a:rPr lang="en-GB" dirty="0">
                <a:solidFill>
                  <a:schemeClr val="accent6">
                    <a:lumMod val="50000"/>
                  </a:schemeClr>
                </a:solidFill>
              </a:rPr>
              <a:t> Highest Delay</a:t>
            </a:r>
            <a:endParaRPr lang="en-ID" dirty="0">
              <a:solidFill>
                <a:schemeClr val="accent6">
                  <a:lumMod val="50000"/>
                </a:schemeClr>
              </a:solidFill>
            </a:endParaRPr>
          </a:p>
        </p:txBody>
      </p:sp>
      <p:sp>
        <p:nvSpPr>
          <p:cNvPr id="5" name="TextBox 4">
            <a:extLst>
              <a:ext uri="{FF2B5EF4-FFF2-40B4-BE49-F238E27FC236}">
                <a16:creationId xmlns:a16="http://schemas.microsoft.com/office/drawing/2014/main" id="{E332723E-7499-47FA-8D11-AE0197625061}"/>
              </a:ext>
            </a:extLst>
          </p:cNvPr>
          <p:cNvSpPr txBox="1"/>
          <p:nvPr/>
        </p:nvSpPr>
        <p:spPr>
          <a:xfrm>
            <a:off x="432847" y="783065"/>
            <a:ext cx="10267950" cy="369332"/>
          </a:xfrm>
          <a:prstGeom prst="rect">
            <a:avLst/>
          </a:prstGeom>
          <a:noFill/>
        </p:spPr>
        <p:txBody>
          <a:bodyPr wrap="square" rtlCol="0">
            <a:spAutoFit/>
          </a:bodyPr>
          <a:lstStyle/>
          <a:p>
            <a:r>
              <a:rPr lang="en-GB" dirty="0"/>
              <a:t>I use N9 Jalan Raya </a:t>
            </a:r>
            <a:r>
              <a:rPr lang="en-GB" dirty="0" err="1"/>
              <a:t>Pajajaran</a:t>
            </a:r>
            <a:r>
              <a:rPr lang="en-GB" dirty="0"/>
              <a:t> as a sample because it is have highest number of  data records 1187.</a:t>
            </a:r>
            <a:endParaRPr lang="en-ID" dirty="0"/>
          </a:p>
        </p:txBody>
      </p:sp>
      <p:pic>
        <p:nvPicPr>
          <p:cNvPr id="7" name="Picture 6">
            <a:extLst>
              <a:ext uri="{FF2B5EF4-FFF2-40B4-BE49-F238E27FC236}">
                <a16:creationId xmlns:a16="http://schemas.microsoft.com/office/drawing/2014/main" id="{FF64ADBF-4CA8-41AF-8C29-35265201B2BD}"/>
              </a:ext>
            </a:extLst>
          </p:cNvPr>
          <p:cNvPicPr>
            <a:picLocks noChangeAspect="1"/>
          </p:cNvPicPr>
          <p:nvPr/>
        </p:nvPicPr>
        <p:blipFill rotWithShape="1">
          <a:blip r:embed="rId2"/>
          <a:srcRect t="7825" r="1462"/>
          <a:stretch/>
        </p:blipFill>
        <p:spPr>
          <a:xfrm>
            <a:off x="1421876" y="1349568"/>
            <a:ext cx="9348247" cy="4635661"/>
          </a:xfrm>
          <a:prstGeom prst="rect">
            <a:avLst/>
          </a:prstGeom>
        </p:spPr>
      </p:pic>
    </p:spTree>
    <p:extLst>
      <p:ext uri="{BB962C8B-B14F-4D97-AF65-F5344CB8AC3E}">
        <p14:creationId xmlns:p14="http://schemas.microsoft.com/office/powerpoint/2010/main" val="1530963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EB154-B592-47ED-8F42-21CA2E7FB745}"/>
              </a:ext>
            </a:extLst>
          </p:cNvPr>
          <p:cNvSpPr>
            <a:spLocks noGrp="1"/>
          </p:cNvSpPr>
          <p:nvPr>
            <p:ph type="ctrTitle"/>
          </p:nvPr>
        </p:nvSpPr>
        <p:spPr/>
        <p:txBody>
          <a:bodyPr>
            <a:normAutofit/>
          </a:bodyPr>
          <a:lstStyle/>
          <a:p>
            <a:r>
              <a:rPr lang="en-GB" dirty="0"/>
              <a:t>Top 10 Street With Highest Median Delay</a:t>
            </a:r>
            <a:endParaRPr lang="en-ID" dirty="0">
              <a:solidFill>
                <a:schemeClr val="accent6">
                  <a:lumMod val="50000"/>
                </a:schemeClr>
              </a:solidFill>
            </a:endParaRPr>
          </a:p>
        </p:txBody>
      </p:sp>
      <p:pic>
        <p:nvPicPr>
          <p:cNvPr id="8" name="Picture 7">
            <a:extLst>
              <a:ext uri="{FF2B5EF4-FFF2-40B4-BE49-F238E27FC236}">
                <a16:creationId xmlns:a16="http://schemas.microsoft.com/office/drawing/2014/main" id="{BE3883FF-0351-4A9C-8B10-020057899AA6}"/>
              </a:ext>
            </a:extLst>
          </p:cNvPr>
          <p:cNvPicPr>
            <a:picLocks noChangeAspect="1"/>
          </p:cNvPicPr>
          <p:nvPr/>
        </p:nvPicPr>
        <p:blipFill rotWithShape="1">
          <a:blip r:embed="rId2"/>
          <a:srcRect t="6307" r="1738"/>
          <a:stretch/>
        </p:blipFill>
        <p:spPr>
          <a:xfrm>
            <a:off x="718986" y="988229"/>
            <a:ext cx="10754027" cy="4881541"/>
          </a:xfrm>
          <a:prstGeom prst="rect">
            <a:avLst/>
          </a:prstGeom>
        </p:spPr>
      </p:pic>
    </p:spTree>
    <p:extLst>
      <p:ext uri="{BB962C8B-B14F-4D97-AF65-F5344CB8AC3E}">
        <p14:creationId xmlns:p14="http://schemas.microsoft.com/office/powerpoint/2010/main" val="3631512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EB154-B592-47ED-8F42-21CA2E7FB745}"/>
              </a:ext>
            </a:extLst>
          </p:cNvPr>
          <p:cNvSpPr>
            <a:spLocks noGrp="1"/>
          </p:cNvSpPr>
          <p:nvPr>
            <p:ph type="ctrTitle"/>
          </p:nvPr>
        </p:nvSpPr>
        <p:spPr/>
        <p:txBody>
          <a:bodyPr>
            <a:normAutofit/>
          </a:bodyPr>
          <a:lstStyle/>
          <a:p>
            <a:r>
              <a:rPr lang="en-GB" dirty="0"/>
              <a:t>Numerical Variable </a:t>
            </a:r>
            <a:r>
              <a:rPr lang="en-GB" dirty="0">
                <a:solidFill>
                  <a:schemeClr val="accent6">
                    <a:lumMod val="50000"/>
                  </a:schemeClr>
                </a:solidFill>
              </a:rPr>
              <a:t>Correlation Profile</a:t>
            </a:r>
            <a:endParaRPr lang="en-ID" dirty="0">
              <a:solidFill>
                <a:schemeClr val="accent6">
                  <a:lumMod val="50000"/>
                </a:schemeClr>
              </a:solidFill>
            </a:endParaRPr>
          </a:p>
        </p:txBody>
      </p:sp>
      <p:sp>
        <p:nvSpPr>
          <p:cNvPr id="5" name="TextBox 4">
            <a:extLst>
              <a:ext uri="{FF2B5EF4-FFF2-40B4-BE49-F238E27FC236}">
                <a16:creationId xmlns:a16="http://schemas.microsoft.com/office/drawing/2014/main" id="{E332723E-7499-47FA-8D11-AE0197625061}"/>
              </a:ext>
            </a:extLst>
          </p:cNvPr>
          <p:cNvSpPr txBox="1"/>
          <p:nvPr/>
        </p:nvSpPr>
        <p:spPr>
          <a:xfrm>
            <a:off x="7940233" y="3131061"/>
            <a:ext cx="4120587" cy="830997"/>
          </a:xfrm>
          <a:prstGeom prst="rect">
            <a:avLst/>
          </a:prstGeom>
          <a:solidFill>
            <a:schemeClr val="bg1">
              <a:lumMod val="85000"/>
            </a:schemeClr>
          </a:solidFill>
        </p:spPr>
        <p:txBody>
          <a:bodyPr wrap="square" rtlCol="0">
            <a:spAutoFit/>
          </a:bodyPr>
          <a:lstStyle/>
          <a:p>
            <a:pPr marL="285750" indent="-285750">
              <a:buFont typeface="Arial" panose="020B0604020202020204" pitchFamily="34" charset="0"/>
              <a:buChar char="•"/>
            </a:pPr>
            <a:r>
              <a:rPr lang="en-GB" sz="1600" dirty="0"/>
              <a:t>Median Length ~ Median Delay = Weak</a:t>
            </a:r>
          </a:p>
          <a:p>
            <a:pPr marL="285750" indent="-285750">
              <a:buFont typeface="Arial" panose="020B0604020202020204" pitchFamily="34" charset="0"/>
              <a:buChar char="•"/>
            </a:pPr>
            <a:r>
              <a:rPr lang="en-ID" sz="1600" dirty="0"/>
              <a:t>Median Length ~ Median Speed = Strong</a:t>
            </a:r>
          </a:p>
          <a:p>
            <a:pPr marL="285750" indent="-285750">
              <a:buFont typeface="Arial" panose="020B0604020202020204" pitchFamily="34" charset="0"/>
              <a:buChar char="•"/>
            </a:pPr>
            <a:r>
              <a:rPr lang="en-ID" sz="1600" dirty="0"/>
              <a:t>Median Delay ~ Median Speed = Weak</a:t>
            </a:r>
          </a:p>
        </p:txBody>
      </p:sp>
      <p:pic>
        <p:nvPicPr>
          <p:cNvPr id="7" name="Picture 6">
            <a:extLst>
              <a:ext uri="{FF2B5EF4-FFF2-40B4-BE49-F238E27FC236}">
                <a16:creationId xmlns:a16="http://schemas.microsoft.com/office/drawing/2014/main" id="{8CE7877E-85D5-4CC9-AB22-FE47B63040C8}"/>
              </a:ext>
            </a:extLst>
          </p:cNvPr>
          <p:cNvPicPr>
            <a:picLocks noChangeAspect="1"/>
          </p:cNvPicPr>
          <p:nvPr/>
        </p:nvPicPr>
        <p:blipFill rotWithShape="1">
          <a:blip r:embed="rId2"/>
          <a:srcRect t="6283"/>
          <a:stretch/>
        </p:blipFill>
        <p:spPr>
          <a:xfrm>
            <a:off x="432847" y="1084358"/>
            <a:ext cx="7507386" cy="4689284"/>
          </a:xfrm>
          <a:prstGeom prst="rect">
            <a:avLst/>
          </a:prstGeom>
        </p:spPr>
      </p:pic>
    </p:spTree>
    <p:extLst>
      <p:ext uri="{BB962C8B-B14F-4D97-AF65-F5344CB8AC3E}">
        <p14:creationId xmlns:p14="http://schemas.microsoft.com/office/powerpoint/2010/main" val="2141353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EB154-B592-47ED-8F42-21CA2E7FB745}"/>
              </a:ext>
            </a:extLst>
          </p:cNvPr>
          <p:cNvSpPr>
            <a:spLocks noGrp="1"/>
          </p:cNvSpPr>
          <p:nvPr>
            <p:ph type="ctrTitle"/>
          </p:nvPr>
        </p:nvSpPr>
        <p:spPr/>
        <p:txBody>
          <a:bodyPr>
            <a:normAutofit/>
          </a:bodyPr>
          <a:lstStyle/>
          <a:p>
            <a:r>
              <a:rPr lang="en-GB" dirty="0"/>
              <a:t>K = 3 is the best optimum clusters</a:t>
            </a:r>
            <a:endParaRPr lang="en-ID" dirty="0">
              <a:solidFill>
                <a:schemeClr val="accent6">
                  <a:lumMod val="50000"/>
                </a:schemeClr>
              </a:solidFill>
            </a:endParaRPr>
          </a:p>
        </p:txBody>
      </p:sp>
      <p:sp>
        <p:nvSpPr>
          <p:cNvPr id="5" name="TextBox 4">
            <a:extLst>
              <a:ext uri="{FF2B5EF4-FFF2-40B4-BE49-F238E27FC236}">
                <a16:creationId xmlns:a16="http://schemas.microsoft.com/office/drawing/2014/main" id="{E332723E-7499-47FA-8D11-AE0197625061}"/>
              </a:ext>
            </a:extLst>
          </p:cNvPr>
          <p:cNvSpPr txBox="1"/>
          <p:nvPr/>
        </p:nvSpPr>
        <p:spPr>
          <a:xfrm>
            <a:off x="432847" y="783065"/>
            <a:ext cx="10267950" cy="369332"/>
          </a:xfrm>
          <a:prstGeom prst="rect">
            <a:avLst/>
          </a:prstGeom>
          <a:noFill/>
        </p:spPr>
        <p:txBody>
          <a:bodyPr wrap="square" rtlCol="0">
            <a:spAutoFit/>
          </a:bodyPr>
          <a:lstStyle/>
          <a:p>
            <a:r>
              <a:rPr lang="en-GB" dirty="0"/>
              <a:t>Using distortion score I decide to use k = 3 as shown from K Elbow Visualizer</a:t>
            </a:r>
            <a:endParaRPr lang="en-ID" dirty="0"/>
          </a:p>
        </p:txBody>
      </p:sp>
      <p:pic>
        <p:nvPicPr>
          <p:cNvPr id="8" name="Picture 7">
            <a:extLst>
              <a:ext uri="{FF2B5EF4-FFF2-40B4-BE49-F238E27FC236}">
                <a16:creationId xmlns:a16="http://schemas.microsoft.com/office/drawing/2014/main" id="{AC8EA94D-F4EC-4E4F-ADC0-931C90B1AE1D}"/>
              </a:ext>
            </a:extLst>
          </p:cNvPr>
          <p:cNvPicPr>
            <a:picLocks noChangeAspect="1"/>
          </p:cNvPicPr>
          <p:nvPr/>
        </p:nvPicPr>
        <p:blipFill rotWithShape="1">
          <a:blip r:embed="rId2"/>
          <a:srcRect t="5602"/>
          <a:stretch/>
        </p:blipFill>
        <p:spPr>
          <a:xfrm>
            <a:off x="1269118" y="1209598"/>
            <a:ext cx="8595407" cy="4919516"/>
          </a:xfrm>
          <a:prstGeom prst="rect">
            <a:avLst/>
          </a:prstGeom>
        </p:spPr>
      </p:pic>
    </p:spTree>
    <p:extLst>
      <p:ext uri="{BB962C8B-B14F-4D97-AF65-F5344CB8AC3E}">
        <p14:creationId xmlns:p14="http://schemas.microsoft.com/office/powerpoint/2010/main" val="21623049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1131</TotalTime>
  <Words>403</Words>
  <Application>Microsoft Office PowerPoint</Application>
  <PresentationFormat>Widescreen</PresentationFormat>
  <Paragraphs>38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Tw Cen MT</vt:lpstr>
      <vt:lpstr>Office Theme</vt:lpstr>
      <vt:lpstr>Jams Delay Clustering</vt:lpstr>
      <vt:lpstr>Project Overview</vt:lpstr>
      <vt:lpstr>Data Understanding</vt:lpstr>
      <vt:lpstr>Street Level 2 Dominate the Dataset</vt:lpstr>
      <vt:lpstr>All Three Features Have Right Skewed Distribution</vt:lpstr>
      <vt:lpstr>In The One Week, The Weekend of Sunday Has The Highest Delay</vt:lpstr>
      <vt:lpstr>Top 10 Street With Highest Median Delay</vt:lpstr>
      <vt:lpstr>Numerical Variable Correlation Profile</vt:lpstr>
      <vt:lpstr>K = 3 is the best optimum clusters</vt:lpstr>
      <vt:lpstr>Cluster 2 Dominate The Number of Data Records</vt:lpstr>
      <vt:lpstr>Cluster Profile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Ayub Indra</dc:creator>
  <cp:lastModifiedBy>Ayub Indra</cp:lastModifiedBy>
  <cp:revision>139</cp:revision>
  <dcterms:created xsi:type="dcterms:W3CDTF">2023-01-27T02:59:46Z</dcterms:created>
  <dcterms:modified xsi:type="dcterms:W3CDTF">2023-02-26T16:18:51Z</dcterms:modified>
</cp:coreProperties>
</file>