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36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ECB47-1A99-4E15-B535-C2AC00939B79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BBF2-A391-4A18-A785-5D37D82C8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Launching the app: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Continuity announcement</a:t>
            </a: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“…Horizon follows NASA’s latest mission to investigate the possibility… Remember to turn on your connected TV app for…”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programme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easter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eggs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out more about something/ the result of something in the programme by accessing the app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Advertising campaign via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iPlayer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 or post-programme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providing the option to access content associated with a programme via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iPlayer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&gt; becomes a feature integrated into each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iPlayer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(constant exposure…)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screen CTA - offering recipes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service (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 with Science Club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presenter CTA</a:t>
            </a:r>
          </a:p>
          <a:p>
            <a:pPr lvl="1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screen watermark</a:t>
            </a:r>
          </a:p>
          <a:p>
            <a:pPr lvl="1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Keyword look-up frozen for the first 3 minutes of the programme to allow the user to ‘get absorbed’ in the on screen content – does this change with duration of programme?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App recognises keyword in subtitles</a:t>
            </a:r>
            <a:r>
              <a:rPr lang="en-GB" sz="1200" baseline="0" dirty="0" smtClean="0">
                <a:solidFill>
                  <a:schemeClr val="bg1">
                    <a:lumMod val="50000"/>
                  </a:schemeClr>
                </a:solidFill>
              </a:rPr>
              <a:t> – more information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200" baseline="0" dirty="0" smtClean="0">
                <a:solidFill>
                  <a:schemeClr val="bg1">
                    <a:lumMod val="50000"/>
                  </a:schemeClr>
                </a:solidFill>
              </a:rPr>
              <a:t>Spark icon?</a:t>
            </a:r>
            <a:endParaRPr lang="en-GB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BF2-A391-4A18-A785-5D37D82C87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8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BF2-A391-4A18-A785-5D37D82C87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OPTION TO REVIEW SAVED</a:t>
            </a:r>
            <a:r>
              <a:rPr lang="en-GB" baseline="0" dirty="0" smtClean="0"/>
              <a:t> ITEMS DURING PROGRAMME: SHARE, MAIL, DELETE (RETURN ICON SYNC’D WITH BACK BUTTON)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BF2-A391-4A18-A785-5D37D82C87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BF2-A391-4A18-A785-5D37D82C876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3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BF2-A391-4A18-A785-5D37D82C87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2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BF2-A391-4A18-A785-5D37D82C876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1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 TESTING: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we regulate the number of keywords that provide a hit within each programme? E.g. max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12/hour. AS MUCH SURFACE AS POSSIBLE? OR RANK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RELEVANCE OF KEYWORDS? FREEZE ICON AFTER ALERT, BUT KEEP FEED CONTINUOUS?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BF2-A391-4A18-A785-5D37D82C876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6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4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D12F-15C4-46B7-9CC7-00A5BA62ADCC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D0A6-7FB9-4832-B8D7-9AC84274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8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NOTES ON USER FLOW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/>
              <a:t>f</a:t>
            </a:r>
            <a:r>
              <a:rPr lang="en-GB" sz="3100" dirty="0" smtClean="0"/>
              <a:t>or development and pitch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54323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07288" cy="4925144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Hook in one line that sums up strong audience offer</a:t>
            </a:r>
          </a:p>
          <a:p>
            <a:r>
              <a:rPr lang="en-GB" dirty="0" smtClean="0"/>
              <a:t>User flow including:</a:t>
            </a:r>
          </a:p>
          <a:p>
            <a:pPr lvl="1"/>
            <a:r>
              <a:rPr lang="en-GB" dirty="0"/>
              <a:t>Why would they activate the app?</a:t>
            </a:r>
          </a:p>
          <a:p>
            <a:pPr lvl="1"/>
            <a:r>
              <a:rPr lang="en-GB" dirty="0" smtClean="0"/>
              <a:t>More on keyword &gt; relevant K&amp;L content </a:t>
            </a:r>
          </a:p>
          <a:p>
            <a:pPr marL="457200" lvl="1" indent="0">
              <a:buNone/>
            </a:pPr>
            <a:r>
              <a:rPr lang="en-GB" i="1" dirty="0" smtClean="0"/>
              <a:t>How </a:t>
            </a:r>
            <a:r>
              <a:rPr lang="en-GB" i="1" dirty="0"/>
              <a:t>are relevant guides found and surfaced at the right times? How much of this can be automated</a:t>
            </a:r>
            <a:r>
              <a:rPr lang="en-GB" i="1" dirty="0" smtClean="0"/>
              <a:t>?</a:t>
            </a:r>
          </a:p>
          <a:p>
            <a:pPr lvl="1"/>
            <a:r>
              <a:rPr lang="en-GB" dirty="0" smtClean="0"/>
              <a:t>Focus on review section - </a:t>
            </a:r>
            <a:r>
              <a:rPr lang="en-GB" dirty="0"/>
              <a:t>detail on how we would encourage them to make an onward </a:t>
            </a:r>
            <a:r>
              <a:rPr lang="en-GB" dirty="0" smtClean="0"/>
              <a:t>journey. What types of onward journey could they make? </a:t>
            </a:r>
          </a:p>
          <a:p>
            <a:pPr marL="457200" lvl="1" indent="0">
              <a:buNone/>
            </a:pPr>
            <a:r>
              <a:rPr lang="en-GB" i="1" dirty="0" smtClean="0"/>
              <a:t>3 examples: (1) Mission to Mars guide &gt; view through connected TV browser, (2) Recipes </a:t>
            </a:r>
            <a:r>
              <a:rPr lang="en-GB" i="1" dirty="0"/>
              <a:t>&gt; smartphone app in supermarket</a:t>
            </a:r>
            <a:r>
              <a:rPr lang="en-GB" i="1" dirty="0" smtClean="0"/>
              <a:t>), (3) Africa &gt; </a:t>
            </a:r>
            <a:r>
              <a:rPr lang="en-GB" i="1" dirty="0"/>
              <a:t>User doesn’t have time to </a:t>
            </a:r>
            <a:r>
              <a:rPr lang="en-GB" i="1" dirty="0" smtClean="0"/>
              <a:t>finish the programme but interested in the content &gt; opts to save all to binder before switching off &gt; email notification the following day provides them with content about </a:t>
            </a:r>
            <a:r>
              <a:rPr lang="en-GB" i="1" dirty="0" err="1" smtClean="0"/>
              <a:t>spp</a:t>
            </a:r>
            <a:r>
              <a:rPr lang="en-GB" i="1" dirty="0" smtClean="0"/>
              <a:t> in the Congo  covered by the programme (also provides link to catch up)</a:t>
            </a:r>
            <a:endParaRPr lang="en-GB" i="1" dirty="0"/>
          </a:p>
          <a:p>
            <a:pPr lvl="1"/>
            <a:r>
              <a:rPr lang="en-GB" dirty="0" smtClean="0"/>
              <a:t>Mock up email (developer)</a:t>
            </a:r>
          </a:p>
          <a:p>
            <a:pPr marL="457200" lvl="1" indent="0">
              <a:buNone/>
            </a:pPr>
            <a:r>
              <a:rPr lang="en-GB" i="1" dirty="0" smtClean="0"/>
              <a:t>How </a:t>
            </a:r>
            <a:r>
              <a:rPr lang="en-GB" i="1" dirty="0"/>
              <a:t>does the reminder we send users spark their curiosity beyond a simple reminder</a:t>
            </a:r>
            <a:r>
              <a:rPr lang="en-GB" i="1" dirty="0" smtClean="0"/>
              <a:t>?</a:t>
            </a:r>
          </a:p>
          <a:p>
            <a:r>
              <a:rPr lang="en-GB" dirty="0" smtClean="0"/>
              <a:t>Include examples of audience testing (studio and behaviour during Science Club/ Wonders)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Explanation </a:t>
            </a:r>
            <a:r>
              <a:rPr lang="en-GB" dirty="0">
                <a:solidFill>
                  <a:srgbClr val="FF0000"/>
                </a:solidFill>
              </a:rPr>
              <a:t>of what </a:t>
            </a:r>
            <a:r>
              <a:rPr lang="en-GB" dirty="0" smtClean="0">
                <a:solidFill>
                  <a:srgbClr val="FF0000"/>
                </a:solidFill>
              </a:rPr>
              <a:t>we </a:t>
            </a:r>
            <a:r>
              <a:rPr lang="en-GB" dirty="0">
                <a:solidFill>
                  <a:srgbClr val="FF0000"/>
                </a:solidFill>
              </a:rPr>
              <a:t>would build if </a:t>
            </a:r>
            <a:r>
              <a:rPr lang="en-GB" dirty="0" smtClean="0">
                <a:solidFill>
                  <a:srgbClr val="FF0000"/>
                </a:solidFill>
              </a:rPr>
              <a:t>we </a:t>
            </a:r>
            <a:r>
              <a:rPr lang="en-GB" dirty="0">
                <a:solidFill>
                  <a:srgbClr val="FF0000"/>
                </a:solidFill>
              </a:rPr>
              <a:t>took this to </a:t>
            </a:r>
            <a:r>
              <a:rPr lang="en-GB" dirty="0" smtClean="0">
                <a:solidFill>
                  <a:srgbClr val="FF0000"/>
                </a:solidFill>
              </a:rPr>
              <a:t>pilot </a:t>
            </a:r>
          </a:p>
          <a:p>
            <a:pPr lvl="1"/>
            <a:r>
              <a:rPr lang="en-GB" dirty="0" smtClean="0"/>
              <a:t>Migrate concept onto connected TV</a:t>
            </a:r>
          </a:p>
          <a:p>
            <a:pPr lvl="1"/>
            <a:r>
              <a:rPr lang="en-GB" dirty="0" smtClean="0"/>
              <a:t>Test automated version using look up tables (?), </a:t>
            </a:r>
          </a:p>
          <a:p>
            <a:pPr lvl="1"/>
            <a:r>
              <a:rPr lang="en-GB" dirty="0" smtClean="0"/>
              <a:t>Audience test with full programmes / different genres</a:t>
            </a:r>
          </a:p>
          <a:p>
            <a:pPr lvl="1"/>
            <a:r>
              <a:rPr lang="en-GB" dirty="0" smtClean="0"/>
              <a:t>Extension of original concept</a:t>
            </a:r>
          </a:p>
          <a:p>
            <a:pPr lvl="2"/>
            <a:r>
              <a:rPr lang="en-GB" i="1" dirty="0"/>
              <a:t>E</a:t>
            </a:r>
            <a:r>
              <a:rPr lang="en-GB" i="1" dirty="0" smtClean="0"/>
              <a:t>.g. could the user subscribe to all the guides for a programme or series, so that they were automatically added to their binder as the programme TX – even if they aren’t watching the programme. </a:t>
            </a:r>
            <a:endParaRPr lang="en-GB" i="1" dirty="0"/>
          </a:p>
          <a:p>
            <a:pPr lvl="2"/>
            <a:r>
              <a:rPr lang="en-GB" i="1" dirty="0" smtClean="0"/>
              <a:t>E.g. could the app be integrated into </a:t>
            </a:r>
            <a:r>
              <a:rPr lang="en-GB" i="1" dirty="0" err="1" smtClean="0"/>
              <a:t>iPlayer</a:t>
            </a:r>
            <a:r>
              <a:rPr lang="en-GB" i="1" dirty="0" smtClean="0"/>
              <a:t>. Even if it’s as a link that allows the user to add a guide/all guides to their binder. </a:t>
            </a:r>
          </a:p>
        </p:txBody>
      </p:sp>
    </p:spTree>
    <p:extLst>
      <p:ext uri="{BB962C8B-B14F-4D97-AF65-F5344CB8AC3E}">
        <p14:creationId xmlns:p14="http://schemas.microsoft.com/office/powerpoint/2010/main" val="315976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USER FLOW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/>
              <a:t>Connected TV app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3488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325302"/>
            <a:ext cx="2016224" cy="13542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LAUNCH APP</a:t>
            </a:r>
            <a:endParaRPr lang="en-GB" sz="1200" dirty="0"/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000" dirty="0" smtClean="0"/>
              <a:t>Continuity announcement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000" dirty="0" smtClean="0"/>
              <a:t>In programme </a:t>
            </a:r>
            <a:r>
              <a:rPr lang="en-GB" sz="1000" dirty="0" err="1" smtClean="0"/>
              <a:t>easter</a:t>
            </a:r>
            <a:r>
              <a:rPr lang="en-GB" sz="1000" dirty="0" smtClean="0"/>
              <a:t> eggs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000" dirty="0" smtClean="0"/>
              <a:t>Icon in credits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000" dirty="0" smtClean="0"/>
              <a:t>Presenter CTA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000" dirty="0"/>
              <a:t>Advertising in </a:t>
            </a:r>
            <a:r>
              <a:rPr lang="en-GB" sz="1000" dirty="0" err="1" smtClean="0"/>
              <a:t>iPlayer</a:t>
            </a:r>
            <a:endParaRPr lang="en-GB" sz="1000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000" dirty="0" smtClean="0"/>
              <a:t>M&amp;A advertising, like </a:t>
            </a:r>
            <a:r>
              <a:rPr lang="en-GB" sz="1000" dirty="0" err="1" smtClean="0"/>
              <a:t>iPlayer</a:t>
            </a:r>
            <a:endParaRPr lang="en-GB" sz="1000" dirty="0"/>
          </a:p>
          <a:p>
            <a:pPr marL="171450" indent="-171450" algn="ctr">
              <a:buFont typeface="Arial" pitchFamily="34" charset="0"/>
              <a:buChar char="•"/>
            </a:pPr>
            <a:r>
              <a:rPr lang="en-GB" sz="1000" dirty="0" smtClean="0"/>
              <a:t>Viewer is regular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515" y="1993453"/>
            <a:ext cx="2016224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“…they'll </a:t>
            </a:r>
            <a:r>
              <a:rPr lang="en-GB" sz="1000" i="1" dirty="0"/>
              <a:t>be doing it for real, hoping the </a:t>
            </a:r>
            <a:r>
              <a:rPr lang="en-GB" sz="1000" b="1" i="1" u="sng" dirty="0">
                <a:solidFill>
                  <a:srgbClr val="FF0000"/>
                </a:solidFill>
              </a:rPr>
              <a:t>Curiosity</a:t>
            </a:r>
            <a:r>
              <a:rPr lang="en-GB" sz="1000" i="1" dirty="0"/>
              <a:t> rover will arrive safely at its </a:t>
            </a:r>
            <a:r>
              <a:rPr lang="en-GB" sz="1000" i="1" dirty="0" smtClean="0"/>
              <a:t>destination”</a:t>
            </a:r>
            <a:endParaRPr lang="en-GB" sz="1000" i="1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499992" y="1679519"/>
            <a:ext cx="10635" cy="313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8104" y="1448024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Keyword look-up frozen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for the first 3 minutes of the programme to allow the user to ‘get absorbed’ in the on screen 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9451" y="2603028"/>
            <a:ext cx="203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App recognises keyword in subtitles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1608" y="2547451"/>
            <a:ext cx="8384" cy="532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28721"/>
            <a:ext cx="2072454" cy="130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raindance.org/wp-content/uploads/Light-Bulb-Jokes-for-Filmmak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07" y="3079617"/>
            <a:ext cx="398454" cy="3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17761" y="3558075"/>
            <a:ext cx="227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‘Spark bulb’ icon appears in the right hand corner of the screen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7" y="4581128"/>
            <a:ext cx="2072454" cy="130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62232" y="5997391"/>
            <a:ext cx="2170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If a new keyword is triggered within 10 seconds, the associated content will appear in the side bar, but it will not trigger another alert icon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30893" y="5416871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accesses spark via the red button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6" name="Picture 12" descr="http://www.bbc.co.uk/blogs/sporteditors/redbutton595p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15" y="5014695"/>
            <a:ext cx="2044774" cy="11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cdn.panasonic.com/dotAsset/60d48f06-6e3a-4f29-8f95-9bc7e668914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073"/>
            <a:ext cx="1584176" cy="11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02912" y="484318"/>
            <a:ext cx="108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000" b="1" dirty="0" smtClean="0">
                <a:solidFill>
                  <a:schemeClr val="bg1"/>
                </a:solidFill>
              </a:rPr>
              <a:t>WATCHING TELLY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11760" y="64846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0753" y="6154614"/>
            <a:ext cx="8384" cy="532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376" y="4464691"/>
            <a:ext cx="8384" cy="532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92416" y="3558075"/>
            <a:ext cx="1327456" cy="906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2719" y="3778854"/>
            <a:ext cx="1750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User can choose to ignore this spark, which disappears after 10 seconds. </a:t>
            </a:r>
          </a:p>
        </p:txBody>
      </p:sp>
    </p:spTree>
    <p:extLst>
      <p:ext uri="{BB962C8B-B14F-4D97-AF65-F5344CB8AC3E}">
        <p14:creationId xmlns:p14="http://schemas.microsoft.com/office/powerpoint/2010/main" val="3581621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572000" y="188640"/>
            <a:ext cx="0" cy="350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20688"/>
            <a:ext cx="38290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3145" y="770081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Screen shrinks so the flow of broadcast is not interrupted. </a:t>
            </a: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Sidebar appears with guide option(s) associated with that spark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95" y="2496860"/>
            <a:ext cx="38290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598817" y="1935138"/>
            <a:ext cx="2011750" cy="753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12" descr="http://www.bbc.co.uk/blogs/sporteditors/redbutton595p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19596"/>
            <a:ext cx="1785115" cy="100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2072454" cy="130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851920" y="1935138"/>
            <a:ext cx="0" cy="538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95364" y="3804370"/>
            <a:ext cx="1458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chooses to dismiss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24797" y="4042416"/>
            <a:ext cx="0" cy="538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95961" y="6021288"/>
            <a:ext cx="214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Sidebar closes and full screen is restored. Sidebar is accessible at all times via the red button, even when the icon is not visible 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354491"/>
            <a:ext cx="1584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uses remote to browse guide options (max 3 per keyword) and clicks on a guide in which they are interested.</a:t>
            </a:r>
          </a:p>
          <a:p>
            <a:pPr lvl="0"/>
            <a:endParaRPr lang="en-GB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has the option to dismiss the guide or add it to their binder – using the coloured buttons. 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89" y="4606167"/>
            <a:ext cx="38290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 descr="http://www.bbc.co.uk/blogs/sporteditors/redbutton595p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08" y="3076515"/>
            <a:ext cx="605755" cy="34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851920" y="3927480"/>
            <a:ext cx="0" cy="538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5263" y="5107156"/>
            <a:ext cx="1584176" cy="315516"/>
          </a:xfrm>
          <a:prstGeom prst="rect">
            <a:avLst/>
          </a:prstGeom>
          <a:solidFill>
            <a:srgbClr val="FFFF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139953" y="2996952"/>
            <a:ext cx="1584176" cy="315516"/>
          </a:xfrm>
          <a:prstGeom prst="rect">
            <a:avLst/>
          </a:prstGeom>
          <a:solidFill>
            <a:srgbClr val="FFFF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76831" y="4581128"/>
            <a:ext cx="1458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Once accepted,  MSG tells user that the guide has been successfully added to their binder/emailed.</a:t>
            </a: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1000" i="1" dirty="0" smtClean="0">
                <a:solidFill>
                  <a:schemeClr val="bg1">
                    <a:lumMod val="50000"/>
                  </a:schemeClr>
                </a:solidFill>
              </a:rPr>
              <a:t>N.B. User can scroll through previous guides and choose to add any to their binder</a:t>
            </a:r>
            <a:endParaRPr lang="en-GB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1942" y="3062377"/>
            <a:ext cx="462916" cy="192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50" b="1" dirty="0" smtClean="0"/>
              <a:t>SAVE</a:t>
            </a:r>
            <a:endParaRPr lang="en-GB" sz="6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39952" y="5157192"/>
            <a:ext cx="1626493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b="1" dirty="0" smtClean="0"/>
              <a:t>SUCCESSFULLY SAVED TO BINDER</a:t>
            </a:r>
            <a:endParaRPr lang="en-GB" sz="8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87169" y="5971601"/>
            <a:ext cx="0" cy="538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84858" y="3062377"/>
            <a:ext cx="450551" cy="192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50" b="1" dirty="0" smtClean="0"/>
              <a:t>MAIL</a:t>
            </a:r>
            <a:endParaRPr lang="en-GB" sz="6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35409" y="3059132"/>
            <a:ext cx="507294" cy="192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50" b="1" dirty="0" smtClean="0"/>
              <a:t>SAVE ALL</a:t>
            </a:r>
            <a:endParaRPr lang="en-GB" sz="65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70" y="3660513"/>
            <a:ext cx="456733" cy="12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19" y="1771263"/>
            <a:ext cx="456733" cy="12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70" y="5740659"/>
            <a:ext cx="456733" cy="12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7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3902712" y="415683"/>
            <a:ext cx="0" cy="538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32040" y="787852"/>
            <a:ext cx="288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can return to full screen via the red button.</a:t>
            </a: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can review their saved guides at any point during the programme – with the options to  navigate between guides and </a:t>
            </a:r>
            <a:r>
              <a:rPr lang="en-GB" sz="1000" u="sng" dirty="0" smtClean="0">
                <a:solidFill>
                  <a:schemeClr val="bg1">
                    <a:lumMod val="50000"/>
                  </a:schemeClr>
                </a:solidFill>
              </a:rPr>
              <a:t>SHARE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000" u="sng" dirty="0" smtClean="0">
                <a:solidFill>
                  <a:schemeClr val="bg1">
                    <a:lumMod val="50000"/>
                  </a:schemeClr>
                </a:solidFill>
              </a:rPr>
              <a:t>MAIL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GB" sz="1000" u="sng" dirty="0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a guide. </a:t>
            </a:r>
          </a:p>
          <a:p>
            <a:pPr lvl="0"/>
            <a:endParaRPr lang="en-GB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N.B. Once a keyword has activated the spark, the same keyword will be frozen for the rest of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the programme.</a:t>
            </a:r>
          </a:p>
        </p:txBody>
      </p:sp>
      <p:pic>
        <p:nvPicPr>
          <p:cNvPr id="5" name="Picture 12" descr="http://www.bbc.co.uk/blogs/sporteditors/redbutton595p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62" y="1057090"/>
            <a:ext cx="1785115" cy="100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18427"/>
            <a:ext cx="40767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52120" y="3118427"/>
            <a:ext cx="28803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can navigate between guides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using the arrows on their remote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can </a:t>
            </a:r>
            <a:r>
              <a:rPr lang="en-GB" sz="1000" u="sng" dirty="0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 guide, </a:t>
            </a:r>
            <a:r>
              <a:rPr lang="en-GB" sz="1000" u="sng" dirty="0" smtClean="0">
                <a:solidFill>
                  <a:schemeClr val="bg1">
                    <a:lumMod val="50000"/>
                  </a:schemeClr>
                </a:solidFill>
              </a:rPr>
              <a:t>SHARE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 guide on Twitter or Facebook, </a:t>
            </a:r>
            <a:r>
              <a:rPr lang="en-GB" sz="1000" u="sng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a guide, or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opt to </a:t>
            </a:r>
            <a:r>
              <a:rPr lang="en-GB" sz="1000" u="sng" dirty="0" smtClean="0">
                <a:solidFill>
                  <a:schemeClr val="bg1">
                    <a:lumMod val="50000"/>
                  </a:schemeClr>
                </a:solidFill>
              </a:rPr>
              <a:t>VIEW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guide in their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browser now the programme has finished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lvl="0" indent="-171450">
              <a:buFont typeface="Arial" pitchFamily="34" charset="0"/>
              <a:buChar char="•"/>
            </a:pPr>
            <a:endParaRPr lang="en-GB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can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also choose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to e-mail themselves their latest ‘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saves’ or turn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off e-mail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reminders</a:t>
            </a:r>
          </a:p>
          <a:p>
            <a:pPr lvl="0"/>
            <a:endParaRPr lang="en-GB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Binder automatically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update with new guides – syncs across connected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TV app,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browser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and iPhone/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</a:rPr>
              <a:t>iPad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/Android app (optional)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GB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Users can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close the homepage but the app keeps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running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02712" y="2132856"/>
            <a:ext cx="0" cy="818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2816" y="2397505"/>
            <a:ext cx="23342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END OF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PROGRAMME: </a:t>
            </a: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App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prompts user to review saved guides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187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GB" b="1" dirty="0" smtClean="0"/>
              <a:t>USER FLOW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100" dirty="0" smtClean="0"/>
              <a:t>Review </a:t>
            </a:r>
            <a:r>
              <a:rPr lang="en-GB" sz="3100" dirty="0"/>
              <a:t>b</a:t>
            </a:r>
            <a:r>
              <a:rPr lang="en-GB" sz="3100" dirty="0" smtClean="0"/>
              <a:t>inder and online learning journey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187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cdn.panasonic.com/dotAsset/60d48f06-6e3a-4f29-8f95-9bc7e66891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358" y="3488975"/>
            <a:ext cx="4480085" cy="336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93112" y="3846044"/>
            <a:ext cx="4245805" cy="23912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http://cdn.panasonic.com/dotAsset/60d48f06-6e3a-4f29-8f95-9bc7e66891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835"/>
            <a:ext cx="3744416" cy="28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thestage.co.uk/wp-content/uploads/2012/11/bbc-credits-crickley-630x3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81" y="267685"/>
            <a:ext cx="36584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raindance.org/wp-content/uploads/Light-Bulb-Jokes-for-Filmmak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56" y="267685"/>
            <a:ext cx="398454" cy="3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18174" y="534861"/>
            <a:ext cx="590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</a:rPr>
              <a:t>BINDER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438" y="3833786"/>
            <a:ext cx="3729961" cy="245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4732528" y="2708920"/>
            <a:ext cx="0" cy="818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672796" y="908720"/>
            <a:ext cx="2363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END OF PROGRAMME: </a:t>
            </a:r>
          </a:p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App prompts user to review saved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guides in their binder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2708920"/>
            <a:ext cx="3888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accesses their binder via the red button, which takes up entire screen. Audio continues. </a:t>
            </a:r>
          </a:p>
          <a:p>
            <a:pPr lvl="0"/>
            <a:endParaRPr lang="en-GB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Newly saved guides show at the top – user can navigate between these using the arrows on their remote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805264"/>
            <a:ext cx="552452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333" y="5805264"/>
            <a:ext cx="552452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06" y="5805264"/>
            <a:ext cx="552452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99592" y="3342901"/>
            <a:ext cx="137890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VIEW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can view guide in 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their browser</a:t>
            </a:r>
            <a:endParaRPr lang="en-GB" sz="1000" dirty="0"/>
          </a:p>
        </p:txBody>
      </p:sp>
      <p:sp>
        <p:nvSpPr>
          <p:cNvPr id="22" name="Rectangle 21"/>
          <p:cNvSpPr/>
          <p:nvPr/>
        </p:nvSpPr>
        <p:spPr>
          <a:xfrm>
            <a:off x="309551" y="4173077"/>
            <a:ext cx="157767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SHARE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can share guide via 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email, Facebook or Twitter</a:t>
            </a:r>
            <a:endParaRPr lang="en-GB" sz="1000" dirty="0"/>
          </a:p>
        </p:txBody>
      </p:sp>
      <p:sp>
        <p:nvSpPr>
          <p:cNvPr id="23" name="Rectangle 22"/>
          <p:cNvSpPr/>
          <p:nvPr/>
        </p:nvSpPr>
        <p:spPr>
          <a:xfrm>
            <a:off x="309551" y="5176652"/>
            <a:ext cx="161294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SAVE ALL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can choose to save all 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remaining guides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884270" y="6106712"/>
            <a:ext cx="15840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DELETE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 can delete unwanted 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guides</a:t>
            </a:r>
            <a:endParaRPr lang="en-GB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887227" y="3933056"/>
            <a:ext cx="2696579" cy="1800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87227" y="4725144"/>
            <a:ext cx="2233332" cy="10081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76314" y="5373216"/>
            <a:ext cx="167155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123728" y="5933852"/>
            <a:ext cx="2880320" cy="357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92280" y="4511542"/>
            <a:ext cx="1872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USERS CAN ALSO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choose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to e-mail themselves their latest ‘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saves’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turn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off e-mail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reminders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look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at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previously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saved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guides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3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dn.panasonic.com/dotAsset/60d48f06-6e3a-4f29-8f95-9bc7e66891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74" y="893036"/>
            <a:ext cx="3744416" cy="28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thestage.co.uk/wp-content/uploads/2012/11/bbc-credits-crickley-630x3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47" y="1153886"/>
            <a:ext cx="36584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4644008" y="116632"/>
            <a:ext cx="0" cy="8186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60032" y="325900"/>
            <a:ext cx="2862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closes the binder but the app continues to run in the background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 descr="http://cdn.panasonic.com/dotAsset/60d48f06-6e3a-4f29-8f95-9bc7e66891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002289"/>
            <a:ext cx="2697149" cy="20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0290" y="4221088"/>
            <a:ext cx="2530878" cy="1439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245551" cy="147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2289"/>
            <a:ext cx="3032524" cy="20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01123"/>
            <a:ext cx="1888209" cy="124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95" y="4747599"/>
            <a:ext cx="651895" cy="131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60" y="4968086"/>
            <a:ext cx="459315" cy="67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2486" y="4657785"/>
            <a:ext cx="1360165" cy="174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34" y="4999627"/>
            <a:ext cx="1382267" cy="107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1979712" y="3429000"/>
            <a:ext cx="648072" cy="573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098" idx="0"/>
          </p:cNvCxnSpPr>
          <p:nvPr/>
        </p:nvCxnSpPr>
        <p:spPr>
          <a:xfrm>
            <a:off x="6446490" y="3429000"/>
            <a:ext cx="1009924" cy="573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87786" y="3670427"/>
            <a:ext cx="26683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Binder automatically syncs across connected TV app, desktop (via browser) and iPhone/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</a:rPr>
              <a:t>iPad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/Android app (optional)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75956" y="4293096"/>
            <a:ext cx="108012" cy="530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3521" y="4224425"/>
            <a:ext cx="166611" cy="46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92710" y="621226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iPhone/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</a:rPr>
              <a:t>iPad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/Android app notifies user that there is new content saved in their binder. They can also choose to view or share content via the app.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16016" y="6651480"/>
            <a:ext cx="0" cy="12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156176" y="6412315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ONWARD JOURNEY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1873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644008" y="116632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79" y="1493173"/>
            <a:ext cx="4827858" cy="388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60032" y="325900"/>
            <a:ext cx="2862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FOLLOWING DAY:</a:t>
            </a: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Unless the user has opted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out of email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notifications they will receive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a summary of the content they have saved to their binder </a:t>
            </a:r>
            <a:endParaRPr lang="en-GB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GB" sz="1000" dirty="0"/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365104"/>
            <a:ext cx="20162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Content appears like promo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in binder (not spam like).</a:t>
            </a: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Clickable images and copy</a:t>
            </a: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0345" y="3082500"/>
            <a:ext cx="17099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Only one reminder per day &amp; only if new guides have been saved</a:t>
            </a:r>
          </a:p>
          <a:p>
            <a:pPr lvl="0"/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GB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613" y="2728557"/>
            <a:ext cx="1817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Title is personalised, e.g. </a:t>
            </a:r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While you were watching “Wonders of Life” you grabbed these items…</a:t>
            </a:r>
          </a:p>
        </p:txBody>
      </p:sp>
      <p:cxnSp>
        <p:nvCxnSpPr>
          <p:cNvPr id="10" name="Straight Connector 9"/>
          <p:cNvCxnSpPr>
            <a:endCxn id="7" idx="0"/>
          </p:cNvCxnSpPr>
          <p:nvPr/>
        </p:nvCxnSpPr>
        <p:spPr>
          <a:xfrm>
            <a:off x="7057937" y="2492896"/>
            <a:ext cx="1087376" cy="5896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07704" y="2728557"/>
            <a:ext cx="720080" cy="3539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619672" y="4149080"/>
            <a:ext cx="648072" cy="216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59" y="3233313"/>
            <a:ext cx="2913881" cy="148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711219" y="5133493"/>
            <a:ext cx="12634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Link to access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binder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2524" y="4472826"/>
            <a:ext cx="527709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GB" sz="1000" dirty="0">
                <a:solidFill>
                  <a:schemeClr val="bg1"/>
                </a:solidFill>
              </a:rPr>
              <a:t>B</a:t>
            </a:r>
            <a:r>
              <a:rPr lang="en-GB" sz="1000" dirty="0" smtClean="0">
                <a:solidFill>
                  <a:schemeClr val="bg1"/>
                </a:solidFill>
              </a:rPr>
              <a:t>inder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804248" y="4595936"/>
            <a:ext cx="1008112" cy="5375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89659" y="2863981"/>
            <a:ext cx="16962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Minimal, personalised copy…</a:t>
            </a:r>
            <a:endParaRPr lang="en-GB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44008" y="4595936"/>
            <a:ext cx="0" cy="1586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02253" y="5717346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ONWARD JOURNEY</a:t>
            </a:r>
            <a:endParaRPr lang="en-GB" sz="1000" dirty="0"/>
          </a:p>
        </p:txBody>
      </p:sp>
      <p:sp>
        <p:nvSpPr>
          <p:cNvPr id="29" name="Rectangle 28"/>
          <p:cNvSpPr/>
          <p:nvPr/>
        </p:nvSpPr>
        <p:spPr>
          <a:xfrm>
            <a:off x="5795091" y="4729489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smtClean="0"/>
              <a:t>ONWARD JOURNEY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1873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1226</Words>
  <Application>Microsoft Office PowerPoint</Application>
  <PresentationFormat>On-screen Show (4:3)</PresentationFormat>
  <Paragraphs>133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FLOW Review binder and online learning journey</vt:lpstr>
      <vt:lpstr>PowerPoint Presentation</vt:lpstr>
      <vt:lpstr>PowerPoint Presentation</vt:lpstr>
      <vt:lpstr>PowerPoint Presentation</vt:lpstr>
      <vt:lpstr>PITCH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Green</dc:creator>
  <cp:lastModifiedBy>Jennifer Green</cp:lastModifiedBy>
  <cp:revision>195</cp:revision>
  <dcterms:created xsi:type="dcterms:W3CDTF">2013-03-11T17:22:02Z</dcterms:created>
  <dcterms:modified xsi:type="dcterms:W3CDTF">2013-03-12T18:42:08Z</dcterms:modified>
</cp:coreProperties>
</file>