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4" r:id="rId2"/>
    <p:sldId id="275" r:id="rId3"/>
    <p:sldId id="274" r:id="rId4"/>
    <p:sldId id="287" r:id="rId5"/>
    <p:sldId id="269" r:id="rId6"/>
    <p:sldId id="270" r:id="rId7"/>
    <p:sldId id="277" r:id="rId8"/>
    <p:sldId id="278" r:id="rId9"/>
    <p:sldId id="279" r:id="rId10"/>
    <p:sldId id="280" r:id="rId11"/>
    <p:sldId id="295" r:id="rId12"/>
    <p:sldId id="299" r:id="rId13"/>
    <p:sldId id="298" r:id="rId14"/>
    <p:sldId id="281" r:id="rId15"/>
    <p:sldId id="271" r:id="rId16"/>
    <p:sldId id="283" r:id="rId17"/>
    <p:sldId id="286" r:id="rId18"/>
    <p:sldId id="284" r:id="rId19"/>
    <p:sldId id="285" r:id="rId20"/>
    <p:sldId id="272" r:id="rId21"/>
    <p:sldId id="292" r:id="rId22"/>
    <p:sldId id="293" r:id="rId23"/>
    <p:sldId id="294" r:id="rId24"/>
    <p:sldId id="27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67"/>
    <a:srgbClr val="5D7373"/>
    <a:srgbClr val="FDC630"/>
    <a:srgbClr val="52CCBF"/>
    <a:srgbClr val="FE5969"/>
    <a:srgbClr val="00A0A8"/>
    <a:srgbClr val="52CBBE"/>
    <a:srgbClr val="FEC630"/>
    <a:srgbClr val="FF5969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67825896762904"/>
          <c:y val="5.0925925925925923E-2"/>
          <c:w val="0.83609951881014877"/>
          <c:h val="0.67926655001458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Sheet1!$J$19</c:f>
              <c:strCache>
                <c:ptCount val="1"/>
                <c:pt idx="0">
                  <c:v>1 Term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Sheet1!$I$20:$I$24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  <c:pt idx="4">
                  <c:v>75</c:v>
                </c:pt>
              </c:numCache>
            </c:numRef>
          </c:xVal>
          <c:yVal>
            <c:numRef>
              <c:f>Sheet1!$J$20:$J$24</c:f>
              <c:numCache>
                <c:formatCode>General</c:formatCode>
                <c:ptCount val="5"/>
                <c:pt idx="0">
                  <c:v>0.43453999999999998</c:v>
                </c:pt>
                <c:pt idx="1">
                  <c:v>0.57181999999999999</c:v>
                </c:pt>
                <c:pt idx="2">
                  <c:v>0.83394000000000001</c:v>
                </c:pt>
                <c:pt idx="3">
                  <c:v>1.04515</c:v>
                </c:pt>
                <c:pt idx="4">
                  <c:v>1.2234799999999999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Sheet1!$K$19</c:f>
              <c:strCache>
                <c:ptCount val="1"/>
                <c:pt idx="0">
                  <c:v>2 Term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Sheet1!$I$20:$I$24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  <c:pt idx="4">
                  <c:v>75</c:v>
                </c:pt>
              </c:numCache>
            </c:numRef>
          </c:xVal>
          <c:yVal>
            <c:numRef>
              <c:f>Sheet1!$K$20:$K$24</c:f>
              <c:numCache>
                <c:formatCode>General</c:formatCode>
                <c:ptCount val="5"/>
                <c:pt idx="0">
                  <c:v>0.46072999999999997</c:v>
                </c:pt>
                <c:pt idx="1">
                  <c:v>0.65142999999999995</c:v>
                </c:pt>
                <c:pt idx="2">
                  <c:v>0.84384000000000003</c:v>
                </c:pt>
                <c:pt idx="3">
                  <c:v>1.10605</c:v>
                </c:pt>
                <c:pt idx="4">
                  <c:v>1.24536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Sheet1!$L$19</c:f>
              <c:strCache>
                <c:ptCount val="1"/>
                <c:pt idx="0">
                  <c:v>3 Term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Sheet1!$I$20:$I$24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  <c:pt idx="4">
                  <c:v>75</c:v>
                </c:pt>
              </c:numCache>
            </c:numRef>
          </c:xVal>
          <c:yVal>
            <c:numRef>
              <c:f>Sheet1!$L$20:$L$24</c:f>
              <c:numCache>
                <c:formatCode>General</c:formatCode>
                <c:ptCount val="5"/>
                <c:pt idx="0">
                  <c:v>0.48042000000000001</c:v>
                </c:pt>
                <c:pt idx="1">
                  <c:v>0.67162999999999995</c:v>
                </c:pt>
                <c:pt idx="2">
                  <c:v>0.87263999999999997</c:v>
                </c:pt>
                <c:pt idx="3">
                  <c:v>1.1280600000000001</c:v>
                </c:pt>
                <c:pt idx="4">
                  <c:v>1.30254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2160"/>
        <c:axId val="4707968"/>
      </c:scatterChart>
      <c:valAx>
        <c:axId val="465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Jumlah Solusi</a:t>
                </a:r>
              </a:p>
            </c:rich>
          </c:tx>
          <c:layout>
            <c:manualLayout>
              <c:xMode val="edge"/>
              <c:yMode val="edge"/>
              <c:x val="0.46045013123359579"/>
              <c:y val="0.81444371536891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68"/>
        <c:crosses val="autoZero"/>
        <c:crossBetween val="midCat"/>
      </c:valAx>
      <c:valAx>
        <c:axId val="470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Waktu (Detik)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8622-7230-4BB9-8DD9-3C2786DAC81F}" type="datetimeFigureOut">
              <a:rPr lang="en-SG" smtClean="0"/>
              <a:t>1/7/2018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3E799-10ED-490F-8D28-1AF38EC5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84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,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desen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berkenan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hadir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tugas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saya</a:t>
            </a:r>
            <a:r>
              <a:rPr lang="en-US" baseline="0" dirty="0" smtClean="0"/>
              <a:t>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3E799-10ED-490F-8D28-1AF38EC5CBC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75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Adapun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persentasi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..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3E799-10ED-490F-8D28-1AF38EC5CBC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59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perancangan</a:t>
            </a:r>
            <a:r>
              <a:rPr lang="en-US" baseline="0" dirty="0" smtClean="0"/>
              <a:t> class diagram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3E799-10ED-490F-8D28-1AF38EC5CBC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51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3E799-10ED-490F-8D28-1AF38EC5CBC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23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3E799-10ED-490F-8D28-1AF38EC5CBC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760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Berkut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implementasi</a:t>
            </a:r>
            <a:r>
              <a:rPr lang="en-US" baseline="0" dirty="0" smtClean="0"/>
              <a:t> basis data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pengaduan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13 </a:t>
            </a:r>
            <a:r>
              <a:rPr lang="en-US" baseline="0" dirty="0" err="1" smtClean="0"/>
              <a:t>tabel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, ..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3E799-10ED-490F-8D28-1AF38EC5CBC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49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3E799-10ED-490F-8D28-1AF38EC5CBCC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32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264024" y="1741703"/>
            <a:ext cx="9957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w Cen MT" panose="020B0602020104020603" pitchFamily="34" charset="0"/>
              </a:rPr>
              <a:t>SISTEM PENGADUAN KERUSAKAN KOMPUTER DAN REKOMENDASI SOLUSI MENGGUNAKAN ALGORITMA COSINE SIMILARITY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5855341" y="3931879"/>
            <a:ext cx="481319" cy="0"/>
          </a:xfrm>
          <a:prstGeom prst="line">
            <a:avLst/>
          </a:prstGeom>
          <a:ln w="38100">
            <a:solidFill>
              <a:srgbClr val="00A0A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Flowchart: Terminator 64">
            <a:hlinkClick r:id="rId4" action="ppaction://hlinksldjump"/>
          </p:cNvPr>
          <p:cNvSpPr/>
          <p:nvPr/>
        </p:nvSpPr>
        <p:spPr>
          <a:xfrm>
            <a:off x="5352488" y="5062127"/>
            <a:ext cx="1487022" cy="414441"/>
          </a:xfrm>
          <a:prstGeom prst="flowChartTerminator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</a:t>
            </a:r>
            <a:endParaRPr lang="en-SG" sz="2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1" y="175028"/>
            <a:ext cx="685833" cy="77230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75" y="175029"/>
            <a:ext cx="835471" cy="7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38707" y="721610"/>
            <a:ext cx="6251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Use Case Diagram Kepala Dinas dalam Sistem Pengaduan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6" name="Picture 35" descr="C:\Users\Toshiba\Downloads\usecase kepala dina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50" y="2337438"/>
            <a:ext cx="5070117" cy="3287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7311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466402" y="672055"/>
            <a:ext cx="740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>
                <a:solidFill>
                  <a:srgbClr val="03A1A4"/>
                </a:solidFill>
                <a:latin typeface="Tw Cen MT" panose="020B0602020104020603" pitchFamily="34" charset="0"/>
              </a:rPr>
              <a:t>Activity Diagram Mendapatkan Solusi Kerusakan</a:t>
            </a:r>
            <a:endParaRPr lang="en-US" sz="2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5" name="Picture 34" descr="C:\Users\Toshiba\Downloads\activity - mendapatkan solusi kerusaka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97" y="1542198"/>
            <a:ext cx="3766004" cy="4968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728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466402" y="672055"/>
            <a:ext cx="740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>
                <a:solidFill>
                  <a:srgbClr val="03A1A4"/>
                </a:solidFill>
                <a:latin typeface="Tw Cen MT" panose="020B0602020104020603" pitchFamily="34" charset="0"/>
              </a:rPr>
              <a:t>Class Diagram</a:t>
            </a:r>
            <a:endParaRPr lang="en-US" sz="2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6" name="Picture 35" descr="C:\Users\Toshiba\Downloads\class diagr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6" y="1461650"/>
            <a:ext cx="3838410" cy="512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774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466402" y="892243"/>
            <a:ext cx="7409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3A1A4"/>
                </a:solidFill>
                <a:latin typeface="Tw Cen MT" panose="020B0602020104020603" pitchFamily="34" charset="0"/>
              </a:rPr>
              <a:t>Sequence Diagram Mendapatkan Solusi Pengaduan</a:t>
            </a:r>
            <a:endParaRPr lang="en-US" sz="2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6" name="Picture 35" descr="C:\Users\Toshiba\Downloads\Untitled Diagram (3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0" y="2093379"/>
            <a:ext cx="5039360" cy="386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909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38707" y="721610"/>
            <a:ext cx="625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Entity Relational Diagram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5" name="Picture 34" descr="C:\Users\Toshiba\Downloads\ER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4"/>
          <a:stretch/>
        </p:blipFill>
        <p:spPr bwMode="auto">
          <a:xfrm>
            <a:off x="3845345" y="1849334"/>
            <a:ext cx="4638663" cy="44657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137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82" name="Picture 81" descr="C:\Users\Toshiba\Downloads\candra.b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42" b="15880"/>
          <a:stretch/>
        </p:blipFill>
        <p:spPr bwMode="auto">
          <a:xfrm>
            <a:off x="3275903" y="2027995"/>
            <a:ext cx="5120411" cy="37011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38707" y="721610"/>
            <a:ext cx="625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Implementasi Basis Data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38708" y="721610"/>
            <a:ext cx="625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Implementasi </a:t>
            </a:r>
            <a:r>
              <a:rPr lang="pt-BR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Sistem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99855" y="3276095"/>
            <a:ext cx="2078349" cy="298801"/>
            <a:chOff x="4499855" y="3276095"/>
            <a:chExt cx="2078349" cy="298801"/>
          </a:xfrm>
        </p:grpSpPr>
        <p:sp>
          <p:nvSpPr>
            <p:cNvPr id="44" name="Oval 43"/>
            <p:cNvSpPr/>
            <p:nvPr/>
          </p:nvSpPr>
          <p:spPr>
            <a:xfrm>
              <a:off x="6279403" y="3276095"/>
              <a:ext cx="298801" cy="298801"/>
            </a:xfrm>
            <a:prstGeom prst="ellipse">
              <a:avLst/>
            </a:prstGeom>
            <a:solidFill>
              <a:srgbClr val="52CC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99855" y="3393508"/>
              <a:ext cx="1802708" cy="92686"/>
            </a:xfrm>
            <a:prstGeom prst="rect">
              <a:avLst/>
            </a:prstGeom>
            <a:solidFill>
              <a:srgbClr val="52CC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62438" y="3276094"/>
            <a:ext cx="2712641" cy="298801"/>
            <a:chOff x="6562438" y="3276094"/>
            <a:chExt cx="2712641" cy="298801"/>
          </a:xfrm>
        </p:grpSpPr>
        <p:sp>
          <p:nvSpPr>
            <p:cNvPr id="41" name="Rectangle 40"/>
            <p:cNvSpPr/>
            <p:nvPr/>
          </p:nvSpPr>
          <p:spPr>
            <a:xfrm>
              <a:off x="6562438" y="3384324"/>
              <a:ext cx="1684927" cy="101869"/>
            </a:xfrm>
            <a:prstGeom prst="rect">
              <a:avLst/>
            </a:prstGeom>
            <a:solidFill>
              <a:srgbClr val="FE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51737" y="3369226"/>
              <a:ext cx="823342" cy="11237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Oval 41"/>
            <p:cNvSpPr/>
            <p:nvPr/>
          </p:nvSpPr>
          <p:spPr>
            <a:xfrm>
              <a:off x="8176820" y="3276094"/>
              <a:ext cx="298801" cy="298801"/>
            </a:xfrm>
            <a:prstGeom prst="ellipse">
              <a:avLst/>
            </a:prstGeom>
            <a:solidFill>
              <a:srgbClr val="FE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92967" y="3291615"/>
            <a:ext cx="2022653" cy="271637"/>
            <a:chOff x="2492967" y="3278033"/>
            <a:chExt cx="2022653" cy="298801"/>
          </a:xfrm>
        </p:grpSpPr>
        <p:sp>
          <p:nvSpPr>
            <p:cNvPr id="46" name="Rectangle 45"/>
            <p:cNvSpPr/>
            <p:nvPr/>
          </p:nvSpPr>
          <p:spPr>
            <a:xfrm>
              <a:off x="2492967" y="3388915"/>
              <a:ext cx="1802708" cy="92686"/>
            </a:xfrm>
            <a:prstGeom prst="rect">
              <a:avLst/>
            </a:prstGeom>
            <a:solidFill>
              <a:srgbClr val="FD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Oval 42"/>
            <p:cNvSpPr/>
            <p:nvPr/>
          </p:nvSpPr>
          <p:spPr>
            <a:xfrm>
              <a:off x="4216819" y="3278033"/>
              <a:ext cx="298801" cy="298801"/>
            </a:xfrm>
            <a:prstGeom prst="ellipse">
              <a:avLst/>
            </a:prstGeom>
            <a:solidFill>
              <a:srgbClr val="FD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8852" y="3279003"/>
            <a:ext cx="1033052" cy="298801"/>
            <a:chOff x="1478852" y="3279003"/>
            <a:chExt cx="1033052" cy="298801"/>
          </a:xfrm>
        </p:grpSpPr>
        <p:sp>
          <p:nvSpPr>
            <p:cNvPr id="5" name="Rectangle 4"/>
            <p:cNvSpPr/>
            <p:nvPr/>
          </p:nvSpPr>
          <p:spPr>
            <a:xfrm>
              <a:off x="1478852" y="3373818"/>
              <a:ext cx="823342" cy="112375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/>
            <p:cNvSpPr/>
            <p:nvPr/>
          </p:nvSpPr>
          <p:spPr>
            <a:xfrm>
              <a:off x="2213103" y="3279003"/>
              <a:ext cx="298801" cy="298801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55568" y="1980245"/>
            <a:ext cx="2038753" cy="1163378"/>
            <a:chOff x="1355568" y="2074841"/>
            <a:chExt cx="2038753" cy="1163378"/>
          </a:xfrm>
        </p:grpSpPr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C737B914-0321-47AB-A5A9-BF0036CE6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091" y="2074841"/>
              <a:ext cx="1456439" cy="60685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1355568" y="2714999"/>
              <a:ext cx="2038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Sistem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dibangun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berbasis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web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46842" y="3872322"/>
            <a:ext cx="2038753" cy="1609945"/>
            <a:chOff x="3346842" y="3940006"/>
            <a:chExt cx="2038753" cy="16099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803" y="3940006"/>
              <a:ext cx="922776" cy="109619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3346842" y="5026731"/>
              <a:ext cx="2038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Sistem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menggunakan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framework CI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426" y="1755631"/>
            <a:ext cx="2038753" cy="1350482"/>
            <a:chOff x="5409426" y="1755631"/>
            <a:chExt cx="2038753" cy="13504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073" y="1755631"/>
              <a:ext cx="819204" cy="81920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5409426" y="2582893"/>
              <a:ext cx="2038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Penyimpanan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basis data </a:t>
              </a:r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SQLyog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83261" y="3930918"/>
            <a:ext cx="2038753" cy="971627"/>
            <a:chOff x="7283261" y="3930918"/>
            <a:chExt cx="2038753" cy="971627"/>
          </a:xfrm>
        </p:grpSpPr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23529924-0D4D-42FE-807F-DAAE91004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135" y="3930918"/>
              <a:ext cx="1439312" cy="375661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7283261" y="4379325"/>
              <a:ext cx="2038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Sistem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menggunakan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wen server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363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38708" y="721610"/>
            <a:ext cx="625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Implementasi </a:t>
            </a:r>
            <a:r>
              <a:rPr lang="pt-BR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Sistem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23836" y="2027995"/>
            <a:ext cx="6259944" cy="4235341"/>
            <a:chOff x="2823836" y="2027995"/>
            <a:chExt cx="6259944" cy="4235341"/>
          </a:xfrm>
        </p:grpSpPr>
        <p:pic>
          <p:nvPicPr>
            <p:cNvPr id="35" name="Picture 34" descr="C:\Users\Toshiba\Desktop\tampilan sistem\user\4.PN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67" r="16068"/>
            <a:stretch/>
          </p:blipFill>
          <p:spPr bwMode="auto">
            <a:xfrm>
              <a:off x="2823836" y="2027995"/>
              <a:ext cx="6259944" cy="423534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hlinkClick r:id="rId4" action="ppaction://hlinksldjump"/>
            </p:cNvPr>
            <p:cNvSpPr/>
            <p:nvPr/>
          </p:nvSpPr>
          <p:spPr>
            <a:xfrm>
              <a:off x="4288221" y="5896303"/>
              <a:ext cx="425669" cy="236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331626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206736" y="721610"/>
            <a:ext cx="625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Implementasi </a:t>
            </a:r>
            <a:r>
              <a:rPr lang="pt-BR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Sistem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9921" y="2027995"/>
            <a:ext cx="7273159" cy="3412499"/>
            <a:chOff x="1859921" y="2027995"/>
            <a:chExt cx="7273159" cy="34124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921" y="2027995"/>
              <a:ext cx="7273159" cy="3412499"/>
            </a:xfrm>
            <a:prstGeom prst="rect">
              <a:avLst/>
            </a:prstGeom>
          </p:spPr>
        </p:pic>
        <p:sp>
          <p:nvSpPr>
            <p:cNvPr id="3" name="Rectangle 2">
              <a:hlinkClick r:id="rId4" action="ppaction://hlinksldjump"/>
            </p:cNvPr>
            <p:cNvSpPr/>
            <p:nvPr/>
          </p:nvSpPr>
          <p:spPr>
            <a:xfrm>
              <a:off x="8427145" y="3172473"/>
              <a:ext cx="401544" cy="181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74132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206736" y="721610"/>
            <a:ext cx="625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Implementasi </a:t>
            </a:r>
            <a:r>
              <a:rPr lang="pt-BR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Sistem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7" name="Picture 36" descr="C:\Users\Toshiba\Desktop\tampilan sistem\ts\1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52" y="2058408"/>
            <a:ext cx="7520394" cy="343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48893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2988086" y="4094269"/>
            <a:ext cx="6251941" cy="966694"/>
            <a:chOff x="3143360" y="3874286"/>
            <a:chExt cx="6251941" cy="96669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143360" y="3874286"/>
              <a:ext cx="6251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LUH GEDE AYU CANDRAWATI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(1408605018)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52717" y="1621201"/>
            <a:ext cx="2122680" cy="2122680"/>
            <a:chOff x="5052717" y="1621201"/>
            <a:chExt cx="2122680" cy="2122680"/>
          </a:xfrm>
        </p:grpSpPr>
        <p:sp>
          <p:nvSpPr>
            <p:cNvPr id="22" name="Oval 21"/>
            <p:cNvSpPr/>
            <p:nvPr/>
          </p:nvSpPr>
          <p:spPr>
            <a:xfrm>
              <a:off x="5052717" y="1621201"/>
              <a:ext cx="2122680" cy="212268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393" y="1751609"/>
              <a:ext cx="1890000" cy="18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87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8768690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84536" y="511698"/>
            <a:ext cx="585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1. Black Box Testing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1584536" y="1254228"/>
            <a:ext cx="637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Skenario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black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box testing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menentukan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kesesuaian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input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kebutuhan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kebenaran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prosesnya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8495"/>
              </p:ext>
            </p:extLst>
          </p:nvPr>
        </p:nvGraphicFramePr>
        <p:xfrm>
          <a:off x="972577" y="1983189"/>
          <a:ext cx="3885091" cy="47306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294867"/>
                <a:gridCol w="1294867"/>
                <a:gridCol w="1295357"/>
              </a:tblGrid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Kode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Kebutuhan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Pengguna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Pengujian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635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KF1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Pegawai</a:t>
                      </a:r>
                      <a:r>
                        <a:rPr lang="en-US" sz="1200" dirty="0">
                          <a:effectLst/>
                        </a:rPr>
                        <a:t>, technical support, admin, </a:t>
                      </a:r>
                      <a:r>
                        <a:rPr lang="en-US" sz="1200" dirty="0" err="1">
                          <a:effectLst/>
                        </a:rPr>
                        <a:t>kepala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dinas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KF2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Pegawai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KF3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Pegawai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KF4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Pegawai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KF5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Technical support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KF6-A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support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KF6-B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Technical support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KF6-C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support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KF6-D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support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KF7-A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support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KF7-B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support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KF7-C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support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KF7-D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support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KF8-A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KF8-B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  <a:tr h="211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KF8-C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32" marR="52932" marT="0" marB="0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64632"/>
              </p:ext>
            </p:extLst>
          </p:nvPr>
        </p:nvGraphicFramePr>
        <p:xfrm>
          <a:off x="4950022" y="1984041"/>
          <a:ext cx="3894398" cy="467398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297969"/>
                <a:gridCol w="1297969"/>
                <a:gridCol w="1298460"/>
              </a:tblGrid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KF8-D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KF8-E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KF8-F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KF8-G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KF8-H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KF9-A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KF9-B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KF9-C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KF9-D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KF10-A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KF10-B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KF10-C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KF10-D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KF11-A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KF11-B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KF11-C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KF12-A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Kepala dinas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Terpenuhi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KF12-B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Kepala dinas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  <a:tr h="212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KF12-C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Kepala dinas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Terpenuhi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059" marR="5305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8768690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2407541" y="511698"/>
            <a:ext cx="585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2. Stress Testing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2330640" y="1411558"/>
            <a:ext cx="252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Performance Test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32761"/>
              </p:ext>
            </p:extLst>
          </p:nvPr>
        </p:nvGraphicFramePr>
        <p:xfrm>
          <a:off x="2384084" y="4315119"/>
          <a:ext cx="5355232" cy="216623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38808"/>
                <a:gridCol w="1338808"/>
                <a:gridCol w="1338808"/>
                <a:gridCol w="1338808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Jumlah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Solusi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Jumlah</a:t>
                      </a:r>
                      <a:r>
                        <a:rPr lang="en-US" sz="1200" dirty="0">
                          <a:effectLst/>
                        </a:rPr>
                        <a:t> Term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5890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Term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Term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Term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8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0.43454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0.46073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0.48042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8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0.57182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0.65143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0.67163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8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0.83394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0.84384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0.87264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8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1.04515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1.10605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1.12806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8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1.22348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1.24536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1.30254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Rata-rata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0.82179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0.86148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0.89106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2272462" y="2006445"/>
            <a:ext cx="5559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Skenario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performance test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melalui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3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penguijan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pertama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yaitu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diuji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1 term.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kedua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yaitu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diuji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2 term,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ketiga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yaitu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diuji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3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term.</a:t>
            </a:r>
          </a:p>
          <a:p>
            <a:pPr algn="just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Setiap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penguijan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10 kali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term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dipilih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masing-masing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pengujian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penambahan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database,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dimulai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15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hingga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75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Penambahan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bertujuan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mengetahui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kinerja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apabila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term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ditambahkan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60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36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8768690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2407541" y="511698"/>
            <a:ext cx="585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2. Stress Testing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2207053" y="1362760"/>
            <a:ext cx="252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Sress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2010032" y="1819147"/>
            <a:ext cx="6397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Skenario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performance test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yaitu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melalui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3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penguijan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pertama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yaitu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diuji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1 term.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kedua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yaitu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diuji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2 term,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ketiga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yaitu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diuji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3 term.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Setiap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penguijan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10 kali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term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dipilih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masing-masing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pengujian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penambahan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database,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dimulai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15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hingga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75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Penambahan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bertujuan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mengetahui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kinerja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apabila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term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ditambahkan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13270878"/>
              </p:ext>
            </p:extLst>
          </p:nvPr>
        </p:nvGraphicFramePr>
        <p:xfrm>
          <a:off x="2870325" y="4029762"/>
          <a:ext cx="4593895" cy="250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0496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36" grpId="0"/>
      <p:bldP spid="40" grpId="0"/>
      <p:bldGraphic spid="3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8768690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2280739" y="511698"/>
            <a:ext cx="585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3. </a:t>
            </a:r>
            <a:r>
              <a:rPr lang="en-US" sz="2800" b="1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Respon</a:t>
            </a:r>
            <a:r>
              <a:rPr lang="en-US" sz="28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800" b="1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Pengguna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1847876" y="1091764"/>
            <a:ext cx="6397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Skenario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pengujian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terhadap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respon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membagikan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kuisioner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pegawai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dinas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selaku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user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kuisioner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dibagikan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sebanyak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10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kuisioner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29118"/>
              </p:ext>
            </p:extLst>
          </p:nvPr>
        </p:nvGraphicFramePr>
        <p:xfrm>
          <a:off x="2695115" y="1983682"/>
          <a:ext cx="5033645" cy="31300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7130"/>
                <a:gridCol w="810260"/>
                <a:gridCol w="810260"/>
                <a:gridCol w="729615"/>
                <a:gridCol w="710565"/>
                <a:gridCol w="8058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Pertanyaan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Sangat Setuju</a:t>
                      </a:r>
                      <a:endParaRPr lang="en-SG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(4)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Setuju</a:t>
                      </a:r>
                      <a:endParaRPr lang="en-SG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(3)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Kurang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Setuju</a:t>
                      </a:r>
                      <a:endParaRPr lang="en-SG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(2)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Tidak</a:t>
                      </a:r>
                      <a:endParaRPr lang="en-SG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Setuju</a:t>
                      </a:r>
                      <a:endParaRPr lang="en-SG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(1)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Skor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Jumlah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Presentase (%)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0%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2006289" y="5162843"/>
            <a:ext cx="63979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Berdasarkan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hasil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kuisioner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didapatkan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hasil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77%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merasa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sangat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setuju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23%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merasa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setuju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0%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merasa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kurang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setuju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0%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merasa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tidak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setuju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dibangun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memberikan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kemudahan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hal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dilihat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pertanyaan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nomer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1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nomer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2 yang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memiliki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skor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tertinggi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nilai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skor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39.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Jadi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disimpulkan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bahwa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mampu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memberikan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kemudahan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bagi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melakukan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secara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online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mempermudah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technical support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mencari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komputer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029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40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9350564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8768690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8252088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224534" y="739385"/>
            <a:ext cx="724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Kesimpulan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814668" y="1505288"/>
            <a:ext cx="639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Hasil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survey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respon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melalui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kuisioner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menyatakan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bahwa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77%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merasa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sangat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setuju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23%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merasa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setuju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disimpulkan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bahwa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mampu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memberikan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kemudahan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online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mampu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mempermudah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technical support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mencari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komputer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Pengujian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performansi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memberikan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hasil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semakin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banyak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term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semakin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meningkat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waktu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dibutuhkan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menampilkan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semakin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banyak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jumlah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database,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semakin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meningkat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waktu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dibutuhkan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menampilkan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Stress testing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memberikan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hasil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bahawa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waktu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3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data average response time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cukup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rendah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masih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menangani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baik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071997" y="4481759"/>
            <a:ext cx="724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Saran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927324" y="5135388"/>
            <a:ext cx="6397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Mencoba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mengembangkan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teknik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stemming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preprocessing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meningkatkan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waktu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indexing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pencarian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memperhitungkan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sinonim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kata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terdapat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saat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proses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pencarian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317843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--------------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8689" y="3228943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pendahuluan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074781" y="3348825"/>
              <a:ext cx="217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Perancangan</a:t>
              </a:r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sistem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93751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implementasi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3161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pengujian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kesimpulan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4179650" y="2042118"/>
            <a:ext cx="1391680" cy="1459953"/>
            <a:chOff x="1387588" y="2182683"/>
            <a:chExt cx="1805441" cy="1894017"/>
          </a:xfrm>
        </p:grpSpPr>
        <p:sp>
          <p:nvSpPr>
            <p:cNvPr id="59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4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313599"/>
              <a:ext cx="894432" cy="107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56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4262075" y="2687958"/>
            <a:ext cx="1226832" cy="233713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262073" y="3373993"/>
            <a:ext cx="1226832" cy="1373292"/>
            <a:chOff x="4262073" y="3373993"/>
            <a:chExt cx="1226832" cy="1373292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4262073" y="3373993"/>
              <a:ext cx="122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PENDAHULUAN</a:t>
              </a:r>
              <a:endParaRPr lang="en-US" sz="12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D1E1EB09-3B7F-4AD1-85F5-A963B8B7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12" y="4057896"/>
              <a:ext cx="689391" cy="68938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5767710" y="2057954"/>
            <a:ext cx="1226832" cy="1439051"/>
            <a:chOff x="1494518" y="2209800"/>
            <a:chExt cx="1591582" cy="1866900"/>
          </a:xfrm>
        </p:grpSpPr>
        <p:sp>
          <p:nvSpPr>
            <p:cNvPr id="63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313599"/>
              <a:ext cx="894432" cy="107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5767711" y="2682891"/>
            <a:ext cx="1226832" cy="233713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7237844" y="2073442"/>
            <a:ext cx="1226832" cy="1439051"/>
            <a:chOff x="1494518" y="2209800"/>
            <a:chExt cx="1591582" cy="1866900"/>
          </a:xfrm>
        </p:grpSpPr>
        <p:sp>
          <p:nvSpPr>
            <p:cNvPr id="69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D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313599"/>
              <a:ext cx="894432" cy="107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1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7237845" y="2698379"/>
            <a:ext cx="1226832" cy="233713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767706" y="3324702"/>
            <a:ext cx="1226832" cy="1434815"/>
            <a:chOff x="5767706" y="3324702"/>
            <a:chExt cx="1226832" cy="1434815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5767706" y="3324702"/>
              <a:ext cx="12268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PERANCANGAN SISTEM</a:t>
              </a:r>
              <a:endParaRPr lang="en-US" sz="1100" b="1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14331A99-A934-4099-9190-67078252B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142" y="4068317"/>
              <a:ext cx="691202" cy="691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7237839" y="3415107"/>
            <a:ext cx="1226832" cy="1332178"/>
            <a:chOff x="7237839" y="3415107"/>
            <a:chExt cx="1226832" cy="1332178"/>
          </a:xfrm>
        </p:grpSpPr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7237839" y="3415107"/>
              <a:ext cx="122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DC630"/>
                  </a:solidFill>
                  <a:latin typeface="Tw Cen MT" panose="020B0602020104020603" pitchFamily="34" charset="0"/>
                </a:rPr>
                <a:t>IMPLEMENTASI</a:t>
              </a:r>
              <a:endParaRPr lang="en-US" sz="1200" b="1" dirty="0">
                <a:solidFill>
                  <a:srgbClr val="FDC63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F5285DFE-7CB0-4F85-899B-F151E78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278" y="4056085"/>
              <a:ext cx="691201" cy="6912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8745104" y="2057954"/>
            <a:ext cx="1391680" cy="1459953"/>
            <a:chOff x="1387588" y="2182683"/>
            <a:chExt cx="1805441" cy="1894017"/>
          </a:xfrm>
        </p:grpSpPr>
        <p:sp>
          <p:nvSpPr>
            <p:cNvPr id="98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4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313599"/>
              <a:ext cx="894432" cy="107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1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8827529" y="2703794"/>
            <a:ext cx="1226832" cy="233713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8827525" y="3404233"/>
            <a:ext cx="1226832" cy="1358888"/>
            <a:chOff x="4262071" y="3388397"/>
            <a:chExt cx="1226832" cy="1358888"/>
          </a:xfrm>
        </p:grpSpPr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4262071" y="3388397"/>
              <a:ext cx="1226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PENGUJIAN</a:t>
              </a:r>
              <a:endParaRPr lang="en-US" sz="16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D1E1EB09-3B7F-4AD1-85F5-A963B8B7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12" y="4057896"/>
              <a:ext cx="689391" cy="689389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10396021" y="2057954"/>
            <a:ext cx="1226832" cy="1439051"/>
            <a:chOff x="1494518" y="2209800"/>
            <a:chExt cx="1591582" cy="1866900"/>
          </a:xfrm>
        </p:grpSpPr>
        <p:sp>
          <p:nvSpPr>
            <p:cNvPr id="106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313599"/>
              <a:ext cx="894432" cy="107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10396022" y="2682891"/>
            <a:ext cx="1226832" cy="233713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0396018" y="3430496"/>
            <a:ext cx="1226832" cy="1329021"/>
            <a:chOff x="5767707" y="3430496"/>
            <a:chExt cx="1226832" cy="1329021"/>
          </a:xfrm>
        </p:grpSpPr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5767707" y="3430496"/>
              <a:ext cx="1226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KESIMPULAN</a:t>
              </a:r>
              <a:endParaRPr lang="en-US" sz="1400" b="1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="" xmlns:a16="http://schemas.microsoft.com/office/drawing/2014/main" id="{14331A99-A934-4099-9190-67078252B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142" y="4068317"/>
              <a:ext cx="691202" cy="69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7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71" grpId="0" animBg="1"/>
      <p:bldP spid="101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-----------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735567" y="3348825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438671" y="720745"/>
            <a:ext cx="625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LATAR BELAKANG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4456988" y="3003354"/>
            <a:ext cx="5343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biasanya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membuat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surat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diproses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melalui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tahapan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sesuai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SOP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Standar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Operasional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Prosedur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sehingga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waktu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lama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94152" y="1960893"/>
            <a:ext cx="648700" cy="648700"/>
            <a:chOff x="3859052" y="2013088"/>
            <a:chExt cx="648700" cy="648700"/>
          </a:xfrm>
        </p:grpSpPr>
        <p:sp>
          <p:nvSpPr>
            <p:cNvPr id="52" name="Oval 51"/>
            <p:cNvSpPr/>
            <p:nvPr/>
          </p:nvSpPr>
          <p:spPr>
            <a:xfrm>
              <a:off x="3859052" y="2013088"/>
              <a:ext cx="648700" cy="6487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490" y="2198912"/>
              <a:ext cx="327315" cy="327315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4461296" y="1960893"/>
            <a:ext cx="522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Perangkat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komputer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digunakan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pegawai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mengalami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4456989" y="4599814"/>
            <a:ext cx="5343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Berdasarkan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hasil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wawancara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juga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diperlukan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fungsi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menduga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masalah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terjadi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komputer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yaitu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memberikan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awal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kepada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technical support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488892" y="3279168"/>
            <a:ext cx="648700" cy="648700"/>
            <a:chOff x="4286616" y="3279168"/>
            <a:chExt cx="648700" cy="648700"/>
          </a:xfrm>
        </p:grpSpPr>
        <p:sp>
          <p:nvSpPr>
            <p:cNvPr id="57" name="Oval 56"/>
            <p:cNvSpPr/>
            <p:nvPr/>
          </p:nvSpPr>
          <p:spPr>
            <a:xfrm>
              <a:off x="4286616" y="3279168"/>
              <a:ext cx="648700" cy="6487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357" y="3403074"/>
              <a:ext cx="267258" cy="40088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3488892" y="4875628"/>
            <a:ext cx="648700" cy="648700"/>
            <a:chOff x="4286616" y="4875628"/>
            <a:chExt cx="648700" cy="648700"/>
          </a:xfrm>
        </p:grpSpPr>
        <p:sp>
          <p:nvSpPr>
            <p:cNvPr id="67" name="Oval 66"/>
            <p:cNvSpPr/>
            <p:nvPr/>
          </p:nvSpPr>
          <p:spPr>
            <a:xfrm>
              <a:off x="4286616" y="4875628"/>
              <a:ext cx="648700" cy="6487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880" y="5018676"/>
              <a:ext cx="376472" cy="373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284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-----------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735567" y="3348825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962893" y="720745"/>
            <a:ext cx="625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TUJUAN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4469898" y="3158429"/>
            <a:ext cx="534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Mengetahui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waktu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dibutuhkan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oleh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memproses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query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hingga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merekomendasikan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didapatkan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oleh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4474206" y="1960893"/>
            <a:ext cx="5229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Membangun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merekomendasi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solusi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komputer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dinas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kota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Denpasar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4469899" y="4355965"/>
            <a:ext cx="534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Mengetahui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respon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terhadap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pengaduan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kerusakan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komputer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07062" y="4418760"/>
            <a:ext cx="648700" cy="648700"/>
            <a:chOff x="3507062" y="2098208"/>
            <a:chExt cx="648700" cy="648700"/>
          </a:xfrm>
        </p:grpSpPr>
        <p:sp>
          <p:nvSpPr>
            <p:cNvPr id="68" name="Oval 67"/>
            <p:cNvSpPr/>
            <p:nvPr/>
          </p:nvSpPr>
          <p:spPr>
            <a:xfrm>
              <a:off x="3507062" y="2098208"/>
              <a:ext cx="648700" cy="6487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009" y="2269046"/>
              <a:ext cx="377090" cy="29063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67" y="2100459"/>
            <a:ext cx="644198" cy="644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01" y="3304936"/>
            <a:ext cx="630316" cy="6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0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05965"/>
              </p:ext>
            </p:extLst>
          </p:nvPr>
        </p:nvGraphicFramePr>
        <p:xfrm>
          <a:off x="3577272" y="2492534"/>
          <a:ext cx="5037455" cy="301752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447040"/>
                <a:gridCol w="45904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Kebutuhan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Sistem pengaduan berbasis web dapat melakukan pengaduan secara onlilne dengan fitur form pengaduan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Sistem dapat mengirimkan pengaduan berupa surat melaui email dengan fitur kirim pengaduan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Technical support </a:t>
                      </a:r>
                      <a:r>
                        <a:rPr lang="en-US" sz="1200" dirty="0" err="1">
                          <a:effectLst/>
                        </a:rPr>
                        <a:t>mendapatkan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solusi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kerusakan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komputer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fitur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solusi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kerusakan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Kepala dinas mendapatkan laporan rekap pengaduan dengan fitur cetak pengaduan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Fitur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solusi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kerusakan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komputer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algoritma</a:t>
                      </a:r>
                      <a:r>
                        <a:rPr lang="en-US" sz="1200" dirty="0">
                          <a:effectLst/>
                        </a:rPr>
                        <a:t> Cosine Similarity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63950" y="736510"/>
            <a:ext cx="6251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KEBUTUHAN SISTEM BERDASARKAN ANALISA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38707" y="721610"/>
            <a:ext cx="6251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Use Case Diagram Pegawai dalam Sistem Pengaduan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5" name="Picture 34" descr="C:\Users\Toshiba\Downloads\usecase pegawa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81" y="2337438"/>
            <a:ext cx="5039995" cy="2791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9389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6" name="Picture 35" descr="C:\Users\Toshiba\Downloads\usecase t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46" y="2337438"/>
            <a:ext cx="5046814" cy="32908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38707" y="721610"/>
            <a:ext cx="6251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Use Case Diagram Technical Support dalam Sistem Pengaduan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73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9816339" y="3348826"/>
            <a:ext cx="21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erancangan</a:t>
            </a:r>
            <a:r>
              <a:rPr lang="en-US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sistem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316979" y="3312719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implementasi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233887" y="3312718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pengujian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A634BD7-1512-45B6-AFE4-1EEA636625CB}"/>
              </a:ext>
            </a:extLst>
          </p:cNvPr>
          <p:cNvSpPr txBox="1"/>
          <p:nvPr/>
        </p:nvSpPr>
        <p:spPr>
          <a:xfrm rot="16200000">
            <a:off x="-796310" y="331271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kesimpulan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A728384-87ED-4E87-8F78-97EB653FDC67}"/>
              </a:ext>
            </a:extLst>
          </p:cNvPr>
          <p:cNvSpPr txBox="1"/>
          <p:nvPr/>
        </p:nvSpPr>
        <p:spPr>
          <a:xfrm rot="16200000">
            <a:off x="10376292" y="3292007"/>
            <a:ext cx="199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0EEF0"/>
                </a:solidFill>
                <a:latin typeface="Tw Cen MT" panose="020B0602020104020603" pitchFamily="34" charset="0"/>
              </a:rPr>
              <a:t>pendahuluan</a:t>
            </a:r>
            <a:endParaRPr lang="en-US" sz="20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-----------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38707" y="721610"/>
            <a:ext cx="6251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3A1A4"/>
                </a:solidFill>
                <a:latin typeface="Tw Cen MT" panose="020B0602020104020603" pitchFamily="34" charset="0"/>
              </a:rPr>
              <a:t>Use Case Diagram Admin dalam Sistem Pengaduan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5" name="Picture 34" descr="C:\Users\Toshiba\Downloads\usecase adm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47" y="2337438"/>
            <a:ext cx="3959860" cy="3817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4423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934</Words>
  <Application>Microsoft Office PowerPoint</Application>
  <PresentationFormat>Widescreen</PresentationFormat>
  <Paragraphs>437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Toshiba</cp:lastModifiedBy>
  <cp:revision>80</cp:revision>
  <dcterms:created xsi:type="dcterms:W3CDTF">2017-01-05T13:17:27Z</dcterms:created>
  <dcterms:modified xsi:type="dcterms:W3CDTF">2018-07-01T07:04:41Z</dcterms:modified>
</cp:coreProperties>
</file>