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4" r:id="rId4"/>
    <p:sldId id="259" r:id="rId5"/>
    <p:sldId id="265" r:id="rId6"/>
    <p:sldId id="261" r:id="rId7"/>
    <p:sldId id="266" r:id="rId8"/>
    <p:sldId id="262" r:id="rId9"/>
    <p:sldId id="267" r:id="rId10"/>
    <p:sldId id="263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4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F6300-97FD-4D11-9ABA-A044A7D74AF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A2DA2A4-35A3-4473-81CE-07064F79E1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Penjualan </a:t>
          </a:r>
          <a:r>
            <a:rPr lang="en-US" dirty="0" err="1"/>
            <a:t>Terbanyak</a:t>
          </a:r>
          <a:r>
            <a:rPr lang="en-US" dirty="0"/>
            <a:t> adalah </a:t>
          </a:r>
          <a:r>
            <a:rPr lang="en-US" dirty="0" err="1"/>
            <a:t>Amplop</a:t>
          </a:r>
          <a:endParaRPr lang="en-US" dirty="0"/>
        </a:p>
      </dgm:t>
    </dgm:pt>
    <dgm:pt modelId="{A808B455-EAB0-48E3-AFB1-D3540628FD75}" type="parTrans" cxnId="{68F624E3-733E-47A7-9C5C-3FEC3009BEE5}">
      <dgm:prSet/>
      <dgm:spPr/>
      <dgm:t>
        <a:bodyPr/>
        <a:lstStyle/>
        <a:p>
          <a:endParaRPr lang="en-US"/>
        </a:p>
      </dgm:t>
    </dgm:pt>
    <dgm:pt modelId="{9E7595B1-2BEE-4329-8436-7F72C8CD6717}" type="sibTrans" cxnId="{68F624E3-733E-47A7-9C5C-3FEC3009BEE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7D4D989-56AB-4E77-973C-EEC9D0C1C4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</a:t>
          </a:r>
          <a:r>
            <a:rPr lang="en-US" dirty="0" err="1"/>
            <a:t>diambil</a:t>
          </a:r>
          <a:r>
            <a:rPr lang="en-US" dirty="0"/>
            <a:t> </a:t>
          </a:r>
          <a:r>
            <a:rPr lang="en-US" dirty="0" err="1"/>
            <a:t>melalui</a:t>
          </a:r>
          <a:r>
            <a:rPr lang="en-US" dirty="0"/>
            <a:t> </a:t>
          </a:r>
          <a:r>
            <a:rPr lang="en-US" dirty="0" err="1"/>
            <a:t>Kolum</a:t>
          </a:r>
          <a:r>
            <a:rPr lang="en-US" dirty="0"/>
            <a:t> </a:t>
          </a:r>
          <a:r>
            <a:rPr lang="en-US" dirty="0" err="1"/>
            <a:t>Jenis</a:t>
          </a:r>
          <a:r>
            <a:rPr lang="en-US" dirty="0"/>
            <a:t> </a:t>
          </a:r>
          <a:r>
            <a:rPr lang="en-US" dirty="0" err="1"/>
            <a:t>kelamin</a:t>
          </a:r>
          <a:r>
            <a:rPr lang="en-US" dirty="0"/>
            <a:t>, Row </a:t>
          </a:r>
          <a:r>
            <a:rPr lang="en-US" dirty="0" err="1"/>
            <a:t>Kategori</a:t>
          </a:r>
          <a:r>
            <a:rPr lang="en-US" dirty="0"/>
            <a:t>, dan value jumlah transaksi</a:t>
          </a:r>
        </a:p>
      </dgm:t>
    </dgm:pt>
    <dgm:pt modelId="{87A75120-00DE-4AAF-BE30-A4CAB8C70632}" type="parTrans" cxnId="{16523311-E37C-4C2A-BB2E-9C464BA878C7}">
      <dgm:prSet/>
      <dgm:spPr/>
    </dgm:pt>
    <dgm:pt modelId="{71E6053C-12D3-430B-886B-8D0B7B76EB3A}" type="sibTrans" cxnId="{16523311-E37C-4C2A-BB2E-9C464BA878C7}">
      <dgm:prSet/>
      <dgm:spPr/>
    </dgm:pt>
    <dgm:pt modelId="{37F71570-ADAC-4169-A6D3-18AE8600617A}" type="pres">
      <dgm:prSet presAssocID="{318F6300-97FD-4D11-9ABA-A044A7D74AFE}" presName="root" presStyleCnt="0">
        <dgm:presLayoutVars>
          <dgm:dir/>
          <dgm:resizeHandles val="exact"/>
        </dgm:presLayoutVars>
      </dgm:prSet>
      <dgm:spPr/>
    </dgm:pt>
    <dgm:pt modelId="{C69C4D15-7EFF-489D-9B96-059E9F0A57EA}" type="pres">
      <dgm:prSet presAssocID="{318F6300-97FD-4D11-9ABA-A044A7D74AFE}" presName="container" presStyleCnt="0">
        <dgm:presLayoutVars>
          <dgm:dir/>
          <dgm:resizeHandles val="exact"/>
        </dgm:presLayoutVars>
      </dgm:prSet>
      <dgm:spPr/>
    </dgm:pt>
    <dgm:pt modelId="{5876B084-34BF-42C3-93CD-2EFD1ADD44DD}" type="pres">
      <dgm:prSet presAssocID="{9A2DA2A4-35A3-4473-81CE-07064F79E14C}" presName="compNode" presStyleCnt="0"/>
      <dgm:spPr/>
    </dgm:pt>
    <dgm:pt modelId="{8D319C1C-5EAA-4FD7-953C-E91E20ADE5F0}" type="pres">
      <dgm:prSet presAssocID="{9A2DA2A4-35A3-4473-81CE-07064F79E14C}" presName="iconBgRect" presStyleLbl="bgShp" presStyleIdx="0" presStyleCnt="2"/>
      <dgm:spPr/>
    </dgm:pt>
    <dgm:pt modelId="{C1D995DF-C2D0-4D47-B382-326939810190}" type="pres">
      <dgm:prSet presAssocID="{9A2DA2A4-35A3-4473-81CE-07064F79E14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CC2EC9B-95EC-4A2C-82C7-6FED1F5EDBD5}" type="pres">
      <dgm:prSet presAssocID="{9A2DA2A4-35A3-4473-81CE-07064F79E14C}" presName="spaceRect" presStyleCnt="0"/>
      <dgm:spPr/>
    </dgm:pt>
    <dgm:pt modelId="{0378FF10-82F7-4DA6-BD84-8496A9839CAB}" type="pres">
      <dgm:prSet presAssocID="{9A2DA2A4-35A3-4473-81CE-07064F79E14C}" presName="textRect" presStyleLbl="revTx" presStyleIdx="0" presStyleCnt="2">
        <dgm:presLayoutVars>
          <dgm:chMax val="1"/>
          <dgm:chPref val="1"/>
        </dgm:presLayoutVars>
      </dgm:prSet>
      <dgm:spPr/>
    </dgm:pt>
    <dgm:pt modelId="{9C4C939A-A73C-4DE1-A75D-EE31BA428E69}" type="pres">
      <dgm:prSet presAssocID="{9E7595B1-2BEE-4329-8436-7F72C8CD6717}" presName="sibTrans" presStyleLbl="sibTrans2D1" presStyleIdx="0" presStyleCnt="0"/>
      <dgm:spPr/>
    </dgm:pt>
    <dgm:pt modelId="{6D6624F0-47F2-4836-B7FE-DE0992A385E5}" type="pres">
      <dgm:prSet presAssocID="{77D4D989-56AB-4E77-973C-EEC9D0C1C4DE}" presName="compNode" presStyleCnt="0"/>
      <dgm:spPr/>
    </dgm:pt>
    <dgm:pt modelId="{2D514BBD-4CEC-4618-A186-4CAC6CBD0CD2}" type="pres">
      <dgm:prSet presAssocID="{77D4D989-56AB-4E77-973C-EEC9D0C1C4DE}" presName="iconBgRect" presStyleLbl="bgShp" presStyleIdx="1" presStyleCnt="2"/>
      <dgm:spPr/>
    </dgm:pt>
    <dgm:pt modelId="{3D0C606D-4D3A-465E-B464-3B5C79FB8F94}" type="pres">
      <dgm:prSet presAssocID="{77D4D989-56AB-4E77-973C-EEC9D0C1C4DE}" presName="iconRect" presStyleLbl="node1" presStyleIdx="1" presStyleCnt="2"/>
      <dgm:spPr/>
    </dgm:pt>
    <dgm:pt modelId="{3C662DFB-A833-40EB-8FE7-F87536F924DD}" type="pres">
      <dgm:prSet presAssocID="{77D4D989-56AB-4E77-973C-EEC9D0C1C4DE}" presName="spaceRect" presStyleCnt="0"/>
      <dgm:spPr/>
    </dgm:pt>
    <dgm:pt modelId="{ACFC384F-6A0E-4028-A454-E16C4F504620}" type="pres">
      <dgm:prSet presAssocID="{77D4D989-56AB-4E77-973C-EEC9D0C1C4D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6523311-E37C-4C2A-BB2E-9C464BA878C7}" srcId="{318F6300-97FD-4D11-9ABA-A044A7D74AFE}" destId="{77D4D989-56AB-4E77-973C-EEC9D0C1C4DE}" srcOrd="1" destOrd="0" parTransId="{87A75120-00DE-4AAF-BE30-A4CAB8C70632}" sibTransId="{71E6053C-12D3-430B-886B-8D0B7B76EB3A}"/>
    <dgm:cxn modelId="{F1B59D16-7E69-48BC-B725-393849DC916D}" type="presOf" srcId="{318F6300-97FD-4D11-9ABA-A044A7D74AFE}" destId="{37F71570-ADAC-4169-A6D3-18AE8600617A}" srcOrd="0" destOrd="0" presId="urn:microsoft.com/office/officeart/2018/2/layout/IconCircleList"/>
    <dgm:cxn modelId="{6E3E5B7A-7596-439A-A5D8-6FC2BE0D9647}" type="presOf" srcId="{77D4D989-56AB-4E77-973C-EEC9D0C1C4DE}" destId="{ACFC384F-6A0E-4028-A454-E16C4F504620}" srcOrd="0" destOrd="0" presId="urn:microsoft.com/office/officeart/2018/2/layout/IconCircleList"/>
    <dgm:cxn modelId="{79DF5798-D1FE-4636-81B0-13C534921CAD}" type="presOf" srcId="{9A2DA2A4-35A3-4473-81CE-07064F79E14C}" destId="{0378FF10-82F7-4DA6-BD84-8496A9839CAB}" srcOrd="0" destOrd="0" presId="urn:microsoft.com/office/officeart/2018/2/layout/IconCircleList"/>
    <dgm:cxn modelId="{4F388DAE-E92F-445F-8EE8-536A6C28EAB4}" type="presOf" srcId="{9E7595B1-2BEE-4329-8436-7F72C8CD6717}" destId="{9C4C939A-A73C-4DE1-A75D-EE31BA428E69}" srcOrd="0" destOrd="0" presId="urn:microsoft.com/office/officeart/2018/2/layout/IconCircleList"/>
    <dgm:cxn modelId="{68F624E3-733E-47A7-9C5C-3FEC3009BEE5}" srcId="{318F6300-97FD-4D11-9ABA-A044A7D74AFE}" destId="{9A2DA2A4-35A3-4473-81CE-07064F79E14C}" srcOrd="0" destOrd="0" parTransId="{A808B455-EAB0-48E3-AFB1-D3540628FD75}" sibTransId="{9E7595B1-2BEE-4329-8436-7F72C8CD6717}"/>
    <dgm:cxn modelId="{FA05F220-F7D5-4438-A0B1-FC9A46FE445E}" type="presParOf" srcId="{37F71570-ADAC-4169-A6D3-18AE8600617A}" destId="{C69C4D15-7EFF-489D-9B96-059E9F0A57EA}" srcOrd="0" destOrd="0" presId="urn:microsoft.com/office/officeart/2018/2/layout/IconCircleList"/>
    <dgm:cxn modelId="{8B2D9399-D369-4639-9699-26E32BDB41E4}" type="presParOf" srcId="{C69C4D15-7EFF-489D-9B96-059E9F0A57EA}" destId="{5876B084-34BF-42C3-93CD-2EFD1ADD44DD}" srcOrd="0" destOrd="0" presId="urn:microsoft.com/office/officeart/2018/2/layout/IconCircleList"/>
    <dgm:cxn modelId="{BC93D9CF-CC5B-475D-9F37-7DA03D13EF1D}" type="presParOf" srcId="{5876B084-34BF-42C3-93CD-2EFD1ADD44DD}" destId="{8D319C1C-5EAA-4FD7-953C-E91E20ADE5F0}" srcOrd="0" destOrd="0" presId="urn:microsoft.com/office/officeart/2018/2/layout/IconCircleList"/>
    <dgm:cxn modelId="{9FE293A5-8DD2-4829-8532-553662CFB7E7}" type="presParOf" srcId="{5876B084-34BF-42C3-93CD-2EFD1ADD44DD}" destId="{C1D995DF-C2D0-4D47-B382-326939810190}" srcOrd="1" destOrd="0" presId="urn:microsoft.com/office/officeart/2018/2/layout/IconCircleList"/>
    <dgm:cxn modelId="{010A17FE-5C62-4C91-BC7E-4F8F6E8C7381}" type="presParOf" srcId="{5876B084-34BF-42C3-93CD-2EFD1ADD44DD}" destId="{1CC2EC9B-95EC-4A2C-82C7-6FED1F5EDBD5}" srcOrd="2" destOrd="0" presId="urn:microsoft.com/office/officeart/2018/2/layout/IconCircleList"/>
    <dgm:cxn modelId="{EB5FB00D-D094-49BB-B924-4DA06C8B7B44}" type="presParOf" srcId="{5876B084-34BF-42C3-93CD-2EFD1ADD44DD}" destId="{0378FF10-82F7-4DA6-BD84-8496A9839CAB}" srcOrd="3" destOrd="0" presId="urn:microsoft.com/office/officeart/2018/2/layout/IconCircleList"/>
    <dgm:cxn modelId="{990F24B0-9E23-4E87-BE6E-B98029C43B20}" type="presParOf" srcId="{C69C4D15-7EFF-489D-9B96-059E9F0A57EA}" destId="{9C4C939A-A73C-4DE1-A75D-EE31BA428E69}" srcOrd="1" destOrd="0" presId="urn:microsoft.com/office/officeart/2018/2/layout/IconCircleList"/>
    <dgm:cxn modelId="{344D15B6-FABA-4913-BA79-831450A565AB}" type="presParOf" srcId="{C69C4D15-7EFF-489D-9B96-059E9F0A57EA}" destId="{6D6624F0-47F2-4836-B7FE-DE0992A385E5}" srcOrd="2" destOrd="0" presId="urn:microsoft.com/office/officeart/2018/2/layout/IconCircleList"/>
    <dgm:cxn modelId="{D59124E9-E863-487A-AEF5-1AC0331C1397}" type="presParOf" srcId="{6D6624F0-47F2-4836-B7FE-DE0992A385E5}" destId="{2D514BBD-4CEC-4618-A186-4CAC6CBD0CD2}" srcOrd="0" destOrd="0" presId="urn:microsoft.com/office/officeart/2018/2/layout/IconCircleList"/>
    <dgm:cxn modelId="{22D179E0-F374-400A-A94E-71B97B04237B}" type="presParOf" srcId="{6D6624F0-47F2-4836-B7FE-DE0992A385E5}" destId="{3D0C606D-4D3A-465E-B464-3B5C79FB8F94}" srcOrd="1" destOrd="0" presId="urn:microsoft.com/office/officeart/2018/2/layout/IconCircleList"/>
    <dgm:cxn modelId="{382C8666-2B85-4589-B5BF-7F24D2CD46A1}" type="presParOf" srcId="{6D6624F0-47F2-4836-B7FE-DE0992A385E5}" destId="{3C662DFB-A833-40EB-8FE7-F87536F924DD}" srcOrd="2" destOrd="0" presId="urn:microsoft.com/office/officeart/2018/2/layout/IconCircleList"/>
    <dgm:cxn modelId="{59490233-366D-45A8-905F-EBFBD4318B9D}" type="presParOf" srcId="{6D6624F0-47F2-4836-B7FE-DE0992A385E5}" destId="{ACFC384F-6A0E-4028-A454-E16C4F50462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319C1C-5EAA-4FD7-953C-E91E20ADE5F0}">
      <dsp:nvSpPr>
        <dsp:cNvPr id="0" name=""/>
        <dsp:cNvSpPr/>
      </dsp:nvSpPr>
      <dsp:spPr>
        <a:xfrm>
          <a:off x="6409" y="1177874"/>
          <a:ext cx="1458532" cy="14585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D995DF-C2D0-4D47-B382-326939810190}">
      <dsp:nvSpPr>
        <dsp:cNvPr id="0" name=""/>
        <dsp:cNvSpPr/>
      </dsp:nvSpPr>
      <dsp:spPr>
        <a:xfrm>
          <a:off x="312701" y="1484166"/>
          <a:ext cx="845948" cy="8459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8FF10-82F7-4DA6-BD84-8496A9839CAB}">
      <dsp:nvSpPr>
        <dsp:cNvPr id="0" name=""/>
        <dsp:cNvSpPr/>
      </dsp:nvSpPr>
      <dsp:spPr>
        <a:xfrm>
          <a:off x="1777484" y="1177874"/>
          <a:ext cx="3437969" cy="1458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Penjualan </a:t>
          </a:r>
          <a:r>
            <a:rPr lang="en-US" sz="2400" kern="1200" dirty="0" err="1"/>
            <a:t>Terbanyak</a:t>
          </a:r>
          <a:r>
            <a:rPr lang="en-US" sz="2400" kern="1200" dirty="0"/>
            <a:t> adalah </a:t>
          </a:r>
          <a:r>
            <a:rPr lang="en-US" sz="2400" kern="1200" dirty="0" err="1"/>
            <a:t>Amplop</a:t>
          </a:r>
          <a:endParaRPr lang="en-US" sz="2400" kern="1200" dirty="0"/>
        </a:p>
      </dsp:txBody>
      <dsp:txXfrm>
        <a:off x="1777484" y="1177874"/>
        <a:ext cx="3437969" cy="1458532"/>
      </dsp:txXfrm>
    </dsp:sp>
    <dsp:sp modelId="{2D514BBD-4CEC-4618-A186-4CAC6CBD0CD2}">
      <dsp:nvSpPr>
        <dsp:cNvPr id="0" name=""/>
        <dsp:cNvSpPr/>
      </dsp:nvSpPr>
      <dsp:spPr>
        <a:xfrm>
          <a:off x="5814495" y="1177874"/>
          <a:ext cx="1458532" cy="145853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0C606D-4D3A-465E-B464-3B5C79FB8F94}">
      <dsp:nvSpPr>
        <dsp:cNvPr id="0" name=""/>
        <dsp:cNvSpPr/>
      </dsp:nvSpPr>
      <dsp:spPr>
        <a:xfrm>
          <a:off x="6120786" y="1484166"/>
          <a:ext cx="845948" cy="84594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FC384F-6A0E-4028-A454-E16C4F504620}">
      <dsp:nvSpPr>
        <dsp:cNvPr id="0" name=""/>
        <dsp:cNvSpPr/>
      </dsp:nvSpPr>
      <dsp:spPr>
        <a:xfrm>
          <a:off x="7585570" y="1177874"/>
          <a:ext cx="3437969" cy="1458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</a:t>
          </a:r>
          <a:r>
            <a:rPr lang="en-US" sz="2400" kern="1200" dirty="0" err="1"/>
            <a:t>diambil</a:t>
          </a:r>
          <a:r>
            <a:rPr lang="en-US" sz="2400" kern="1200" dirty="0"/>
            <a:t> </a:t>
          </a:r>
          <a:r>
            <a:rPr lang="en-US" sz="2400" kern="1200" dirty="0" err="1"/>
            <a:t>melalui</a:t>
          </a:r>
          <a:r>
            <a:rPr lang="en-US" sz="2400" kern="1200" dirty="0"/>
            <a:t> </a:t>
          </a:r>
          <a:r>
            <a:rPr lang="en-US" sz="2400" kern="1200" dirty="0" err="1"/>
            <a:t>Kolum</a:t>
          </a:r>
          <a:r>
            <a:rPr lang="en-US" sz="2400" kern="1200" dirty="0"/>
            <a:t> </a:t>
          </a:r>
          <a:r>
            <a:rPr lang="en-US" sz="2400" kern="1200" dirty="0" err="1"/>
            <a:t>Jenis</a:t>
          </a:r>
          <a:r>
            <a:rPr lang="en-US" sz="2400" kern="1200" dirty="0"/>
            <a:t> </a:t>
          </a:r>
          <a:r>
            <a:rPr lang="en-US" sz="2400" kern="1200" dirty="0" err="1"/>
            <a:t>kelamin</a:t>
          </a:r>
          <a:r>
            <a:rPr lang="en-US" sz="2400" kern="1200" dirty="0"/>
            <a:t>, Row </a:t>
          </a:r>
          <a:r>
            <a:rPr lang="en-US" sz="2400" kern="1200" dirty="0" err="1"/>
            <a:t>Kategori</a:t>
          </a:r>
          <a:r>
            <a:rPr lang="en-US" sz="2400" kern="1200" dirty="0"/>
            <a:t>, dan value jumlah transaksi</a:t>
          </a:r>
        </a:p>
      </dsp:txBody>
      <dsp:txXfrm>
        <a:off x="7585570" y="1177874"/>
        <a:ext cx="3437969" cy="14585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7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4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9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05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6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2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3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6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0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0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2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997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79F1E-5EFF-8D82-7817-1367A69E2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48" b="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7452D-298C-3D85-E8AB-0E4A895AE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8345" y="1524001"/>
            <a:ext cx="3208866" cy="34783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ANALISIS TUGAS UTS</a:t>
            </a:r>
            <a:endParaRPr lang="en-ID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CFC2A-508F-CF61-D31D-185A86FD4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8345" y="5145513"/>
            <a:ext cx="3208866" cy="7388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Ayu DWI </a:t>
            </a:r>
            <a:r>
              <a:rPr lang="en-US" dirty="0" err="1">
                <a:solidFill>
                  <a:srgbClr val="FFFFFF">
                    <a:alpha val="75000"/>
                  </a:srgbClr>
                </a:solidFill>
              </a:rPr>
              <a:t>kharismasari</a:t>
            </a:r>
            <a:endParaRPr lang="en-ID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246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F89654-BA65-8229-B3BC-E493FF01B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39" y="589385"/>
            <a:ext cx="5331481" cy="3339249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69958B5-5C27-4A9A-983B-AC6A83EFD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61FE988-ACE7-992E-602E-4B1F61303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5" y="541064"/>
            <a:ext cx="4501284" cy="3435892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6BBCD0-248D-B280-8B1F-8BB6728A4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Pembelian</a:t>
            </a:r>
            <a:r>
              <a:rPr lang="en-US" dirty="0">
                <a:solidFill>
                  <a:schemeClr val="tx1"/>
                </a:solidFill>
              </a:rPr>
              <a:t> per masing-masing </a:t>
            </a:r>
            <a:r>
              <a:rPr lang="en-US" dirty="0" err="1">
                <a:solidFill>
                  <a:schemeClr val="tx1"/>
                </a:solidFill>
              </a:rPr>
              <a:t>Kategori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berdasarkan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Jenis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Kelamin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8931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6BBCD0-248D-B280-8B1F-8BB6728A4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Pembelian per masing-masing Kategori berdasarkan Jenis Kelamin 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graphicFrame>
        <p:nvGraphicFramePr>
          <p:cNvPr id="82" name="TextBox 2">
            <a:extLst>
              <a:ext uri="{FF2B5EF4-FFF2-40B4-BE49-F238E27FC236}">
                <a16:creationId xmlns:a16="http://schemas.microsoft.com/office/drawing/2014/main" id="{502B5C49-E79A-912E-9484-7B26B4B1C4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4593433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2619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D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6BBCD0-248D-B280-8B1F-8BB6728A4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JUMLAH TRANSAKSI PER MASING-MASING KOTA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2CF049-D0E6-E6A7-2B3D-8F625419F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731" y="432695"/>
            <a:ext cx="6764864" cy="41388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D80B0F-B717-81A0-C8B4-38BA8C9C4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731" y="4853624"/>
            <a:ext cx="6580795" cy="178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2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D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6BBCD0-248D-B280-8B1F-8BB6728A4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JUMLAH TRANSAKSI PER MASING-MASING KOTA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362CDF-94AD-26C8-D6D8-3AE2B16BDBCE}"/>
              </a:ext>
            </a:extLst>
          </p:cNvPr>
          <p:cNvSpPr txBox="1"/>
          <p:nvPr/>
        </p:nvSpPr>
        <p:spPr>
          <a:xfrm>
            <a:off x="5058112" y="2651677"/>
            <a:ext cx="5774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Jumlah transaksi tiap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bervariasi</a:t>
            </a:r>
            <a:r>
              <a:rPr lang="en-US" dirty="0"/>
              <a:t>, yang </a:t>
            </a:r>
            <a:r>
              <a:rPr lang="en-US" dirty="0" err="1"/>
              <a:t>terbanyak</a:t>
            </a:r>
            <a:r>
              <a:rPr lang="en-US" dirty="0"/>
              <a:t> adalah Kota Bekasi</a:t>
            </a:r>
          </a:p>
          <a:p>
            <a:r>
              <a:rPr lang="en-ID" dirty="0"/>
              <a:t>- Data </a:t>
            </a:r>
            <a:r>
              <a:rPr lang="en-ID" dirty="0" err="1"/>
              <a:t>diambil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Rows Kota dan Values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Transaksi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6020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D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6BBCD0-248D-B280-8B1F-8BB6728A4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JUMLAH Pelanggan </a:t>
            </a:r>
            <a:r>
              <a:rPr lang="en-US" sz="3600" dirty="0" err="1">
                <a:solidFill>
                  <a:srgbClr val="FFFFFF"/>
                </a:solidFill>
              </a:rPr>
              <a:t>berdasarkan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Jenis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kelamin</a:t>
            </a:r>
            <a:r>
              <a:rPr lang="en-US" sz="3600" dirty="0">
                <a:solidFill>
                  <a:srgbClr val="FFFFFF"/>
                </a:solidFill>
              </a:rPr>
              <a:t> PER MASING-MASING KOTA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89B5D0-77F1-463C-9A4B-3F7D189CB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731" y="4754838"/>
            <a:ext cx="6764864" cy="14845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E7A0B8-538F-E4F6-98AC-2B7C5D219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868" y="501389"/>
            <a:ext cx="6355885" cy="376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1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D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6BBCD0-248D-B280-8B1F-8BB6728A4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JUMLAH Pelanggan </a:t>
            </a:r>
            <a:r>
              <a:rPr lang="en-US" sz="3600" dirty="0" err="1">
                <a:solidFill>
                  <a:srgbClr val="FFFFFF"/>
                </a:solidFill>
              </a:rPr>
              <a:t>berdasarkan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Jenis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kelamin</a:t>
            </a:r>
            <a:r>
              <a:rPr lang="en-US" sz="3600" dirty="0">
                <a:solidFill>
                  <a:srgbClr val="FFFFFF"/>
                </a:solidFill>
              </a:rPr>
              <a:t> PER MASING-MASING KOTA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00AEC3-3E85-12C1-61CC-058216C01D60}"/>
              </a:ext>
            </a:extLst>
          </p:cNvPr>
          <p:cNvSpPr txBox="1"/>
          <p:nvPr/>
        </p:nvSpPr>
        <p:spPr>
          <a:xfrm>
            <a:off x="5058112" y="2651677"/>
            <a:ext cx="5774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Jumlah Pelanggan </a:t>
            </a:r>
            <a:r>
              <a:rPr lang="en-US" dirty="0" err="1"/>
              <a:t>terbanyak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di </a:t>
            </a:r>
            <a:r>
              <a:rPr lang="en-US" dirty="0" err="1"/>
              <a:t>kota</a:t>
            </a:r>
            <a:r>
              <a:rPr lang="en-US" dirty="0"/>
              <a:t> Bekasi </a:t>
            </a:r>
            <a:r>
              <a:rPr lang="en-US" dirty="0" err="1"/>
              <a:t>dengan</a:t>
            </a:r>
            <a:r>
              <a:rPr lang="en-US" dirty="0"/>
              <a:t> total 216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116 </a:t>
            </a:r>
            <a:r>
              <a:rPr lang="en-US" dirty="0" err="1"/>
              <a:t>Laki</a:t>
            </a:r>
            <a:r>
              <a:rPr lang="en-US" dirty="0"/>
              <a:t> – </a:t>
            </a:r>
            <a:r>
              <a:rPr lang="en-US" dirty="0" err="1"/>
              <a:t>Laki</a:t>
            </a:r>
            <a:r>
              <a:rPr lang="en-US" dirty="0"/>
              <a:t> dan 100 Perempuan.</a:t>
            </a:r>
          </a:p>
          <a:p>
            <a:r>
              <a:rPr lang="en-US" dirty="0"/>
              <a:t>- Data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Column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, Rows Kota, dan Values Jumlah Pelanggan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5160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D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6BBCD0-248D-B280-8B1F-8BB6728A4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Jumlah Penjualan </a:t>
            </a:r>
            <a:r>
              <a:rPr lang="en-US" sz="3600" dirty="0" err="1">
                <a:solidFill>
                  <a:srgbClr val="FFFFFF"/>
                </a:solidFill>
              </a:rPr>
              <a:t>berdasarkan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kategori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9DC8C2-78E3-98BF-1517-DC44E7EB2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801" y="335196"/>
            <a:ext cx="4415877" cy="27505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204441-B2B1-80D2-070A-A770F7F37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921" y="3299208"/>
            <a:ext cx="4631635" cy="340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7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D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6BBCD0-248D-B280-8B1F-8BB6728A4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Jumlah Penjualan </a:t>
            </a:r>
            <a:r>
              <a:rPr lang="en-US" sz="3600" dirty="0" err="1">
                <a:solidFill>
                  <a:srgbClr val="FFFFFF"/>
                </a:solidFill>
              </a:rPr>
              <a:t>berdasarkan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kategori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CD0484-F5E1-C938-C1F6-F28259619D82}"/>
              </a:ext>
            </a:extLst>
          </p:cNvPr>
          <p:cNvSpPr txBox="1"/>
          <p:nvPr/>
        </p:nvSpPr>
        <p:spPr>
          <a:xfrm>
            <a:off x="5058112" y="2651677"/>
            <a:ext cx="5774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Jumlah Penjualan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adalah Penjualan AMPLOP </a:t>
            </a:r>
            <a:r>
              <a:rPr lang="en-US" dirty="0" err="1"/>
              <a:t>dengan</a:t>
            </a:r>
            <a:r>
              <a:rPr lang="en-US" dirty="0"/>
              <a:t> total Penjualan </a:t>
            </a:r>
            <a:r>
              <a:rPr lang="en-US" dirty="0" err="1"/>
              <a:t>sebanyak</a:t>
            </a:r>
            <a:r>
              <a:rPr lang="en-US" dirty="0"/>
              <a:t> 283502</a:t>
            </a:r>
          </a:p>
          <a:p>
            <a:r>
              <a:rPr lang="en-ID" dirty="0"/>
              <a:t>- Data </a:t>
            </a:r>
            <a:r>
              <a:rPr lang="en-ID" dirty="0" err="1"/>
              <a:t>diambil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 Rows </a:t>
            </a:r>
            <a:r>
              <a:rPr lang="en-ID" dirty="0" err="1"/>
              <a:t>Kategori</a:t>
            </a:r>
            <a:r>
              <a:rPr lang="en-ID" dirty="0"/>
              <a:t> dan value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transaksi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12173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946306D-5ADD-463A-949A-DEEBA39D7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73A035-1F9A-4381-AC96-683CD2D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F4ED641-0671-4D88-92E6-026A8C9F1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02EF2F-E7B1-40FC-885B-C4D89902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C5F92D-607B-F7C7-CAD7-297A6FA60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41" y="869586"/>
            <a:ext cx="5067985" cy="3011412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180D5DB-9658-40A6-A418-7C699822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6BBCD0-248D-B280-8B1F-8BB6728A4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20" y="4319752"/>
            <a:ext cx="10947620" cy="11559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Jumlah transaksi tiap bulan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9D8059-BA94-42DE-C1BB-D2073F678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844" y="867108"/>
            <a:ext cx="5737994" cy="289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55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946306D-5ADD-463A-949A-DEEBA39D7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73A035-1F9A-4381-AC96-683CD2D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F4ED641-0671-4D88-92E6-026A8C9F1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02EF2F-E7B1-40FC-885B-C4D89902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80D5DB-9658-40A6-A418-7C699822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6BBCD0-248D-B280-8B1F-8BB6728A4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20" y="4319752"/>
            <a:ext cx="10947620" cy="11559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Jumlah transaksi tiap bulan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F9CC0-D79C-82CB-9D13-D8FF1CDF3E7A}"/>
              </a:ext>
            </a:extLst>
          </p:cNvPr>
          <p:cNvSpPr txBox="1"/>
          <p:nvPr/>
        </p:nvSpPr>
        <p:spPr>
          <a:xfrm>
            <a:off x="2619712" y="1382289"/>
            <a:ext cx="5774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Penjualan </a:t>
            </a:r>
            <a:r>
              <a:rPr lang="en-US" dirty="0" err="1"/>
              <a:t>Menurun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bulan </a:t>
            </a:r>
            <a:r>
              <a:rPr lang="en-US" dirty="0" err="1"/>
              <a:t>januari</a:t>
            </a:r>
            <a:r>
              <a:rPr lang="en-US" dirty="0"/>
              <a:t> ke </a:t>
            </a:r>
            <a:r>
              <a:rPr lang="en-US" dirty="0" err="1"/>
              <a:t>maret</a:t>
            </a:r>
            <a:endParaRPr lang="en-US" dirty="0"/>
          </a:p>
          <a:p>
            <a:r>
              <a:rPr lang="en-US" dirty="0"/>
              <a:t>- Data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Rows </a:t>
            </a:r>
            <a:r>
              <a:rPr lang="en-US" dirty="0" err="1"/>
              <a:t>Tanggal</a:t>
            </a:r>
            <a:r>
              <a:rPr lang="en-US" dirty="0"/>
              <a:t> dan value Jumlah transaksi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3504473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RightStep">
      <a:dk1>
        <a:srgbClr val="000000"/>
      </a:dk1>
      <a:lt1>
        <a:srgbClr val="FFFFFF"/>
      </a:lt1>
      <a:dk2>
        <a:srgbClr val="412436"/>
      </a:dk2>
      <a:lt2>
        <a:srgbClr val="E2E8E4"/>
      </a:lt2>
      <a:accent1>
        <a:srgbClr val="C34D97"/>
      </a:accent1>
      <a:accent2>
        <a:srgbClr val="B13B53"/>
      </a:accent2>
      <a:accent3>
        <a:srgbClr val="C3654D"/>
      </a:accent3>
      <a:accent4>
        <a:srgbClr val="B1853B"/>
      </a:accent4>
      <a:accent5>
        <a:srgbClr val="A4A842"/>
      </a:accent5>
      <a:accent6>
        <a:srgbClr val="7BB13B"/>
      </a:accent6>
      <a:hlink>
        <a:srgbClr val="319356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181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Franklin Gothic Book</vt:lpstr>
      <vt:lpstr>Franklin Gothic Demi</vt:lpstr>
      <vt:lpstr>Gill Sans MT</vt:lpstr>
      <vt:lpstr>Wingdings 2</vt:lpstr>
      <vt:lpstr>DividendVTI</vt:lpstr>
      <vt:lpstr>ANALISIS TUGAS UTS</vt:lpstr>
      <vt:lpstr>JUMLAH TRANSAKSI PER MASING-MASING KOTA </vt:lpstr>
      <vt:lpstr>JUMLAH TRANSAKSI PER MASING-MASING KOTA </vt:lpstr>
      <vt:lpstr>JUMLAH Pelanggan berdasarkan Jenis kelamin PER MASING-MASING KOTA </vt:lpstr>
      <vt:lpstr>JUMLAH Pelanggan berdasarkan Jenis kelamin PER MASING-MASING KOTA </vt:lpstr>
      <vt:lpstr>Jumlah Penjualan berdasarkan kategori</vt:lpstr>
      <vt:lpstr>Jumlah Penjualan berdasarkan kategori</vt:lpstr>
      <vt:lpstr>Jumlah transaksi tiap bulan</vt:lpstr>
      <vt:lpstr>Jumlah transaksi tiap bulan</vt:lpstr>
      <vt:lpstr>Pembelian per masing-masing Kategori berdasarkan Jenis Kelamin </vt:lpstr>
      <vt:lpstr>Pembelian per masing-masing Kategori berdasarkan Jenis Kelamin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TUGAS UTS</dc:title>
  <dc:creator>Faizal Abroni</dc:creator>
  <cp:lastModifiedBy>Faizal Abroni</cp:lastModifiedBy>
  <cp:revision>4</cp:revision>
  <dcterms:created xsi:type="dcterms:W3CDTF">2023-11-10T13:08:16Z</dcterms:created>
  <dcterms:modified xsi:type="dcterms:W3CDTF">2023-11-10T13:46:50Z</dcterms:modified>
</cp:coreProperties>
</file>