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1530B-0500-41DE-BD93-13268011408D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49FF2-8B5E-46D6-888F-B2EDB99C2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C2B48-1DB9-4550-BD99-CDBDBC0FE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F232B2-64F7-4F41-8F27-75ED3179E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1531A6-E873-4A64-8898-CBEBD14A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0A5DD1-D88F-45F0-8BB8-D85CFE15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B43B4C-AE55-4C53-8C83-BC0E3367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71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7899E-72E8-4C8A-A694-17AE3203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4EC6B5-8508-4200-AEF7-FBF3F368B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2079C2-0713-4A9D-B94B-15BF19EC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E7851D-2D6D-46D9-AA82-B7655416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8ED67-A500-44C9-95D4-DD3410E9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74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CE8D26-AFB3-433C-83C9-E0244F562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3E961D-C00C-4815-B08C-75DAFA5F3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86D625-CF53-4ECA-9694-2C3628C2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955A2-DF54-4182-84D4-60CA4579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A6B8E3-CB73-4A9C-AAE5-135A5362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57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8FDB0-438A-491A-AA83-486FED4A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BC1514-666A-4DB9-9937-99CB8E8D0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5B644A-9880-4069-ABEC-6E00B73D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E203CC-3F3E-4265-AE9B-7481FA90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314BAD-9D02-4BE4-B976-335B4077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9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1189D-21BC-4D4E-9140-DA21BC02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6F3827-696A-496F-925C-DEA320130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D33ABB-2CD7-4CAB-B4CF-A4160755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960E8D-6304-4A16-B327-A508EF19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52D77D-E35C-48FC-9523-990305B1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97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49FD8-2AD6-4A25-B154-B0EF762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02B04F-2F6D-4B65-9BBB-5FE124105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3980BC-5D59-4648-9695-0C0B2EC5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FFE84F-FF9C-4E70-A554-8D84A9D5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E83F8F-6DA8-470B-921F-96432053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850D42-C31C-48F8-A6F6-4049CAAB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22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05850-CD36-492F-845F-FC71EFDF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B3E57F-22E8-4F88-9FF7-9E4CA34DD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8DBD47-C6CE-41DB-87A4-8D2062BED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CE14A3-5F03-4797-BC2E-18A6033BF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6E28AF-9B6F-4C83-B4DE-BF39E7627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91EC6B-7F95-4068-8D4E-5CF5722A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2D6018-1341-4FE0-AB2D-770D4959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CE2A38-EF08-4DCF-91FB-2BB323D0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60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27819-2EA4-4AAB-9D4B-87D2FA18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BEBABC-6A33-4793-BB41-01C0AF26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DBDF06-CDF4-4E49-A5D3-9E7F8A61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818FBC-EFBE-4C9E-8777-98BBCDB1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74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4EFEC7-DAC1-44C3-A8E0-C6234F7C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19C903-77CE-4E56-969B-25FAD31A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87151F-F767-4E6D-888C-F276AA86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94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D36B8-8C36-4DAF-98C9-22EEDF2D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D8E0CC-C95A-44E4-B698-374B0FCD3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8D0406-BADE-4258-A081-ED39F2917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76E1E-4710-4D7B-BA04-40931D06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BAD41A-4CFB-47F5-AF2E-BA86A02A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8979D6-BBE0-46F8-BA2E-E68DD4DF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2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3F149-ED99-453D-B98F-50E9E81E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186463-72E5-44C5-8073-1B828A9F2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5172C8-496E-4D23-A7CB-68D3C255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03A7A0-C5BC-4ECC-888D-19DBB009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D39F3F-8D2C-407D-A729-3B51862D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A6DCB9-18C3-4D08-9150-EB3F0FAE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34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6DEA6C-2C0B-4F2E-9BF1-7DE2262D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9E6B3A-9A13-4676-A49A-B3C30C0E5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746869-5CA8-4E7E-B338-77C4FD699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C56332-2F19-4550-B68F-0522A9E28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47F9D1-57AD-4FD5-978B-AFC0D9EAD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5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0A2CEE68-E38A-4160-BD2B-3B68C8DAFC85}"/>
              </a:ext>
            </a:extLst>
          </p:cNvPr>
          <p:cNvGrpSpPr/>
          <p:nvPr/>
        </p:nvGrpSpPr>
        <p:grpSpPr>
          <a:xfrm>
            <a:off x="202375" y="1793876"/>
            <a:ext cx="11461941" cy="4564050"/>
            <a:chOff x="202375" y="1793876"/>
            <a:chExt cx="11461941" cy="456405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8B9DA110-3F30-43A8-9ED9-0E2287037A8F}"/>
                </a:ext>
              </a:extLst>
            </p:cNvPr>
            <p:cNvSpPr/>
            <p:nvPr/>
          </p:nvSpPr>
          <p:spPr>
            <a:xfrm>
              <a:off x="5955631" y="1801894"/>
              <a:ext cx="5708685" cy="4507398"/>
            </a:xfrm>
            <a:prstGeom prst="rect">
              <a:avLst/>
            </a:prstGeom>
            <a:noFill/>
            <a:ln w="28575" cap="flat" cmpd="sng" algn="ctr">
              <a:solidFill>
                <a:srgbClr val="0179D6"/>
              </a:solidFill>
              <a:prstDash val="solid"/>
              <a:miter lim="800000"/>
            </a:ln>
            <a:effectLst/>
          </p:spPr>
          <p:txBody>
            <a:bodyPr lIns="180000" tIns="180000" rIns="180000" bIns="18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7891457-6B34-41F3-932B-030913B1D1B2}"/>
                </a:ext>
              </a:extLst>
            </p:cNvPr>
            <p:cNvSpPr txBox="1"/>
            <p:nvPr/>
          </p:nvSpPr>
          <p:spPr>
            <a:xfrm>
              <a:off x="3425418" y="2041848"/>
              <a:ext cx="1507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Log Analytics</a:t>
              </a:r>
              <a:endPara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40D378AD-F99C-4523-8CA3-0E1A03088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9145" y="3611436"/>
              <a:ext cx="888314" cy="888314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B0D415B-EA92-4066-BF19-0EA5D8F8DE80}"/>
                </a:ext>
              </a:extLst>
            </p:cNvPr>
            <p:cNvSpPr txBox="1"/>
            <p:nvPr/>
          </p:nvSpPr>
          <p:spPr>
            <a:xfrm>
              <a:off x="6168008" y="4613885"/>
              <a:ext cx="12105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レポジトリ</a:t>
              </a:r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A0C92AA4-3ACA-4CB9-AB3A-B52D01EE4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61545" y="3709556"/>
              <a:ext cx="708358" cy="692074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2CB6F04-156D-474B-BC78-D372E4942100}"/>
                </a:ext>
              </a:extLst>
            </p:cNvPr>
            <p:cNvSpPr txBox="1"/>
            <p:nvPr/>
          </p:nvSpPr>
          <p:spPr>
            <a:xfrm>
              <a:off x="7998766" y="4587186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クエリー検索</a:t>
              </a: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9AF961FB-AD10-434D-B2A8-B47C76C7A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3987" y="3033985"/>
              <a:ext cx="707797" cy="707797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6F4C3513-DC72-477D-AB65-5C8F1B147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8461" y="1978722"/>
              <a:ext cx="780290" cy="780290"/>
            </a:xfrm>
            <a:prstGeom prst="rect">
              <a:avLst/>
            </a:prstGeom>
          </p:spPr>
        </p:pic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CB383079-2CF1-4565-9C46-F99B6E898868}"/>
                </a:ext>
              </a:extLst>
            </p:cNvPr>
            <p:cNvGrpSpPr/>
            <p:nvPr/>
          </p:nvGrpSpPr>
          <p:grpSpPr>
            <a:xfrm>
              <a:off x="10478887" y="5266234"/>
              <a:ext cx="630238" cy="615950"/>
              <a:chOff x="5281613" y="1719263"/>
              <a:chExt cx="630238" cy="615950"/>
            </a:xfrm>
            <a:solidFill>
              <a:srgbClr val="0179D6"/>
            </a:solidFill>
          </p:grpSpPr>
          <p:sp>
            <p:nvSpPr>
              <p:cNvPr id="13" name="Freeform 115">
                <a:extLst>
                  <a:ext uri="{FF2B5EF4-FFF2-40B4-BE49-F238E27FC236}">
                    <a16:creationId xmlns:a16="http://schemas.microsoft.com/office/drawing/2014/main" id="{FB755847-671D-4506-8D86-564E53275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2413" y="1744663"/>
                <a:ext cx="579438" cy="412750"/>
              </a:xfrm>
              <a:custGeom>
                <a:avLst/>
                <a:gdLst>
                  <a:gd name="T0" fmla="*/ 91 w 225"/>
                  <a:gd name="T1" fmla="*/ 160 h 160"/>
                  <a:gd name="T2" fmla="*/ 77 w 225"/>
                  <a:gd name="T3" fmla="*/ 148 h 160"/>
                  <a:gd name="T4" fmla="*/ 42 w 225"/>
                  <a:gd name="T5" fmla="*/ 117 h 160"/>
                  <a:gd name="T6" fmla="*/ 39 w 225"/>
                  <a:gd name="T7" fmla="*/ 117 h 160"/>
                  <a:gd name="T8" fmla="*/ 4 w 225"/>
                  <a:gd name="T9" fmla="*/ 147 h 160"/>
                  <a:gd name="T10" fmla="*/ 0 w 225"/>
                  <a:gd name="T11" fmla="*/ 150 h 160"/>
                  <a:gd name="T12" fmla="*/ 0 w 225"/>
                  <a:gd name="T13" fmla="*/ 148 h 160"/>
                  <a:gd name="T14" fmla="*/ 0 w 225"/>
                  <a:gd name="T15" fmla="*/ 105 h 160"/>
                  <a:gd name="T16" fmla="*/ 2 w 225"/>
                  <a:gd name="T17" fmla="*/ 100 h 160"/>
                  <a:gd name="T18" fmla="*/ 17 w 225"/>
                  <a:gd name="T19" fmla="*/ 79 h 160"/>
                  <a:gd name="T20" fmla="*/ 21 w 225"/>
                  <a:gd name="T21" fmla="*/ 77 h 160"/>
                  <a:gd name="T22" fmla="*/ 78 w 225"/>
                  <a:gd name="T23" fmla="*/ 93 h 160"/>
                  <a:gd name="T24" fmla="*/ 83 w 225"/>
                  <a:gd name="T25" fmla="*/ 92 h 160"/>
                  <a:gd name="T26" fmla="*/ 134 w 225"/>
                  <a:gd name="T27" fmla="*/ 32 h 160"/>
                  <a:gd name="T28" fmla="*/ 161 w 225"/>
                  <a:gd name="T29" fmla="*/ 1 h 160"/>
                  <a:gd name="T30" fmla="*/ 164 w 225"/>
                  <a:gd name="T31" fmla="*/ 0 h 160"/>
                  <a:gd name="T32" fmla="*/ 222 w 225"/>
                  <a:gd name="T33" fmla="*/ 13 h 160"/>
                  <a:gd name="T34" fmla="*/ 225 w 225"/>
                  <a:gd name="T35" fmla="*/ 17 h 160"/>
                  <a:gd name="T36" fmla="*/ 225 w 225"/>
                  <a:gd name="T37" fmla="*/ 111 h 160"/>
                  <a:gd name="T38" fmla="*/ 224 w 225"/>
                  <a:gd name="T39" fmla="*/ 114 h 160"/>
                  <a:gd name="T40" fmla="*/ 213 w 225"/>
                  <a:gd name="T41" fmla="*/ 107 h 160"/>
                  <a:gd name="T42" fmla="*/ 162 w 225"/>
                  <a:gd name="T43" fmla="*/ 78 h 160"/>
                  <a:gd name="T44" fmla="*/ 157 w 225"/>
                  <a:gd name="T45" fmla="*/ 78 h 160"/>
                  <a:gd name="T46" fmla="*/ 111 w 225"/>
                  <a:gd name="T47" fmla="*/ 136 h 160"/>
                  <a:gd name="T48" fmla="*/ 93 w 225"/>
                  <a:gd name="T49" fmla="*/ 158 h 160"/>
                  <a:gd name="T50" fmla="*/ 91 w 225"/>
                  <a:gd name="T51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5" h="160">
                    <a:moveTo>
                      <a:pt x="91" y="160"/>
                    </a:moveTo>
                    <a:cubicBezTo>
                      <a:pt x="86" y="156"/>
                      <a:pt x="82" y="152"/>
                      <a:pt x="77" y="148"/>
                    </a:cubicBezTo>
                    <a:cubicBezTo>
                      <a:pt x="65" y="137"/>
                      <a:pt x="54" y="127"/>
                      <a:pt x="42" y="117"/>
                    </a:cubicBezTo>
                    <a:cubicBezTo>
                      <a:pt x="41" y="116"/>
                      <a:pt x="40" y="116"/>
                      <a:pt x="39" y="117"/>
                    </a:cubicBezTo>
                    <a:cubicBezTo>
                      <a:pt x="27" y="127"/>
                      <a:pt x="15" y="137"/>
                      <a:pt x="4" y="147"/>
                    </a:cubicBezTo>
                    <a:cubicBezTo>
                      <a:pt x="3" y="148"/>
                      <a:pt x="2" y="149"/>
                      <a:pt x="0" y="150"/>
                    </a:cubicBezTo>
                    <a:cubicBezTo>
                      <a:pt x="0" y="149"/>
                      <a:pt x="0" y="148"/>
                      <a:pt x="0" y="148"/>
                    </a:cubicBezTo>
                    <a:cubicBezTo>
                      <a:pt x="0" y="133"/>
                      <a:pt x="0" y="119"/>
                      <a:pt x="0" y="105"/>
                    </a:cubicBezTo>
                    <a:cubicBezTo>
                      <a:pt x="0" y="103"/>
                      <a:pt x="1" y="102"/>
                      <a:pt x="2" y="100"/>
                    </a:cubicBezTo>
                    <a:cubicBezTo>
                      <a:pt x="7" y="93"/>
                      <a:pt x="12" y="86"/>
                      <a:pt x="17" y="79"/>
                    </a:cubicBezTo>
                    <a:cubicBezTo>
                      <a:pt x="18" y="77"/>
                      <a:pt x="19" y="77"/>
                      <a:pt x="21" y="77"/>
                    </a:cubicBezTo>
                    <a:cubicBezTo>
                      <a:pt x="40" y="83"/>
                      <a:pt x="59" y="88"/>
                      <a:pt x="78" y="93"/>
                    </a:cubicBezTo>
                    <a:cubicBezTo>
                      <a:pt x="80" y="94"/>
                      <a:pt x="82" y="94"/>
                      <a:pt x="83" y="92"/>
                    </a:cubicBezTo>
                    <a:cubicBezTo>
                      <a:pt x="100" y="72"/>
                      <a:pt x="117" y="52"/>
                      <a:pt x="134" y="32"/>
                    </a:cubicBezTo>
                    <a:cubicBezTo>
                      <a:pt x="143" y="22"/>
                      <a:pt x="152" y="12"/>
                      <a:pt x="161" y="1"/>
                    </a:cubicBezTo>
                    <a:cubicBezTo>
                      <a:pt x="162" y="0"/>
                      <a:pt x="163" y="0"/>
                      <a:pt x="164" y="0"/>
                    </a:cubicBezTo>
                    <a:cubicBezTo>
                      <a:pt x="183" y="5"/>
                      <a:pt x="202" y="9"/>
                      <a:pt x="222" y="13"/>
                    </a:cubicBezTo>
                    <a:cubicBezTo>
                      <a:pt x="224" y="14"/>
                      <a:pt x="225" y="14"/>
                      <a:pt x="225" y="17"/>
                    </a:cubicBezTo>
                    <a:cubicBezTo>
                      <a:pt x="225" y="48"/>
                      <a:pt x="225" y="80"/>
                      <a:pt x="225" y="111"/>
                    </a:cubicBezTo>
                    <a:cubicBezTo>
                      <a:pt x="225" y="112"/>
                      <a:pt x="224" y="113"/>
                      <a:pt x="224" y="114"/>
                    </a:cubicBezTo>
                    <a:cubicBezTo>
                      <a:pt x="220" y="112"/>
                      <a:pt x="217" y="110"/>
                      <a:pt x="213" y="107"/>
                    </a:cubicBezTo>
                    <a:cubicBezTo>
                      <a:pt x="196" y="98"/>
                      <a:pt x="179" y="88"/>
                      <a:pt x="162" y="78"/>
                    </a:cubicBezTo>
                    <a:cubicBezTo>
                      <a:pt x="160" y="76"/>
                      <a:pt x="159" y="76"/>
                      <a:pt x="157" y="78"/>
                    </a:cubicBezTo>
                    <a:cubicBezTo>
                      <a:pt x="142" y="97"/>
                      <a:pt x="127" y="116"/>
                      <a:pt x="111" y="136"/>
                    </a:cubicBezTo>
                    <a:cubicBezTo>
                      <a:pt x="105" y="143"/>
                      <a:pt x="99" y="151"/>
                      <a:pt x="93" y="158"/>
                    </a:cubicBezTo>
                    <a:cubicBezTo>
                      <a:pt x="92" y="159"/>
                      <a:pt x="92" y="159"/>
                      <a:pt x="91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4" name="Freeform 116">
                <a:extLst>
                  <a:ext uri="{FF2B5EF4-FFF2-40B4-BE49-F238E27FC236}">
                    <a16:creationId xmlns:a16="http://schemas.microsoft.com/office/drawing/2014/main" id="{142FB517-D88D-4255-A8DB-B73DA6F8D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2413" y="2009775"/>
                <a:ext cx="579438" cy="273050"/>
              </a:xfrm>
              <a:custGeom>
                <a:avLst/>
                <a:gdLst>
                  <a:gd name="T0" fmla="*/ 167 w 225"/>
                  <a:gd name="T1" fmla="*/ 0 h 106"/>
                  <a:gd name="T2" fmla="*/ 208 w 225"/>
                  <a:gd name="T3" fmla="*/ 24 h 106"/>
                  <a:gd name="T4" fmla="*/ 223 w 225"/>
                  <a:gd name="T5" fmla="*/ 32 h 106"/>
                  <a:gd name="T6" fmla="*/ 225 w 225"/>
                  <a:gd name="T7" fmla="*/ 35 h 106"/>
                  <a:gd name="T8" fmla="*/ 225 w 225"/>
                  <a:gd name="T9" fmla="*/ 103 h 106"/>
                  <a:gd name="T10" fmla="*/ 222 w 225"/>
                  <a:gd name="T11" fmla="*/ 106 h 106"/>
                  <a:gd name="T12" fmla="*/ 3 w 225"/>
                  <a:gd name="T13" fmla="*/ 106 h 106"/>
                  <a:gd name="T14" fmla="*/ 0 w 225"/>
                  <a:gd name="T15" fmla="*/ 104 h 106"/>
                  <a:gd name="T16" fmla="*/ 0 w 225"/>
                  <a:gd name="T17" fmla="*/ 70 h 106"/>
                  <a:gd name="T18" fmla="*/ 3 w 225"/>
                  <a:gd name="T19" fmla="*/ 69 h 106"/>
                  <a:gd name="T20" fmla="*/ 38 w 225"/>
                  <a:gd name="T21" fmla="*/ 39 h 106"/>
                  <a:gd name="T22" fmla="*/ 43 w 225"/>
                  <a:gd name="T23" fmla="*/ 39 h 106"/>
                  <a:gd name="T24" fmla="*/ 95 w 225"/>
                  <a:gd name="T25" fmla="*/ 85 h 106"/>
                  <a:gd name="T26" fmla="*/ 99 w 225"/>
                  <a:gd name="T27" fmla="*/ 84 h 106"/>
                  <a:gd name="T28" fmla="*/ 165 w 225"/>
                  <a:gd name="T29" fmla="*/ 2 h 106"/>
                  <a:gd name="T30" fmla="*/ 167 w 225"/>
                  <a:gd name="T31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5" h="106">
                    <a:moveTo>
                      <a:pt x="167" y="0"/>
                    </a:moveTo>
                    <a:cubicBezTo>
                      <a:pt x="181" y="8"/>
                      <a:pt x="194" y="16"/>
                      <a:pt x="208" y="24"/>
                    </a:cubicBezTo>
                    <a:cubicBezTo>
                      <a:pt x="213" y="26"/>
                      <a:pt x="218" y="29"/>
                      <a:pt x="223" y="32"/>
                    </a:cubicBezTo>
                    <a:cubicBezTo>
                      <a:pt x="224" y="33"/>
                      <a:pt x="225" y="34"/>
                      <a:pt x="225" y="35"/>
                    </a:cubicBezTo>
                    <a:cubicBezTo>
                      <a:pt x="225" y="58"/>
                      <a:pt x="225" y="81"/>
                      <a:pt x="225" y="103"/>
                    </a:cubicBezTo>
                    <a:cubicBezTo>
                      <a:pt x="225" y="105"/>
                      <a:pt x="224" y="106"/>
                      <a:pt x="222" y="106"/>
                    </a:cubicBezTo>
                    <a:cubicBezTo>
                      <a:pt x="149" y="106"/>
                      <a:pt x="76" y="106"/>
                      <a:pt x="3" y="106"/>
                    </a:cubicBezTo>
                    <a:cubicBezTo>
                      <a:pt x="2" y="106"/>
                      <a:pt x="0" y="106"/>
                      <a:pt x="0" y="104"/>
                    </a:cubicBezTo>
                    <a:cubicBezTo>
                      <a:pt x="0" y="93"/>
                      <a:pt x="0" y="81"/>
                      <a:pt x="0" y="70"/>
                    </a:cubicBezTo>
                    <a:cubicBezTo>
                      <a:pt x="2" y="70"/>
                      <a:pt x="3" y="69"/>
                      <a:pt x="3" y="69"/>
                    </a:cubicBezTo>
                    <a:cubicBezTo>
                      <a:pt x="15" y="59"/>
                      <a:pt x="26" y="49"/>
                      <a:pt x="38" y="39"/>
                    </a:cubicBezTo>
                    <a:cubicBezTo>
                      <a:pt x="40" y="37"/>
                      <a:pt x="40" y="37"/>
                      <a:pt x="43" y="39"/>
                    </a:cubicBezTo>
                    <a:cubicBezTo>
                      <a:pt x="60" y="54"/>
                      <a:pt x="78" y="70"/>
                      <a:pt x="95" y="85"/>
                    </a:cubicBezTo>
                    <a:cubicBezTo>
                      <a:pt x="97" y="86"/>
                      <a:pt x="98" y="86"/>
                      <a:pt x="99" y="84"/>
                    </a:cubicBezTo>
                    <a:cubicBezTo>
                      <a:pt x="121" y="57"/>
                      <a:pt x="143" y="29"/>
                      <a:pt x="165" y="2"/>
                    </a:cubicBezTo>
                    <a:cubicBezTo>
                      <a:pt x="165" y="1"/>
                      <a:pt x="166" y="0"/>
                      <a:pt x="16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5" name="Freeform 117">
                <a:extLst>
                  <a:ext uri="{FF2B5EF4-FFF2-40B4-BE49-F238E27FC236}">
                    <a16:creationId xmlns:a16="http://schemas.microsoft.com/office/drawing/2014/main" id="{8D28630E-9EEF-43F7-8EAE-CB43D8BCB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1613" y="1719263"/>
                <a:ext cx="630238" cy="615950"/>
              </a:xfrm>
              <a:custGeom>
                <a:avLst/>
                <a:gdLst>
                  <a:gd name="T0" fmla="*/ 122 w 245"/>
                  <a:gd name="T1" fmla="*/ 239 h 239"/>
                  <a:gd name="T2" fmla="*/ 4 w 245"/>
                  <a:gd name="T3" fmla="*/ 239 h 239"/>
                  <a:gd name="T4" fmla="*/ 0 w 245"/>
                  <a:gd name="T5" fmla="*/ 235 h 239"/>
                  <a:gd name="T6" fmla="*/ 0 w 245"/>
                  <a:gd name="T7" fmla="*/ 3 h 239"/>
                  <a:gd name="T8" fmla="*/ 4 w 245"/>
                  <a:gd name="T9" fmla="*/ 0 h 239"/>
                  <a:gd name="T10" fmla="*/ 9 w 245"/>
                  <a:gd name="T11" fmla="*/ 5 h 239"/>
                  <a:gd name="T12" fmla="*/ 9 w 245"/>
                  <a:gd name="T13" fmla="*/ 225 h 239"/>
                  <a:gd name="T14" fmla="*/ 9 w 245"/>
                  <a:gd name="T15" fmla="*/ 227 h 239"/>
                  <a:gd name="T16" fmla="*/ 12 w 245"/>
                  <a:gd name="T17" fmla="*/ 229 h 239"/>
                  <a:gd name="T18" fmla="*/ 14 w 245"/>
                  <a:gd name="T19" fmla="*/ 229 h 239"/>
                  <a:gd name="T20" fmla="*/ 241 w 245"/>
                  <a:gd name="T21" fmla="*/ 229 h 239"/>
                  <a:gd name="T22" fmla="*/ 245 w 245"/>
                  <a:gd name="T23" fmla="*/ 233 h 239"/>
                  <a:gd name="T24" fmla="*/ 239 w 245"/>
                  <a:gd name="T25" fmla="*/ 239 h 239"/>
                  <a:gd name="T26" fmla="*/ 122 w 245"/>
                  <a:gd name="T27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5" h="239">
                    <a:moveTo>
                      <a:pt x="122" y="239"/>
                    </a:moveTo>
                    <a:cubicBezTo>
                      <a:pt x="83" y="239"/>
                      <a:pt x="43" y="239"/>
                      <a:pt x="4" y="239"/>
                    </a:cubicBezTo>
                    <a:cubicBezTo>
                      <a:pt x="0" y="239"/>
                      <a:pt x="0" y="239"/>
                      <a:pt x="0" y="235"/>
                    </a:cubicBezTo>
                    <a:cubicBezTo>
                      <a:pt x="0" y="158"/>
                      <a:pt x="0" y="81"/>
                      <a:pt x="0" y="3"/>
                    </a:cubicBezTo>
                    <a:cubicBezTo>
                      <a:pt x="0" y="0"/>
                      <a:pt x="0" y="0"/>
                      <a:pt x="4" y="0"/>
                    </a:cubicBezTo>
                    <a:cubicBezTo>
                      <a:pt x="9" y="0"/>
                      <a:pt x="9" y="0"/>
                      <a:pt x="9" y="5"/>
                    </a:cubicBezTo>
                    <a:cubicBezTo>
                      <a:pt x="9" y="78"/>
                      <a:pt x="9" y="151"/>
                      <a:pt x="9" y="225"/>
                    </a:cubicBezTo>
                    <a:cubicBezTo>
                      <a:pt x="9" y="225"/>
                      <a:pt x="9" y="226"/>
                      <a:pt x="9" y="227"/>
                    </a:cubicBezTo>
                    <a:cubicBezTo>
                      <a:pt x="9" y="229"/>
                      <a:pt x="10" y="229"/>
                      <a:pt x="12" y="229"/>
                    </a:cubicBezTo>
                    <a:cubicBezTo>
                      <a:pt x="12" y="229"/>
                      <a:pt x="13" y="229"/>
                      <a:pt x="14" y="229"/>
                    </a:cubicBezTo>
                    <a:cubicBezTo>
                      <a:pt x="90" y="229"/>
                      <a:pt x="165" y="229"/>
                      <a:pt x="241" y="229"/>
                    </a:cubicBezTo>
                    <a:cubicBezTo>
                      <a:pt x="245" y="229"/>
                      <a:pt x="245" y="229"/>
                      <a:pt x="245" y="233"/>
                    </a:cubicBezTo>
                    <a:cubicBezTo>
                      <a:pt x="245" y="239"/>
                      <a:pt x="245" y="239"/>
                      <a:pt x="239" y="239"/>
                    </a:cubicBezTo>
                    <a:cubicBezTo>
                      <a:pt x="200" y="239"/>
                      <a:pt x="161" y="239"/>
                      <a:pt x="122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25085623-6344-46C2-812B-E6E2637E7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26302" y="4085094"/>
              <a:ext cx="712431" cy="712431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CFFB43B-F364-4064-AF5B-5DF2A6AB7528}"/>
                </a:ext>
              </a:extLst>
            </p:cNvPr>
            <p:cNvSpPr txBox="1"/>
            <p:nvPr/>
          </p:nvSpPr>
          <p:spPr>
            <a:xfrm>
              <a:off x="10043359" y="2802712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ダッシュボード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9E19CE8-0F06-47C1-9ECF-F552CF19EE45}"/>
                </a:ext>
              </a:extLst>
            </p:cNvPr>
            <p:cNvSpPr txBox="1"/>
            <p:nvPr/>
          </p:nvSpPr>
          <p:spPr>
            <a:xfrm>
              <a:off x="10270376" y="375891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アラート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37DDA204-B109-4E20-BD3F-ABCEBC676EFC}"/>
                </a:ext>
              </a:extLst>
            </p:cNvPr>
            <p:cNvSpPr txBox="1"/>
            <p:nvPr/>
          </p:nvSpPr>
          <p:spPr>
            <a:xfrm>
              <a:off x="10471971" y="4895868"/>
              <a:ext cx="5918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CSV</a:t>
              </a:r>
              <a:endPara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F21DB375-C2E9-4BCD-8207-4022A085A440}"/>
                </a:ext>
              </a:extLst>
            </p:cNvPr>
            <p:cNvSpPr txBox="1"/>
            <p:nvPr/>
          </p:nvSpPr>
          <p:spPr>
            <a:xfrm>
              <a:off x="10248888" y="5963848"/>
              <a:ext cx="10902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Power BI</a:t>
              </a:r>
              <a:endPara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79138B33-D564-410E-857D-80E58B5F3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1324" y="1793876"/>
              <a:ext cx="915117" cy="915117"/>
            </a:xfrm>
            <a:prstGeom prst="rect">
              <a:avLst/>
            </a:prstGeom>
          </p:spPr>
        </p:pic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D3561D27-8052-4447-9610-823BF91A4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967" y="1813271"/>
              <a:ext cx="986411" cy="986411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1D93F307-CC64-4F28-A76F-CC85D4550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79" y="3803946"/>
              <a:ext cx="780290" cy="78029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15CB691E-E66E-4A31-857F-342A10691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81938" y="3566570"/>
              <a:ext cx="1015804" cy="1015804"/>
            </a:xfrm>
            <a:prstGeom prst="rect">
              <a:avLst/>
            </a:prstGeom>
          </p:spPr>
        </p:pic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9E810AC8-DD6C-4D7F-8F63-3D2575CC2F1E}"/>
                </a:ext>
              </a:extLst>
            </p:cNvPr>
            <p:cNvGrpSpPr/>
            <p:nvPr/>
          </p:nvGrpSpPr>
          <p:grpSpPr>
            <a:xfrm>
              <a:off x="3386181" y="5434163"/>
              <a:ext cx="792809" cy="918829"/>
              <a:chOff x="5230813" y="357188"/>
              <a:chExt cx="623888" cy="642937"/>
            </a:xfrm>
            <a:solidFill>
              <a:srgbClr val="0079D6"/>
            </a:solidFill>
          </p:grpSpPr>
          <p:sp>
            <p:nvSpPr>
              <p:cNvPr id="26" name="Freeform 28">
                <a:extLst>
                  <a:ext uri="{FF2B5EF4-FFF2-40B4-BE49-F238E27FC236}">
                    <a16:creationId xmlns:a16="http://schemas.microsoft.com/office/drawing/2014/main" id="{63DE449B-0C89-48AF-8964-B8F015AC1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813" y="357188"/>
                <a:ext cx="328613" cy="642937"/>
              </a:xfrm>
              <a:custGeom>
                <a:avLst/>
                <a:gdLst>
                  <a:gd name="T0" fmla="*/ 0 w 126"/>
                  <a:gd name="T1" fmla="*/ 128 h 245"/>
                  <a:gd name="T2" fmla="*/ 0 w 126"/>
                  <a:gd name="T3" fmla="*/ 16 h 245"/>
                  <a:gd name="T4" fmla="*/ 16 w 126"/>
                  <a:gd name="T5" fmla="*/ 0 h 245"/>
                  <a:gd name="T6" fmla="*/ 110 w 126"/>
                  <a:gd name="T7" fmla="*/ 0 h 245"/>
                  <a:gd name="T8" fmla="*/ 126 w 126"/>
                  <a:gd name="T9" fmla="*/ 11 h 245"/>
                  <a:gd name="T10" fmla="*/ 126 w 126"/>
                  <a:gd name="T11" fmla="*/ 15 h 245"/>
                  <a:gd name="T12" fmla="*/ 126 w 126"/>
                  <a:gd name="T13" fmla="*/ 151 h 245"/>
                  <a:gd name="T14" fmla="*/ 124 w 126"/>
                  <a:gd name="T15" fmla="*/ 153 h 245"/>
                  <a:gd name="T16" fmla="*/ 105 w 126"/>
                  <a:gd name="T17" fmla="*/ 153 h 245"/>
                  <a:gd name="T18" fmla="*/ 79 w 126"/>
                  <a:gd name="T19" fmla="*/ 173 h 245"/>
                  <a:gd name="T20" fmla="*/ 76 w 126"/>
                  <a:gd name="T21" fmla="*/ 175 h 245"/>
                  <a:gd name="T22" fmla="*/ 27 w 126"/>
                  <a:gd name="T23" fmla="*/ 175 h 245"/>
                  <a:gd name="T24" fmla="*/ 24 w 126"/>
                  <a:gd name="T25" fmla="*/ 177 h 245"/>
                  <a:gd name="T26" fmla="*/ 24 w 126"/>
                  <a:gd name="T27" fmla="*/ 183 h 245"/>
                  <a:gd name="T28" fmla="*/ 27 w 126"/>
                  <a:gd name="T29" fmla="*/ 186 h 245"/>
                  <a:gd name="T30" fmla="*/ 74 w 126"/>
                  <a:gd name="T31" fmla="*/ 186 h 245"/>
                  <a:gd name="T32" fmla="*/ 77 w 126"/>
                  <a:gd name="T33" fmla="*/ 189 h 245"/>
                  <a:gd name="T34" fmla="*/ 77 w 126"/>
                  <a:gd name="T35" fmla="*/ 204 h 245"/>
                  <a:gd name="T36" fmla="*/ 75 w 126"/>
                  <a:gd name="T37" fmla="*/ 207 h 245"/>
                  <a:gd name="T38" fmla="*/ 27 w 126"/>
                  <a:gd name="T39" fmla="*/ 206 h 245"/>
                  <a:gd name="T40" fmla="*/ 24 w 126"/>
                  <a:gd name="T41" fmla="*/ 209 h 245"/>
                  <a:gd name="T42" fmla="*/ 24 w 126"/>
                  <a:gd name="T43" fmla="*/ 215 h 245"/>
                  <a:gd name="T44" fmla="*/ 27 w 126"/>
                  <a:gd name="T45" fmla="*/ 217 h 245"/>
                  <a:gd name="T46" fmla="*/ 71 w 126"/>
                  <a:gd name="T47" fmla="*/ 217 h 245"/>
                  <a:gd name="T48" fmla="*/ 76 w 126"/>
                  <a:gd name="T49" fmla="*/ 217 h 245"/>
                  <a:gd name="T50" fmla="*/ 78 w 126"/>
                  <a:gd name="T51" fmla="*/ 218 h 245"/>
                  <a:gd name="T52" fmla="*/ 78 w 126"/>
                  <a:gd name="T53" fmla="*/ 243 h 245"/>
                  <a:gd name="T54" fmla="*/ 76 w 126"/>
                  <a:gd name="T55" fmla="*/ 245 h 245"/>
                  <a:gd name="T56" fmla="*/ 49 w 126"/>
                  <a:gd name="T57" fmla="*/ 245 h 245"/>
                  <a:gd name="T58" fmla="*/ 3 w 126"/>
                  <a:gd name="T59" fmla="*/ 245 h 245"/>
                  <a:gd name="T60" fmla="*/ 0 w 126"/>
                  <a:gd name="T61" fmla="*/ 242 h 245"/>
                  <a:gd name="T62" fmla="*/ 0 w 126"/>
                  <a:gd name="T63" fmla="*/ 128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6" h="245">
                    <a:moveTo>
                      <a:pt x="0" y="128"/>
                    </a:moveTo>
                    <a:cubicBezTo>
                      <a:pt x="0" y="91"/>
                      <a:pt x="0" y="53"/>
                      <a:pt x="0" y="16"/>
                    </a:cubicBezTo>
                    <a:cubicBezTo>
                      <a:pt x="0" y="7"/>
                      <a:pt x="6" y="0"/>
                      <a:pt x="16" y="0"/>
                    </a:cubicBezTo>
                    <a:cubicBezTo>
                      <a:pt x="48" y="0"/>
                      <a:pt x="79" y="0"/>
                      <a:pt x="110" y="0"/>
                    </a:cubicBezTo>
                    <a:cubicBezTo>
                      <a:pt x="118" y="0"/>
                      <a:pt x="124" y="4"/>
                      <a:pt x="126" y="11"/>
                    </a:cubicBezTo>
                    <a:cubicBezTo>
                      <a:pt x="126" y="12"/>
                      <a:pt x="126" y="13"/>
                      <a:pt x="126" y="15"/>
                    </a:cubicBezTo>
                    <a:cubicBezTo>
                      <a:pt x="126" y="60"/>
                      <a:pt x="126" y="106"/>
                      <a:pt x="126" y="151"/>
                    </a:cubicBezTo>
                    <a:cubicBezTo>
                      <a:pt x="126" y="153"/>
                      <a:pt x="126" y="154"/>
                      <a:pt x="124" y="153"/>
                    </a:cubicBezTo>
                    <a:cubicBezTo>
                      <a:pt x="118" y="153"/>
                      <a:pt x="111" y="153"/>
                      <a:pt x="105" y="153"/>
                    </a:cubicBezTo>
                    <a:cubicBezTo>
                      <a:pt x="93" y="153"/>
                      <a:pt x="82" y="161"/>
                      <a:pt x="79" y="173"/>
                    </a:cubicBezTo>
                    <a:cubicBezTo>
                      <a:pt x="78" y="175"/>
                      <a:pt x="77" y="175"/>
                      <a:pt x="76" y="175"/>
                    </a:cubicBezTo>
                    <a:cubicBezTo>
                      <a:pt x="60" y="175"/>
                      <a:pt x="43" y="175"/>
                      <a:pt x="27" y="175"/>
                    </a:cubicBezTo>
                    <a:cubicBezTo>
                      <a:pt x="25" y="175"/>
                      <a:pt x="24" y="175"/>
                      <a:pt x="24" y="177"/>
                    </a:cubicBezTo>
                    <a:cubicBezTo>
                      <a:pt x="25" y="179"/>
                      <a:pt x="25" y="181"/>
                      <a:pt x="24" y="183"/>
                    </a:cubicBezTo>
                    <a:cubicBezTo>
                      <a:pt x="24" y="185"/>
                      <a:pt x="25" y="186"/>
                      <a:pt x="27" y="186"/>
                    </a:cubicBezTo>
                    <a:cubicBezTo>
                      <a:pt x="43" y="186"/>
                      <a:pt x="58" y="186"/>
                      <a:pt x="74" y="186"/>
                    </a:cubicBezTo>
                    <a:cubicBezTo>
                      <a:pt x="76" y="186"/>
                      <a:pt x="77" y="186"/>
                      <a:pt x="77" y="189"/>
                    </a:cubicBezTo>
                    <a:cubicBezTo>
                      <a:pt x="77" y="194"/>
                      <a:pt x="77" y="199"/>
                      <a:pt x="77" y="204"/>
                    </a:cubicBezTo>
                    <a:cubicBezTo>
                      <a:pt x="77" y="206"/>
                      <a:pt x="77" y="207"/>
                      <a:pt x="75" y="207"/>
                    </a:cubicBezTo>
                    <a:cubicBezTo>
                      <a:pt x="59" y="207"/>
                      <a:pt x="43" y="207"/>
                      <a:pt x="27" y="206"/>
                    </a:cubicBezTo>
                    <a:cubicBezTo>
                      <a:pt x="25" y="206"/>
                      <a:pt x="24" y="207"/>
                      <a:pt x="24" y="209"/>
                    </a:cubicBezTo>
                    <a:cubicBezTo>
                      <a:pt x="25" y="211"/>
                      <a:pt x="25" y="213"/>
                      <a:pt x="24" y="215"/>
                    </a:cubicBezTo>
                    <a:cubicBezTo>
                      <a:pt x="24" y="217"/>
                      <a:pt x="25" y="217"/>
                      <a:pt x="27" y="217"/>
                    </a:cubicBezTo>
                    <a:cubicBezTo>
                      <a:pt x="42" y="217"/>
                      <a:pt x="56" y="217"/>
                      <a:pt x="71" y="217"/>
                    </a:cubicBezTo>
                    <a:cubicBezTo>
                      <a:pt x="73" y="217"/>
                      <a:pt x="75" y="217"/>
                      <a:pt x="76" y="217"/>
                    </a:cubicBezTo>
                    <a:cubicBezTo>
                      <a:pt x="77" y="217"/>
                      <a:pt x="78" y="217"/>
                      <a:pt x="78" y="218"/>
                    </a:cubicBezTo>
                    <a:cubicBezTo>
                      <a:pt x="78" y="227"/>
                      <a:pt x="78" y="235"/>
                      <a:pt x="78" y="243"/>
                    </a:cubicBezTo>
                    <a:cubicBezTo>
                      <a:pt x="78" y="245"/>
                      <a:pt x="77" y="245"/>
                      <a:pt x="76" y="245"/>
                    </a:cubicBezTo>
                    <a:cubicBezTo>
                      <a:pt x="67" y="245"/>
                      <a:pt x="58" y="245"/>
                      <a:pt x="49" y="245"/>
                    </a:cubicBezTo>
                    <a:cubicBezTo>
                      <a:pt x="34" y="245"/>
                      <a:pt x="18" y="245"/>
                      <a:pt x="3" y="245"/>
                    </a:cubicBezTo>
                    <a:cubicBezTo>
                      <a:pt x="1" y="245"/>
                      <a:pt x="0" y="244"/>
                      <a:pt x="0" y="242"/>
                    </a:cubicBezTo>
                    <a:cubicBezTo>
                      <a:pt x="0" y="204"/>
                      <a:pt x="0" y="166"/>
                      <a:pt x="0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7" name="Freeform 29">
                <a:extLst>
                  <a:ext uri="{FF2B5EF4-FFF2-40B4-BE49-F238E27FC236}">
                    <a16:creationId xmlns:a16="http://schemas.microsoft.com/office/drawing/2014/main" id="{F1377A7C-FBBD-432A-8C62-E3DA089AB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9413" y="858838"/>
                <a:ext cx="392113" cy="141287"/>
              </a:xfrm>
              <a:custGeom>
                <a:avLst/>
                <a:gdLst>
                  <a:gd name="T0" fmla="*/ 75 w 151"/>
                  <a:gd name="T1" fmla="*/ 54 h 54"/>
                  <a:gd name="T2" fmla="*/ 3 w 151"/>
                  <a:gd name="T3" fmla="*/ 54 h 54"/>
                  <a:gd name="T4" fmla="*/ 0 w 151"/>
                  <a:gd name="T5" fmla="*/ 51 h 54"/>
                  <a:gd name="T6" fmla="*/ 0 w 151"/>
                  <a:gd name="T7" fmla="*/ 3 h 54"/>
                  <a:gd name="T8" fmla="*/ 2 w 151"/>
                  <a:gd name="T9" fmla="*/ 1 h 54"/>
                  <a:gd name="T10" fmla="*/ 29 w 151"/>
                  <a:gd name="T11" fmla="*/ 1 h 54"/>
                  <a:gd name="T12" fmla="*/ 32 w 151"/>
                  <a:gd name="T13" fmla="*/ 3 h 54"/>
                  <a:gd name="T14" fmla="*/ 32 w 151"/>
                  <a:gd name="T15" fmla="*/ 8 h 54"/>
                  <a:gd name="T16" fmla="*/ 37 w 151"/>
                  <a:gd name="T17" fmla="*/ 12 h 54"/>
                  <a:gd name="T18" fmla="*/ 42 w 151"/>
                  <a:gd name="T19" fmla="*/ 7 h 54"/>
                  <a:gd name="T20" fmla="*/ 42 w 151"/>
                  <a:gd name="T21" fmla="*/ 6 h 54"/>
                  <a:gd name="T22" fmla="*/ 47 w 151"/>
                  <a:gd name="T23" fmla="*/ 1 h 54"/>
                  <a:gd name="T24" fmla="*/ 106 w 151"/>
                  <a:gd name="T25" fmla="*/ 1 h 54"/>
                  <a:gd name="T26" fmla="*/ 109 w 151"/>
                  <a:gd name="T27" fmla="*/ 4 h 54"/>
                  <a:gd name="T28" fmla="*/ 109 w 151"/>
                  <a:gd name="T29" fmla="*/ 7 h 54"/>
                  <a:gd name="T30" fmla="*/ 114 w 151"/>
                  <a:gd name="T31" fmla="*/ 12 h 54"/>
                  <a:gd name="T32" fmla="*/ 119 w 151"/>
                  <a:gd name="T33" fmla="*/ 7 h 54"/>
                  <a:gd name="T34" fmla="*/ 119 w 151"/>
                  <a:gd name="T35" fmla="*/ 7 h 54"/>
                  <a:gd name="T36" fmla="*/ 119 w 151"/>
                  <a:gd name="T37" fmla="*/ 1 h 54"/>
                  <a:gd name="T38" fmla="*/ 124 w 151"/>
                  <a:gd name="T39" fmla="*/ 1 h 54"/>
                  <a:gd name="T40" fmla="*/ 148 w 151"/>
                  <a:gd name="T41" fmla="*/ 1 h 54"/>
                  <a:gd name="T42" fmla="*/ 151 w 151"/>
                  <a:gd name="T43" fmla="*/ 3 h 54"/>
                  <a:gd name="T44" fmla="*/ 151 w 151"/>
                  <a:gd name="T45" fmla="*/ 51 h 54"/>
                  <a:gd name="T46" fmla="*/ 148 w 151"/>
                  <a:gd name="T47" fmla="*/ 54 h 54"/>
                  <a:gd name="T48" fmla="*/ 75 w 151"/>
                  <a:gd name="T4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1" h="54">
                    <a:moveTo>
                      <a:pt x="75" y="54"/>
                    </a:moveTo>
                    <a:cubicBezTo>
                      <a:pt x="51" y="54"/>
                      <a:pt x="27" y="54"/>
                      <a:pt x="3" y="54"/>
                    </a:cubicBezTo>
                    <a:cubicBezTo>
                      <a:pt x="1" y="54"/>
                      <a:pt x="0" y="53"/>
                      <a:pt x="0" y="51"/>
                    </a:cubicBezTo>
                    <a:cubicBezTo>
                      <a:pt x="0" y="35"/>
                      <a:pt x="0" y="19"/>
                      <a:pt x="0" y="3"/>
                    </a:cubicBezTo>
                    <a:cubicBezTo>
                      <a:pt x="0" y="2"/>
                      <a:pt x="0" y="1"/>
                      <a:pt x="2" y="1"/>
                    </a:cubicBezTo>
                    <a:cubicBezTo>
                      <a:pt x="11" y="1"/>
                      <a:pt x="20" y="1"/>
                      <a:pt x="29" y="1"/>
                    </a:cubicBezTo>
                    <a:cubicBezTo>
                      <a:pt x="31" y="1"/>
                      <a:pt x="32" y="1"/>
                      <a:pt x="32" y="3"/>
                    </a:cubicBezTo>
                    <a:cubicBezTo>
                      <a:pt x="31" y="5"/>
                      <a:pt x="32" y="6"/>
                      <a:pt x="32" y="8"/>
                    </a:cubicBezTo>
                    <a:cubicBezTo>
                      <a:pt x="32" y="10"/>
                      <a:pt x="35" y="12"/>
                      <a:pt x="37" y="12"/>
                    </a:cubicBezTo>
                    <a:cubicBezTo>
                      <a:pt x="40" y="12"/>
                      <a:pt x="42" y="10"/>
                      <a:pt x="42" y="7"/>
                    </a:cubicBezTo>
                    <a:cubicBezTo>
                      <a:pt x="42" y="7"/>
                      <a:pt x="42" y="6"/>
                      <a:pt x="42" y="6"/>
                    </a:cubicBezTo>
                    <a:cubicBezTo>
                      <a:pt x="42" y="1"/>
                      <a:pt x="42" y="1"/>
                      <a:pt x="47" y="1"/>
                    </a:cubicBezTo>
                    <a:cubicBezTo>
                      <a:pt x="67" y="1"/>
                      <a:pt x="86" y="1"/>
                      <a:pt x="106" y="1"/>
                    </a:cubicBezTo>
                    <a:cubicBezTo>
                      <a:pt x="108" y="1"/>
                      <a:pt x="109" y="2"/>
                      <a:pt x="109" y="4"/>
                    </a:cubicBezTo>
                    <a:cubicBezTo>
                      <a:pt x="109" y="5"/>
                      <a:pt x="109" y="6"/>
                      <a:pt x="109" y="7"/>
                    </a:cubicBezTo>
                    <a:cubicBezTo>
                      <a:pt x="109" y="10"/>
                      <a:pt x="111" y="12"/>
                      <a:pt x="114" y="12"/>
                    </a:cubicBezTo>
                    <a:cubicBezTo>
                      <a:pt x="116" y="12"/>
                      <a:pt x="119" y="10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5"/>
                      <a:pt x="118" y="3"/>
                      <a:pt x="119" y="1"/>
                    </a:cubicBezTo>
                    <a:cubicBezTo>
                      <a:pt x="120" y="0"/>
                      <a:pt x="123" y="1"/>
                      <a:pt x="124" y="1"/>
                    </a:cubicBezTo>
                    <a:cubicBezTo>
                      <a:pt x="132" y="1"/>
                      <a:pt x="140" y="1"/>
                      <a:pt x="148" y="1"/>
                    </a:cubicBezTo>
                    <a:cubicBezTo>
                      <a:pt x="150" y="1"/>
                      <a:pt x="151" y="2"/>
                      <a:pt x="151" y="3"/>
                    </a:cubicBezTo>
                    <a:cubicBezTo>
                      <a:pt x="150" y="19"/>
                      <a:pt x="150" y="35"/>
                      <a:pt x="151" y="51"/>
                    </a:cubicBezTo>
                    <a:cubicBezTo>
                      <a:pt x="151" y="53"/>
                      <a:pt x="150" y="54"/>
                      <a:pt x="148" y="54"/>
                    </a:cubicBezTo>
                    <a:cubicBezTo>
                      <a:pt x="124" y="54"/>
                      <a:pt x="100" y="54"/>
                      <a:pt x="75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8" name="Freeform 30">
                <a:extLst>
                  <a:ext uri="{FF2B5EF4-FFF2-40B4-BE49-F238E27FC236}">
                    <a16:creationId xmlns:a16="http://schemas.microsoft.com/office/drawing/2014/main" id="{49CDB969-E165-44D0-97DF-84663207F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9413" y="739775"/>
                <a:ext cx="395288" cy="104775"/>
              </a:xfrm>
              <a:custGeom>
                <a:avLst/>
                <a:gdLst>
                  <a:gd name="T0" fmla="*/ 31 w 152"/>
                  <a:gd name="T1" fmla="*/ 18 h 40"/>
                  <a:gd name="T2" fmla="*/ 47 w 152"/>
                  <a:gd name="T3" fmla="*/ 18 h 40"/>
                  <a:gd name="T4" fmla="*/ 49 w 152"/>
                  <a:gd name="T5" fmla="*/ 16 h 40"/>
                  <a:gd name="T6" fmla="*/ 49 w 152"/>
                  <a:gd name="T7" fmla="*/ 8 h 40"/>
                  <a:gd name="T8" fmla="*/ 56 w 152"/>
                  <a:gd name="T9" fmla="*/ 0 h 40"/>
                  <a:gd name="T10" fmla="*/ 94 w 152"/>
                  <a:gd name="T11" fmla="*/ 0 h 40"/>
                  <a:gd name="T12" fmla="*/ 102 w 152"/>
                  <a:gd name="T13" fmla="*/ 8 h 40"/>
                  <a:gd name="T14" fmla="*/ 102 w 152"/>
                  <a:gd name="T15" fmla="*/ 16 h 40"/>
                  <a:gd name="T16" fmla="*/ 104 w 152"/>
                  <a:gd name="T17" fmla="*/ 18 h 40"/>
                  <a:gd name="T18" fmla="*/ 132 w 152"/>
                  <a:gd name="T19" fmla="*/ 18 h 40"/>
                  <a:gd name="T20" fmla="*/ 151 w 152"/>
                  <a:gd name="T21" fmla="*/ 38 h 40"/>
                  <a:gd name="T22" fmla="*/ 149 w 152"/>
                  <a:gd name="T23" fmla="*/ 40 h 40"/>
                  <a:gd name="T24" fmla="*/ 120 w 152"/>
                  <a:gd name="T25" fmla="*/ 40 h 40"/>
                  <a:gd name="T26" fmla="*/ 119 w 152"/>
                  <a:gd name="T27" fmla="*/ 38 h 40"/>
                  <a:gd name="T28" fmla="*/ 114 w 152"/>
                  <a:gd name="T29" fmla="*/ 33 h 40"/>
                  <a:gd name="T30" fmla="*/ 109 w 152"/>
                  <a:gd name="T31" fmla="*/ 38 h 40"/>
                  <a:gd name="T32" fmla="*/ 106 w 152"/>
                  <a:gd name="T33" fmla="*/ 40 h 40"/>
                  <a:gd name="T34" fmla="*/ 54 w 152"/>
                  <a:gd name="T35" fmla="*/ 40 h 40"/>
                  <a:gd name="T36" fmla="*/ 46 w 152"/>
                  <a:gd name="T37" fmla="*/ 40 h 40"/>
                  <a:gd name="T38" fmla="*/ 42 w 152"/>
                  <a:gd name="T39" fmla="*/ 36 h 40"/>
                  <a:gd name="T40" fmla="*/ 37 w 152"/>
                  <a:gd name="T41" fmla="*/ 33 h 40"/>
                  <a:gd name="T42" fmla="*/ 32 w 152"/>
                  <a:gd name="T43" fmla="*/ 37 h 40"/>
                  <a:gd name="T44" fmla="*/ 28 w 152"/>
                  <a:gd name="T45" fmla="*/ 40 h 40"/>
                  <a:gd name="T46" fmla="*/ 3 w 152"/>
                  <a:gd name="T47" fmla="*/ 40 h 40"/>
                  <a:gd name="T48" fmla="*/ 0 w 152"/>
                  <a:gd name="T49" fmla="*/ 36 h 40"/>
                  <a:gd name="T50" fmla="*/ 18 w 152"/>
                  <a:gd name="T51" fmla="*/ 18 h 40"/>
                  <a:gd name="T52" fmla="*/ 31 w 152"/>
                  <a:gd name="T53" fmla="*/ 1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2" h="40">
                    <a:moveTo>
                      <a:pt x="31" y="18"/>
                    </a:moveTo>
                    <a:cubicBezTo>
                      <a:pt x="37" y="18"/>
                      <a:pt x="42" y="18"/>
                      <a:pt x="47" y="18"/>
                    </a:cubicBezTo>
                    <a:cubicBezTo>
                      <a:pt x="49" y="18"/>
                      <a:pt x="49" y="18"/>
                      <a:pt x="49" y="16"/>
                    </a:cubicBezTo>
                    <a:cubicBezTo>
                      <a:pt x="49" y="13"/>
                      <a:pt x="49" y="10"/>
                      <a:pt x="49" y="8"/>
                    </a:cubicBezTo>
                    <a:cubicBezTo>
                      <a:pt x="49" y="3"/>
                      <a:pt x="52" y="0"/>
                      <a:pt x="56" y="0"/>
                    </a:cubicBezTo>
                    <a:cubicBezTo>
                      <a:pt x="69" y="0"/>
                      <a:pt x="82" y="0"/>
                      <a:pt x="94" y="0"/>
                    </a:cubicBezTo>
                    <a:cubicBezTo>
                      <a:pt x="99" y="0"/>
                      <a:pt x="101" y="3"/>
                      <a:pt x="102" y="8"/>
                    </a:cubicBezTo>
                    <a:cubicBezTo>
                      <a:pt x="102" y="10"/>
                      <a:pt x="102" y="13"/>
                      <a:pt x="102" y="16"/>
                    </a:cubicBezTo>
                    <a:cubicBezTo>
                      <a:pt x="101" y="18"/>
                      <a:pt x="102" y="18"/>
                      <a:pt x="104" y="18"/>
                    </a:cubicBezTo>
                    <a:cubicBezTo>
                      <a:pt x="113" y="18"/>
                      <a:pt x="123" y="18"/>
                      <a:pt x="132" y="18"/>
                    </a:cubicBezTo>
                    <a:cubicBezTo>
                      <a:pt x="143" y="18"/>
                      <a:pt x="152" y="27"/>
                      <a:pt x="151" y="38"/>
                    </a:cubicBezTo>
                    <a:cubicBezTo>
                      <a:pt x="150" y="39"/>
                      <a:pt x="150" y="40"/>
                      <a:pt x="149" y="40"/>
                    </a:cubicBezTo>
                    <a:cubicBezTo>
                      <a:pt x="139" y="40"/>
                      <a:pt x="130" y="40"/>
                      <a:pt x="120" y="40"/>
                    </a:cubicBezTo>
                    <a:cubicBezTo>
                      <a:pt x="119" y="40"/>
                      <a:pt x="119" y="39"/>
                      <a:pt x="119" y="38"/>
                    </a:cubicBezTo>
                    <a:cubicBezTo>
                      <a:pt x="119" y="34"/>
                      <a:pt x="117" y="33"/>
                      <a:pt x="114" y="33"/>
                    </a:cubicBezTo>
                    <a:cubicBezTo>
                      <a:pt x="111" y="33"/>
                      <a:pt x="109" y="35"/>
                      <a:pt x="109" y="38"/>
                    </a:cubicBezTo>
                    <a:cubicBezTo>
                      <a:pt x="109" y="40"/>
                      <a:pt x="107" y="40"/>
                      <a:pt x="106" y="40"/>
                    </a:cubicBezTo>
                    <a:cubicBezTo>
                      <a:pt x="89" y="40"/>
                      <a:pt x="71" y="40"/>
                      <a:pt x="54" y="40"/>
                    </a:cubicBezTo>
                    <a:cubicBezTo>
                      <a:pt x="51" y="40"/>
                      <a:pt x="49" y="40"/>
                      <a:pt x="46" y="40"/>
                    </a:cubicBezTo>
                    <a:cubicBezTo>
                      <a:pt x="44" y="40"/>
                      <a:pt x="41" y="40"/>
                      <a:pt x="42" y="36"/>
                    </a:cubicBezTo>
                    <a:cubicBezTo>
                      <a:pt x="42" y="34"/>
                      <a:pt x="39" y="33"/>
                      <a:pt x="37" y="33"/>
                    </a:cubicBezTo>
                    <a:cubicBezTo>
                      <a:pt x="34" y="33"/>
                      <a:pt x="32" y="34"/>
                      <a:pt x="32" y="37"/>
                    </a:cubicBezTo>
                    <a:cubicBezTo>
                      <a:pt x="32" y="40"/>
                      <a:pt x="30" y="40"/>
                      <a:pt x="28" y="40"/>
                    </a:cubicBezTo>
                    <a:cubicBezTo>
                      <a:pt x="20" y="40"/>
                      <a:pt x="12" y="40"/>
                      <a:pt x="3" y="40"/>
                    </a:cubicBezTo>
                    <a:cubicBezTo>
                      <a:pt x="0" y="40"/>
                      <a:pt x="0" y="40"/>
                      <a:pt x="0" y="36"/>
                    </a:cubicBezTo>
                    <a:cubicBezTo>
                      <a:pt x="0" y="25"/>
                      <a:pt x="7" y="18"/>
                      <a:pt x="18" y="18"/>
                    </a:cubicBezTo>
                    <a:cubicBezTo>
                      <a:pt x="22" y="18"/>
                      <a:pt x="27" y="18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9" name="Freeform 31">
                <a:extLst>
                  <a:ext uri="{FF2B5EF4-FFF2-40B4-BE49-F238E27FC236}">
                    <a16:creationId xmlns:a16="http://schemas.microsoft.com/office/drawing/2014/main" id="{5394BC77-6D88-487C-A239-3FE08BB9E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4313" y="441325"/>
                <a:ext cx="201613" cy="25400"/>
              </a:xfrm>
              <a:custGeom>
                <a:avLst/>
                <a:gdLst>
                  <a:gd name="T0" fmla="*/ 39 w 78"/>
                  <a:gd name="T1" fmla="*/ 10 h 10"/>
                  <a:gd name="T2" fmla="*/ 3 w 78"/>
                  <a:gd name="T3" fmla="*/ 10 h 10"/>
                  <a:gd name="T4" fmla="*/ 0 w 78"/>
                  <a:gd name="T5" fmla="*/ 8 h 10"/>
                  <a:gd name="T6" fmla="*/ 0 w 78"/>
                  <a:gd name="T7" fmla="*/ 2 h 10"/>
                  <a:gd name="T8" fmla="*/ 2 w 78"/>
                  <a:gd name="T9" fmla="*/ 0 h 10"/>
                  <a:gd name="T10" fmla="*/ 76 w 78"/>
                  <a:gd name="T11" fmla="*/ 0 h 10"/>
                  <a:gd name="T12" fmla="*/ 78 w 78"/>
                  <a:gd name="T13" fmla="*/ 2 h 10"/>
                  <a:gd name="T14" fmla="*/ 78 w 78"/>
                  <a:gd name="T15" fmla="*/ 8 h 10"/>
                  <a:gd name="T16" fmla="*/ 75 w 78"/>
                  <a:gd name="T17" fmla="*/ 10 h 10"/>
                  <a:gd name="T18" fmla="*/ 39 w 78"/>
                  <a:gd name="T1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10">
                    <a:moveTo>
                      <a:pt x="39" y="10"/>
                    </a:moveTo>
                    <a:cubicBezTo>
                      <a:pt x="27" y="10"/>
                      <a:pt x="15" y="10"/>
                      <a:pt x="3" y="10"/>
                    </a:cubicBezTo>
                    <a:cubicBezTo>
                      <a:pt x="1" y="10"/>
                      <a:pt x="0" y="10"/>
                      <a:pt x="0" y="8"/>
                    </a:cubicBezTo>
                    <a:cubicBezTo>
                      <a:pt x="1" y="6"/>
                      <a:pt x="1" y="4"/>
                      <a:pt x="0" y="2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7" y="0"/>
                      <a:pt x="51" y="0"/>
                      <a:pt x="76" y="0"/>
                    </a:cubicBezTo>
                    <a:cubicBezTo>
                      <a:pt x="77" y="0"/>
                      <a:pt x="78" y="0"/>
                      <a:pt x="78" y="2"/>
                    </a:cubicBezTo>
                    <a:cubicBezTo>
                      <a:pt x="77" y="4"/>
                      <a:pt x="77" y="6"/>
                      <a:pt x="78" y="8"/>
                    </a:cubicBezTo>
                    <a:cubicBezTo>
                      <a:pt x="78" y="10"/>
                      <a:pt x="77" y="10"/>
                      <a:pt x="75" y="10"/>
                    </a:cubicBezTo>
                    <a:cubicBezTo>
                      <a:pt x="63" y="10"/>
                      <a:pt x="51" y="10"/>
                      <a:pt x="39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6AE5059D-FAD4-4F76-B7DD-7DAAF99BD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5463" y="758825"/>
                <a:ext cx="101600" cy="28575"/>
              </a:xfrm>
              <a:custGeom>
                <a:avLst/>
                <a:gdLst>
                  <a:gd name="T0" fmla="*/ 19 w 39"/>
                  <a:gd name="T1" fmla="*/ 11 h 11"/>
                  <a:gd name="T2" fmla="*/ 2 w 39"/>
                  <a:gd name="T3" fmla="*/ 11 h 11"/>
                  <a:gd name="T4" fmla="*/ 0 w 39"/>
                  <a:gd name="T5" fmla="*/ 9 h 11"/>
                  <a:gd name="T6" fmla="*/ 0 w 39"/>
                  <a:gd name="T7" fmla="*/ 2 h 11"/>
                  <a:gd name="T8" fmla="*/ 2 w 39"/>
                  <a:gd name="T9" fmla="*/ 0 h 11"/>
                  <a:gd name="T10" fmla="*/ 37 w 39"/>
                  <a:gd name="T11" fmla="*/ 0 h 11"/>
                  <a:gd name="T12" fmla="*/ 39 w 39"/>
                  <a:gd name="T13" fmla="*/ 2 h 11"/>
                  <a:gd name="T14" fmla="*/ 39 w 39"/>
                  <a:gd name="T15" fmla="*/ 9 h 11"/>
                  <a:gd name="T16" fmla="*/ 37 w 39"/>
                  <a:gd name="T17" fmla="*/ 11 h 11"/>
                  <a:gd name="T18" fmla="*/ 19 w 39"/>
                  <a:gd name="T1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11">
                    <a:moveTo>
                      <a:pt x="19" y="11"/>
                    </a:moveTo>
                    <a:cubicBezTo>
                      <a:pt x="13" y="11"/>
                      <a:pt x="8" y="11"/>
                      <a:pt x="2" y="11"/>
                    </a:cubicBezTo>
                    <a:cubicBezTo>
                      <a:pt x="0" y="11"/>
                      <a:pt x="0" y="11"/>
                      <a:pt x="0" y="9"/>
                    </a:cubicBezTo>
                    <a:cubicBezTo>
                      <a:pt x="0" y="7"/>
                      <a:pt x="0" y="5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13" y="0"/>
                      <a:pt x="25" y="0"/>
                      <a:pt x="37" y="0"/>
                    </a:cubicBezTo>
                    <a:cubicBezTo>
                      <a:pt x="38" y="0"/>
                      <a:pt x="39" y="1"/>
                      <a:pt x="39" y="2"/>
                    </a:cubicBezTo>
                    <a:cubicBezTo>
                      <a:pt x="39" y="5"/>
                      <a:pt x="39" y="7"/>
                      <a:pt x="39" y="9"/>
                    </a:cubicBezTo>
                    <a:cubicBezTo>
                      <a:pt x="39" y="11"/>
                      <a:pt x="38" y="11"/>
                      <a:pt x="37" y="11"/>
                    </a:cubicBezTo>
                    <a:cubicBezTo>
                      <a:pt x="31" y="11"/>
                      <a:pt x="25" y="11"/>
                      <a:pt x="1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EC88E9DA-F998-4876-AF0F-35963982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82845" y="4868784"/>
              <a:ext cx="699804" cy="699804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78A4FD59-8B56-4B20-B7E0-C1DFC414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77788" y="5658122"/>
              <a:ext cx="699804" cy="699804"/>
            </a:xfrm>
            <a:prstGeom prst="rect">
              <a:avLst/>
            </a:prstGeom>
          </p:spPr>
        </p:pic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DA8950F6-6D56-498E-BD3A-DE9E7A1D8651}"/>
                </a:ext>
              </a:extLst>
            </p:cNvPr>
            <p:cNvSpPr txBox="1"/>
            <p:nvPr/>
          </p:nvSpPr>
          <p:spPr>
            <a:xfrm>
              <a:off x="238074" y="2097726"/>
              <a:ext cx="1738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Microsoft Azure</a:t>
              </a:r>
              <a:endPara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5B4B98C4-6B06-48A7-89C6-6269FD6057E5}"/>
                </a:ext>
              </a:extLst>
            </p:cNvPr>
            <p:cNvSpPr txBox="1"/>
            <p:nvPr/>
          </p:nvSpPr>
          <p:spPr>
            <a:xfrm>
              <a:off x="202375" y="2904450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Windows </a:t>
              </a:r>
              <a:r>
                <a:rPr lang="ja-JP" altLang="en-US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または </a:t>
              </a:r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Linux</a:t>
              </a:r>
              <a:endPara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ja-JP" altLang="en-US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（物理または仮想）</a:t>
              </a: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258E3E01-CEA3-4DCE-B9B0-00E2F7E8D94F}"/>
                </a:ext>
              </a:extLst>
            </p:cNvPr>
            <p:cNvSpPr txBox="1"/>
            <p:nvPr/>
          </p:nvSpPr>
          <p:spPr>
            <a:xfrm>
              <a:off x="2658212" y="4554295"/>
              <a:ext cx="22015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System Center</a:t>
              </a:r>
            </a:p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Operations Manager</a:t>
              </a:r>
              <a:endPara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8259BC70-E6B2-4D30-AF56-454E5A17A4A0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7217459" y="4055593"/>
              <a:ext cx="124408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CB8F1892-26CA-4EDA-82AE-FD1E76A295B7}"/>
                </a:ext>
              </a:extLst>
            </p:cNvPr>
            <p:cNvCxnSpPr>
              <a:stCxn id="8" idx="3"/>
              <a:endCxn id="11" idx="1"/>
            </p:cNvCxnSpPr>
            <p:nvPr/>
          </p:nvCxnSpPr>
          <p:spPr>
            <a:xfrm flipV="1">
              <a:off x="9169903" y="2368867"/>
              <a:ext cx="1208558" cy="1686726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F1266C36-EB39-4D2C-BA87-8184867AA6E9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 flipV="1">
              <a:off x="9169903" y="3387884"/>
              <a:ext cx="1244084" cy="667709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F37D0CB7-3E07-4C84-A719-3B650E068B1E}"/>
                </a:ext>
              </a:extLst>
            </p:cNvPr>
            <p:cNvCxnSpPr>
              <a:stCxn id="8" idx="3"/>
              <a:endCxn id="16" idx="1"/>
            </p:cNvCxnSpPr>
            <p:nvPr/>
          </p:nvCxnSpPr>
          <p:spPr>
            <a:xfrm>
              <a:off x="9169903" y="4055593"/>
              <a:ext cx="1256399" cy="385717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9B1B994A-7A39-4580-A426-FACFDC428BF7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9169903" y="4055593"/>
              <a:ext cx="1256399" cy="155204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51A8622A-37C8-424E-B7AE-08EF1F558712}"/>
                </a:ext>
              </a:extLst>
            </p:cNvPr>
            <p:cNvCxnSpPr/>
            <p:nvPr/>
          </p:nvCxnSpPr>
          <p:spPr>
            <a:xfrm>
              <a:off x="3055363" y="2547250"/>
              <a:ext cx="3257307" cy="1278762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9A7F4F46-4C50-49FB-A562-B75AC3FA01D0}"/>
                </a:ext>
              </a:extLst>
            </p:cNvPr>
            <p:cNvCxnSpPr>
              <a:stCxn id="24" idx="3"/>
              <a:endCxn id="6" idx="1"/>
            </p:cNvCxnSpPr>
            <p:nvPr/>
          </p:nvCxnSpPr>
          <p:spPr>
            <a:xfrm flipV="1">
              <a:off x="2397742" y="4055593"/>
              <a:ext cx="3931403" cy="18879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9EA2C3F7-4C7B-4A45-80C7-D539E47BB1AF}"/>
                </a:ext>
              </a:extLst>
            </p:cNvPr>
            <p:cNvCxnSpPr/>
            <p:nvPr/>
          </p:nvCxnSpPr>
          <p:spPr>
            <a:xfrm flipV="1">
              <a:off x="3879525" y="4294436"/>
              <a:ext cx="2449620" cy="1507505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CEA2ADC3-EF34-492F-AF5E-8A8ED909B0D4}"/>
                </a:ext>
              </a:extLst>
            </p:cNvPr>
            <p:cNvCxnSpPr/>
            <p:nvPr/>
          </p:nvCxnSpPr>
          <p:spPr>
            <a:xfrm flipV="1">
              <a:off x="2639616" y="6153740"/>
              <a:ext cx="689510" cy="3614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1CAA27CD-4771-4A3F-A32A-8158DFAE8528}"/>
                </a:ext>
              </a:extLst>
            </p:cNvPr>
            <p:cNvCxnSpPr/>
            <p:nvPr/>
          </p:nvCxnSpPr>
          <p:spPr>
            <a:xfrm>
              <a:off x="2641511" y="5234422"/>
              <a:ext cx="682823" cy="595374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48034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BA5B0C1-9F59-42FF-9779-8E760073D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7" y="1521930"/>
            <a:ext cx="11428465" cy="3814138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E86CC04C-441D-4627-8A6F-D7015517054E}"/>
              </a:ext>
            </a:extLst>
          </p:cNvPr>
          <p:cNvSpPr/>
          <p:nvPr/>
        </p:nvSpPr>
        <p:spPr>
          <a:xfrm>
            <a:off x="362703" y="3946788"/>
            <a:ext cx="1767975" cy="3405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E84E0F1-7CF6-43D4-9316-8248F75C0E3D}"/>
              </a:ext>
            </a:extLst>
          </p:cNvPr>
          <p:cNvSpPr/>
          <p:nvPr/>
        </p:nvSpPr>
        <p:spPr>
          <a:xfrm>
            <a:off x="6969981" y="2904569"/>
            <a:ext cx="4153821" cy="3405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891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64372E9-4718-43D5-B826-682A80F9D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69" y="306796"/>
            <a:ext cx="7341638" cy="3036926"/>
          </a:xfrm>
          <a:prstGeom prst="rect">
            <a:avLst/>
          </a:prstGeom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4F3D5BC2-42AD-42AD-897A-18F78610A5FD}"/>
              </a:ext>
            </a:extLst>
          </p:cNvPr>
          <p:cNvSpPr/>
          <p:nvPr/>
        </p:nvSpPr>
        <p:spPr>
          <a:xfrm>
            <a:off x="4200088" y="786841"/>
            <a:ext cx="2013905" cy="576634"/>
          </a:xfrm>
          <a:prstGeom prst="wedgeRectCallout">
            <a:avLst>
              <a:gd name="adj1" fmla="val -69940"/>
              <a:gd name="adj2" fmla="val -29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改めて全文検索</a:t>
            </a:r>
            <a:endParaRPr lang="en-US" altLang="ja-JP" sz="1400" dirty="0"/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B5F34D84-6AB3-4DCF-979A-54113B2B6DEB}"/>
              </a:ext>
            </a:extLst>
          </p:cNvPr>
          <p:cNvSpPr/>
          <p:nvPr/>
        </p:nvSpPr>
        <p:spPr>
          <a:xfrm>
            <a:off x="7767144" y="1536942"/>
            <a:ext cx="2013905" cy="576634"/>
          </a:xfrm>
          <a:prstGeom prst="wedgeRectCallout">
            <a:avLst>
              <a:gd name="adj1" fmla="val -77909"/>
              <a:gd name="adj2" fmla="val 7720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ログが集まっている！</a:t>
            </a:r>
            <a:endParaRPr lang="en-US" altLang="ja-JP" sz="14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F420073-A693-454A-82AA-9B0CF348A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654" y="2593621"/>
            <a:ext cx="7041162" cy="4126520"/>
          </a:xfrm>
          <a:prstGeom prst="rect">
            <a:avLst/>
          </a:prstGeom>
        </p:spPr>
      </p:pic>
      <p:sp>
        <p:nvSpPr>
          <p:cNvPr id="11" name="楕円 10">
            <a:extLst>
              <a:ext uri="{FF2B5EF4-FFF2-40B4-BE49-F238E27FC236}">
                <a16:creationId xmlns:a16="http://schemas.microsoft.com/office/drawing/2014/main" id="{B928C1D5-2722-407B-BA6A-6846A61F4FBC}"/>
              </a:ext>
            </a:extLst>
          </p:cNvPr>
          <p:cNvSpPr/>
          <p:nvPr/>
        </p:nvSpPr>
        <p:spPr>
          <a:xfrm>
            <a:off x="5756824" y="5985313"/>
            <a:ext cx="2288218" cy="658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60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BE324D78-FE2B-4170-802E-FFC606133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751551"/>
            <a:ext cx="11083489" cy="4883319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5DA14D89-E279-4DB0-8544-89BA97B69F24}"/>
              </a:ext>
            </a:extLst>
          </p:cNvPr>
          <p:cNvSpPr/>
          <p:nvPr/>
        </p:nvSpPr>
        <p:spPr>
          <a:xfrm>
            <a:off x="972554" y="2885015"/>
            <a:ext cx="907361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13BD1ABA-06E3-4F9F-8F83-D196542303AE}"/>
              </a:ext>
            </a:extLst>
          </p:cNvPr>
          <p:cNvSpPr/>
          <p:nvPr/>
        </p:nvSpPr>
        <p:spPr>
          <a:xfrm>
            <a:off x="4758906" y="1776974"/>
            <a:ext cx="1328468" cy="3095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0874C84-FCDD-488A-81A4-5F2A92A50D06}"/>
              </a:ext>
            </a:extLst>
          </p:cNvPr>
          <p:cNvSpPr/>
          <p:nvPr/>
        </p:nvSpPr>
        <p:spPr>
          <a:xfrm>
            <a:off x="4758906" y="2170914"/>
            <a:ext cx="1328468" cy="3095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05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B39D3F6-740D-4944-B5A0-5B534665DD0C}"/>
              </a:ext>
            </a:extLst>
          </p:cNvPr>
          <p:cNvGrpSpPr/>
          <p:nvPr/>
        </p:nvGrpSpPr>
        <p:grpSpPr>
          <a:xfrm>
            <a:off x="796256" y="1305216"/>
            <a:ext cx="10599488" cy="4881749"/>
            <a:chOff x="796256" y="1305216"/>
            <a:chExt cx="10599488" cy="4881749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2D53835-64FC-4143-BF5F-C4EFCDFD8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6256" y="2315804"/>
              <a:ext cx="6815368" cy="3871161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4E3F43E7-7509-4E08-B212-FDCBA0449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7386" y="1305216"/>
              <a:ext cx="6378358" cy="4684105"/>
            </a:xfrm>
            <a:prstGeom prst="rect">
              <a:avLst/>
            </a:prstGeom>
          </p:spPr>
        </p:pic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ABA9F691-D6EB-462F-97F5-2C5437C08531}"/>
                </a:ext>
              </a:extLst>
            </p:cNvPr>
            <p:cNvSpPr/>
            <p:nvPr/>
          </p:nvSpPr>
          <p:spPr>
            <a:xfrm>
              <a:off x="2218724" y="5433110"/>
              <a:ext cx="2588809" cy="4985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476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133E539-D8ED-48A8-A187-586F79F30754}"/>
              </a:ext>
            </a:extLst>
          </p:cNvPr>
          <p:cNvGrpSpPr/>
          <p:nvPr/>
        </p:nvGrpSpPr>
        <p:grpSpPr>
          <a:xfrm>
            <a:off x="1514729" y="661967"/>
            <a:ext cx="9119966" cy="5694947"/>
            <a:chOff x="1514729" y="661967"/>
            <a:chExt cx="9119966" cy="5694947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F77F4B6A-319E-4E40-BADE-8242013B0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304" y="661967"/>
              <a:ext cx="9077391" cy="5534065"/>
            </a:xfrm>
            <a:prstGeom prst="rect">
              <a:avLst/>
            </a:prstGeom>
          </p:spPr>
        </p:pic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F6AAEC47-28C9-47B7-8415-5799385B0492}"/>
                </a:ext>
              </a:extLst>
            </p:cNvPr>
            <p:cNvSpPr/>
            <p:nvPr/>
          </p:nvSpPr>
          <p:spPr>
            <a:xfrm>
              <a:off x="1514729" y="3780770"/>
              <a:ext cx="907361" cy="25584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吹き出し: 四角形 4">
              <a:extLst>
                <a:ext uri="{FF2B5EF4-FFF2-40B4-BE49-F238E27FC236}">
                  <a16:creationId xmlns:a16="http://schemas.microsoft.com/office/drawing/2014/main" id="{D22D11BF-0408-4CA8-B311-B437B56EBF72}"/>
                </a:ext>
              </a:extLst>
            </p:cNvPr>
            <p:cNvSpPr/>
            <p:nvPr/>
          </p:nvSpPr>
          <p:spPr>
            <a:xfrm>
              <a:off x="1766482" y="5703396"/>
              <a:ext cx="3346106" cy="653518"/>
            </a:xfrm>
            <a:prstGeom prst="wedgeRectCallout">
              <a:avLst>
                <a:gd name="adj1" fmla="val 21886"/>
                <a:gd name="adj2" fmla="val -150459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蓄積されたログのスキーマ</a:t>
              </a:r>
              <a:endParaRPr kumimoji="1" lang="en-US" altLang="ja-JP" sz="1400" dirty="0"/>
            </a:p>
            <a:p>
              <a:pPr algn="ctr"/>
              <a:r>
                <a:rPr lang="ja-JP" altLang="en-US" sz="1400" dirty="0"/>
                <a:t>展開してフィールドが確認できる</a:t>
              </a:r>
              <a:endParaRPr kumimoji="1" lang="ja-JP" altLang="en-US" sz="1400" dirty="0"/>
            </a:p>
          </p:txBody>
        </p:sp>
        <p:sp>
          <p:nvSpPr>
            <p:cNvPr id="8" name="吹き出し: 四角形 7">
              <a:extLst>
                <a:ext uri="{FF2B5EF4-FFF2-40B4-BE49-F238E27FC236}">
                  <a16:creationId xmlns:a16="http://schemas.microsoft.com/office/drawing/2014/main" id="{DAF6CAFF-4A4C-4804-8CE0-6A51187F8359}"/>
                </a:ext>
              </a:extLst>
            </p:cNvPr>
            <p:cNvSpPr/>
            <p:nvPr/>
          </p:nvSpPr>
          <p:spPr>
            <a:xfrm>
              <a:off x="6695041" y="1798506"/>
              <a:ext cx="1534559" cy="576634"/>
            </a:xfrm>
            <a:prstGeom prst="wedgeRectCallout">
              <a:avLst>
                <a:gd name="adj1" fmla="val -77633"/>
                <a:gd name="adj2" fmla="val -42219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クエリを入力</a:t>
              </a:r>
            </a:p>
          </p:txBody>
        </p:sp>
        <p:sp>
          <p:nvSpPr>
            <p:cNvPr id="9" name="吹き出し: 四角形 8">
              <a:extLst>
                <a:ext uri="{FF2B5EF4-FFF2-40B4-BE49-F238E27FC236}">
                  <a16:creationId xmlns:a16="http://schemas.microsoft.com/office/drawing/2014/main" id="{76F6CFF2-C0D0-4F4A-8065-0684C81D7D52}"/>
                </a:ext>
              </a:extLst>
            </p:cNvPr>
            <p:cNvSpPr/>
            <p:nvPr/>
          </p:nvSpPr>
          <p:spPr>
            <a:xfrm>
              <a:off x="7948746" y="4576212"/>
              <a:ext cx="1534559" cy="576634"/>
            </a:xfrm>
            <a:prstGeom prst="wedgeRectCallout">
              <a:avLst>
                <a:gd name="adj1" fmla="val -77633"/>
                <a:gd name="adj2" fmla="val -42219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実行結果が</a:t>
              </a:r>
              <a:endParaRPr kumimoji="1" lang="en-US" altLang="ja-JP" sz="1400" dirty="0"/>
            </a:p>
            <a:p>
              <a:pPr algn="ctr"/>
              <a:r>
                <a:rPr lang="ja-JP" altLang="en-US" sz="1400" dirty="0"/>
                <a:t>表示される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537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94D6B53-A03D-4F67-AD2C-5CDF6E36A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93" y="957132"/>
            <a:ext cx="7488815" cy="494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1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114E2AC-B149-42A4-8A44-E4F9F4A1A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576" y="852742"/>
            <a:ext cx="8464849" cy="5152516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AB224647-D1A9-4915-AFC4-4CEEA833A42C}"/>
              </a:ext>
            </a:extLst>
          </p:cNvPr>
          <p:cNvSpPr/>
          <p:nvPr/>
        </p:nvSpPr>
        <p:spPr>
          <a:xfrm>
            <a:off x="2104664" y="1991299"/>
            <a:ext cx="907361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596C0E5-4625-42CF-A0E7-41EA2E233979}"/>
              </a:ext>
            </a:extLst>
          </p:cNvPr>
          <p:cNvSpPr/>
          <p:nvPr/>
        </p:nvSpPr>
        <p:spPr>
          <a:xfrm>
            <a:off x="6794652" y="2119221"/>
            <a:ext cx="907361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20D13324-13CA-4475-990B-65DF3180CE75}"/>
              </a:ext>
            </a:extLst>
          </p:cNvPr>
          <p:cNvSpPr/>
          <p:nvPr/>
        </p:nvSpPr>
        <p:spPr>
          <a:xfrm>
            <a:off x="5735273" y="4787145"/>
            <a:ext cx="2436824" cy="576634"/>
          </a:xfrm>
          <a:prstGeom prst="wedgeRectCallout">
            <a:avLst>
              <a:gd name="adj1" fmla="val -61108"/>
              <a:gd name="adj2" fmla="val -20806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どのアプリが</a:t>
            </a:r>
            <a:endParaRPr lang="en-US" altLang="ja-JP" sz="1400" dirty="0"/>
          </a:p>
          <a:p>
            <a:pPr algn="ctr"/>
            <a:r>
              <a:rPr kumimoji="1" lang="ja-JP" altLang="en-US" sz="1400" dirty="0"/>
              <a:t>何のエラーで落ちたのか？</a:t>
            </a:r>
          </a:p>
        </p:txBody>
      </p:sp>
    </p:spTree>
    <p:extLst>
      <p:ext uri="{BB962C8B-B14F-4D97-AF65-F5344CB8AC3E}">
        <p14:creationId xmlns:p14="http://schemas.microsoft.com/office/powerpoint/2010/main" val="87359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5EF5120-B1D7-47D1-B231-D0A53411A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32" y="210863"/>
            <a:ext cx="7196864" cy="6218160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9681D062-654F-44C2-818F-AE6893EB31A8}"/>
              </a:ext>
            </a:extLst>
          </p:cNvPr>
          <p:cNvSpPr/>
          <p:nvPr/>
        </p:nvSpPr>
        <p:spPr>
          <a:xfrm>
            <a:off x="1383354" y="4793037"/>
            <a:ext cx="907361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2BAE75A-3FA0-4C92-B689-6B8FA83A92B1}"/>
              </a:ext>
            </a:extLst>
          </p:cNvPr>
          <p:cNvSpPr/>
          <p:nvPr/>
        </p:nvSpPr>
        <p:spPr>
          <a:xfrm>
            <a:off x="3713052" y="2186558"/>
            <a:ext cx="2436824" cy="576634"/>
          </a:xfrm>
          <a:prstGeom prst="wedgeRectCallout">
            <a:avLst>
              <a:gd name="adj1" fmla="val -70747"/>
              <a:gd name="adj2" fmla="val 4943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リストから詳細を展開</a:t>
            </a:r>
            <a:endParaRPr lang="en-US" altLang="ja-JP" sz="14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67C1830-121D-4DF8-A577-D4FCF2E3FA61}"/>
              </a:ext>
            </a:extLst>
          </p:cNvPr>
          <p:cNvSpPr/>
          <p:nvPr/>
        </p:nvSpPr>
        <p:spPr>
          <a:xfrm>
            <a:off x="3248398" y="4767871"/>
            <a:ext cx="749885" cy="3615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C3CB2F7-0866-4F50-8A0E-310B37F3FA3B}"/>
              </a:ext>
            </a:extLst>
          </p:cNvPr>
          <p:cNvSpPr/>
          <p:nvPr/>
        </p:nvSpPr>
        <p:spPr>
          <a:xfrm>
            <a:off x="3248398" y="5262047"/>
            <a:ext cx="929319" cy="3615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61B44DDB-64A7-438B-BBEA-13C6AA888332}"/>
              </a:ext>
            </a:extLst>
          </p:cNvPr>
          <p:cNvSpPr/>
          <p:nvPr/>
        </p:nvSpPr>
        <p:spPr>
          <a:xfrm>
            <a:off x="3998283" y="4094809"/>
            <a:ext cx="2436824" cy="576634"/>
          </a:xfrm>
          <a:prstGeom prst="wedgeRectCallout">
            <a:avLst>
              <a:gd name="adj1" fmla="val -54567"/>
              <a:gd name="adj2" fmla="val 6980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イベントログが持つ</a:t>
            </a:r>
            <a:endParaRPr lang="en-US" altLang="ja-JP" sz="1400" dirty="0"/>
          </a:p>
          <a:p>
            <a:pPr algn="ctr"/>
            <a:r>
              <a:rPr lang="ja-JP" altLang="en-US" sz="1400" dirty="0"/>
              <a:t>内部的な </a:t>
            </a:r>
            <a:r>
              <a:rPr lang="en-US" altLang="ja-JP" sz="1400" dirty="0"/>
              <a:t>XML</a:t>
            </a:r>
            <a:r>
              <a:rPr lang="ja-JP" altLang="en-US" sz="1400" dirty="0"/>
              <a:t> データ</a:t>
            </a:r>
            <a:endParaRPr lang="en-US" altLang="ja-JP" sz="1400" dirty="0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F821DBBD-8169-4C24-B233-7BDB88C89A4A}"/>
              </a:ext>
            </a:extLst>
          </p:cNvPr>
          <p:cNvSpPr/>
          <p:nvPr/>
        </p:nvSpPr>
        <p:spPr>
          <a:xfrm>
            <a:off x="4177717" y="5662620"/>
            <a:ext cx="2436824" cy="576634"/>
          </a:xfrm>
          <a:prstGeom prst="wedgeRectCallout">
            <a:avLst>
              <a:gd name="adj1" fmla="val -52157"/>
              <a:gd name="adj2" fmla="val -7276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イベントビューアーに</a:t>
            </a:r>
            <a:endParaRPr lang="en-US" altLang="ja-JP" sz="1400" dirty="0"/>
          </a:p>
          <a:p>
            <a:pPr algn="ctr"/>
            <a:r>
              <a:rPr lang="ja-JP" altLang="en-US" sz="1400" dirty="0"/>
              <a:t>表示されているテキスト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70519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01B2403-C583-4B76-93A1-17B799444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89" y="1208560"/>
            <a:ext cx="7350421" cy="44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3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AE0286C-4A99-4500-BE96-469E98C5C892}"/>
              </a:ext>
            </a:extLst>
          </p:cNvPr>
          <p:cNvGrpSpPr/>
          <p:nvPr/>
        </p:nvGrpSpPr>
        <p:grpSpPr>
          <a:xfrm>
            <a:off x="1217952" y="490537"/>
            <a:ext cx="9707223" cy="5876925"/>
            <a:chOff x="1217952" y="490537"/>
            <a:chExt cx="9707223" cy="5876925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E193EE68-AC71-44BC-A41F-647476CE0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6825" y="490537"/>
              <a:ext cx="9658350" cy="5876925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1F7296C-EB42-4477-A0EC-7059225C88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9429" t="13754"/>
            <a:stretch/>
          </p:blipFill>
          <p:spPr>
            <a:xfrm>
              <a:off x="4109207" y="1298895"/>
              <a:ext cx="6815968" cy="5068567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F9145C9-901A-4A2A-82E2-FF46582F9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20" b="36674"/>
            <a:stretch/>
          </p:blipFill>
          <p:spPr>
            <a:xfrm>
              <a:off x="1341803" y="4857136"/>
              <a:ext cx="2606854" cy="1061884"/>
            </a:xfrm>
            <a:prstGeom prst="rect">
              <a:avLst/>
            </a:prstGeom>
          </p:spPr>
        </p:pic>
        <p:sp>
          <p:nvSpPr>
            <p:cNvPr id="6" name="矢印: 下 5">
              <a:extLst>
                <a:ext uri="{FF2B5EF4-FFF2-40B4-BE49-F238E27FC236}">
                  <a16:creationId xmlns:a16="http://schemas.microsoft.com/office/drawing/2014/main" id="{E08ABB92-76BE-45CC-93D4-FC653A11B384}"/>
                </a:ext>
              </a:extLst>
            </p:cNvPr>
            <p:cNvSpPr/>
            <p:nvPr/>
          </p:nvSpPr>
          <p:spPr>
            <a:xfrm rot="21014361">
              <a:off x="1217952" y="3649574"/>
              <a:ext cx="528506" cy="1741412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ここまで展開</a:t>
              </a: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4BD0AFB-3C2E-438E-832F-081F937FF6A9}"/>
                </a:ext>
              </a:extLst>
            </p:cNvPr>
            <p:cNvSpPr/>
            <p:nvPr/>
          </p:nvSpPr>
          <p:spPr>
            <a:xfrm>
              <a:off x="5642319" y="4264435"/>
              <a:ext cx="2847340" cy="25584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65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85</Words>
  <Application>Microsoft Office PowerPoint</Application>
  <PresentationFormat>ワイド画面</PresentationFormat>
  <Paragraphs>27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35</cp:revision>
  <dcterms:created xsi:type="dcterms:W3CDTF">2018-11-11T04:05:12Z</dcterms:created>
  <dcterms:modified xsi:type="dcterms:W3CDTF">2019-04-03T12:57:21Z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2018-11-11T04:05:32.2676266Z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