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10692" r:id="rId2"/>
    <p:sldId id="10693" r:id="rId3"/>
    <p:sldId id="256" r:id="rId4"/>
    <p:sldId id="257" r:id="rId5"/>
    <p:sldId id="258" r:id="rId6"/>
    <p:sldId id="259" r:id="rId7"/>
    <p:sldId id="260"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34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9BE010-B6A7-4387-8E5E-790CC7A3E10D}" type="datetimeFigureOut">
              <a:rPr kumimoji="1" lang="ja-JP" altLang="en-US" smtClean="0"/>
              <a:t>2021/6/8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3EA0A-168E-40D3-A44D-1B70ACEBFD3E}" type="slidenum">
              <a:rPr kumimoji="1" lang="ja-JP" altLang="en-US" smtClean="0"/>
              <a:t>‹#›</a:t>
            </a:fld>
            <a:endParaRPr kumimoji="1" lang="ja-JP" altLang="en-US"/>
          </a:p>
        </p:txBody>
      </p:sp>
    </p:spTree>
    <p:extLst>
      <p:ext uri="{BB962C8B-B14F-4D97-AF65-F5344CB8AC3E}">
        <p14:creationId xmlns:p14="http://schemas.microsoft.com/office/powerpoint/2010/main" val="34782359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ヘッダー プレースホルダー 3"/>
          <p:cNvSpPr>
            <a:spLocks noGrp="1"/>
          </p:cNvSpPr>
          <p:nvPr>
            <p:ph type="hdr" sz="quarter" idx="10"/>
          </p:nvPr>
        </p:nvSpPr>
        <p:spPr/>
        <p:txBody>
          <a:bodyPr/>
          <a:lstStyle/>
          <a:p>
            <a:endParaRPr lang="en-US" dirty="0"/>
          </a:p>
        </p:txBody>
      </p:sp>
      <p:sp>
        <p:nvSpPr>
          <p:cNvPr id="5" name="フッター プレースホルダー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2013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日付プレースホルダー 5"/>
          <p:cNvSpPr>
            <a:spLocks noGrp="1"/>
          </p:cNvSpPr>
          <p:nvPr>
            <p:ph type="dt" idx="12"/>
          </p:nvPr>
        </p:nvSpPr>
        <p:spPr/>
        <p:txBody>
          <a:bodyPr/>
          <a:lstStyle/>
          <a:p>
            <a:fld id="{64CFA94A-519F-445C-B30C-9E76FA6A2031}" type="datetime8">
              <a:rPr lang="en-US" smtClean="0"/>
              <a:t>6/8/2021 4:33 PM</a:t>
            </a:fld>
            <a:endParaRPr lang="en-US" dirty="0"/>
          </a:p>
        </p:txBody>
      </p:sp>
      <p:sp>
        <p:nvSpPr>
          <p:cNvPr id="7" name="スライド番号プレースホルダー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602126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3897AA-8E98-46BF-A901-3FFF716234D8}"/>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7B0888-64C0-49DA-AF4C-ADDE63FC6D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60E3601-846C-49CE-AA4B-FE450B5C5FFD}"/>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5" name="フッター プレースホルダー 4">
            <a:extLst>
              <a:ext uri="{FF2B5EF4-FFF2-40B4-BE49-F238E27FC236}">
                <a16:creationId xmlns:a16="http://schemas.microsoft.com/office/drawing/2014/main" id="{962B1D39-0FA9-4CC5-8895-BEC6BC95262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4D1F99A-8262-4B69-B77A-E409FC48E6C7}"/>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247465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668BBC-C147-466B-BC6D-A33B4DD58C4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B35E60-8C8A-4FC8-B720-38619169F65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21522A5-792F-4B72-9B9A-1FAAE680237B}"/>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5" name="フッター プレースホルダー 4">
            <a:extLst>
              <a:ext uri="{FF2B5EF4-FFF2-40B4-BE49-F238E27FC236}">
                <a16:creationId xmlns:a16="http://schemas.microsoft.com/office/drawing/2014/main" id="{11629231-14BF-4672-9876-CF058D4AD6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4619B41-5D5B-439B-8551-EED8209C159E}"/>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163062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19712D2-C926-493D-9649-D7E1DBEA01B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C767126-6D6D-4DC0-8C68-91B20C95F15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14A011-6760-4776-8A2F-FC703D7B405D}"/>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5" name="フッター プレースホルダー 4">
            <a:extLst>
              <a:ext uri="{FF2B5EF4-FFF2-40B4-BE49-F238E27FC236}">
                <a16:creationId xmlns:a16="http://schemas.microsoft.com/office/drawing/2014/main" id="{63536070-FB69-430F-920A-26E6C551D9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6982690-0857-4DF9-9405-B58E7D5A61F0}"/>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2552419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スライド番号プレースホルダー 2"/>
          <p:cNvSpPr>
            <a:spLocks noGrp="1"/>
          </p:cNvSpPr>
          <p:nvPr>
            <p:ph type="sldNum" sz="quarter" idx="10"/>
          </p:nvPr>
        </p:nvSpPr>
        <p:spPr/>
        <p:txBody>
          <a:bodyPr/>
          <a:lstStyle/>
          <a:p>
            <a:pPr defTabSz="914192"/>
            <a:fld id="{B096BA3A-7840-470E-A799-24933E851897}" type="slidenum">
              <a:rPr lang="ja-JP" altLang="en-US" smtClean="0"/>
              <a:pPr defTabSz="914192"/>
              <a:t>‹#›</a:t>
            </a:fld>
            <a:endParaRPr lang="ja-JP" altLang="en-US"/>
          </a:p>
        </p:txBody>
      </p:sp>
    </p:spTree>
    <p:extLst>
      <p:ext uri="{BB962C8B-B14F-4D97-AF65-F5344CB8AC3E}">
        <p14:creationId xmlns:p14="http://schemas.microsoft.com/office/powerpoint/2010/main" val="40970314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D74D5F-28BA-4A2B-859C-394DF9B30B4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297C680-7CFB-42D4-AA5D-7725EDF64CC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A41C9BC-D42F-4195-A9AD-E9403AB8E796}"/>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5" name="フッター プレースホルダー 4">
            <a:extLst>
              <a:ext uri="{FF2B5EF4-FFF2-40B4-BE49-F238E27FC236}">
                <a16:creationId xmlns:a16="http://schemas.microsoft.com/office/drawing/2014/main" id="{71C64DA8-0B38-4FC8-9682-0753DE2EBFF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3959A3-E597-4A82-AB5C-ED0BB184F333}"/>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2515247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C31907-D22C-4B65-99F0-F0DEB00D9F8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0C81B9F-E745-44B7-AB5E-EBA4D8B38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24CCED37-A2F0-4ED8-98D0-1F3ABA06F5BF}"/>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5" name="フッター プレースホルダー 4">
            <a:extLst>
              <a:ext uri="{FF2B5EF4-FFF2-40B4-BE49-F238E27FC236}">
                <a16:creationId xmlns:a16="http://schemas.microsoft.com/office/drawing/2014/main" id="{CE4A7759-2250-4B84-BCC2-F9DA1AD5287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68A788-3DD4-418D-BB25-4548071E1C60}"/>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2970957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DC8E5-B13F-4BA4-B1A9-9C69C41A1B6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B2CEFA-D7CE-4F0D-912C-92AC073DAE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5622ADB-B81F-416E-9160-BA687FB43C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89F6D3EC-DF3B-4719-8FA9-4F76BE1DBB5B}"/>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6" name="フッター プレースホルダー 5">
            <a:extLst>
              <a:ext uri="{FF2B5EF4-FFF2-40B4-BE49-F238E27FC236}">
                <a16:creationId xmlns:a16="http://schemas.microsoft.com/office/drawing/2014/main" id="{68CAF4D6-2347-492A-8252-9F4F9B4D24D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107783-B548-4A95-8954-F4CB620B8E46}"/>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2847976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CA198F-9542-4919-9E40-4B194E85143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47057B-8481-400B-903A-837667A35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6137882-A9BE-43EF-BD34-90CECA2F757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E9C8A59-7AC0-4FE1-9B91-34C13AA92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FE12537-9788-48B9-8C91-33D0AA6B0D87}"/>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F516CB0-7F6D-42B1-B083-BB71C65ABD7B}"/>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8" name="フッター プレースホルダー 7">
            <a:extLst>
              <a:ext uri="{FF2B5EF4-FFF2-40B4-BE49-F238E27FC236}">
                <a16:creationId xmlns:a16="http://schemas.microsoft.com/office/drawing/2014/main" id="{5BA06153-B344-4D36-9AB1-05BD4AFD49A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F9B6E27-E90F-45D1-8D71-1F26B50A1025}"/>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789697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90A2CF-0E88-434C-AD40-BCD4F0C1247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F194C01-30CB-4496-92F2-F990D99E56EF}"/>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4" name="フッター プレースホルダー 3">
            <a:extLst>
              <a:ext uri="{FF2B5EF4-FFF2-40B4-BE49-F238E27FC236}">
                <a16:creationId xmlns:a16="http://schemas.microsoft.com/office/drawing/2014/main" id="{6DC054A1-096C-46A4-AFA0-BA507D9F0DC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992794F-38E9-4952-A9EF-57B18EB6FF6A}"/>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2032671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92F5C86-8C13-43B5-B902-B7071DB91C6D}"/>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3" name="フッター プレースホルダー 2">
            <a:extLst>
              <a:ext uri="{FF2B5EF4-FFF2-40B4-BE49-F238E27FC236}">
                <a16:creationId xmlns:a16="http://schemas.microsoft.com/office/drawing/2014/main" id="{5D85F91F-3178-4B64-8214-145B92E8458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72FDBBE-E5E5-42B8-981D-8B4D89929EC7}"/>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4006014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B40B5-F891-4949-B392-597CFCE3BF1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0C0FC1-52B8-4493-9DDE-89A236141A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C7954D0-E0D2-4F69-938D-EE5DC5C15B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3797A49-29B4-4589-8342-2FF9759FA649}"/>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6" name="フッター プレースホルダー 5">
            <a:extLst>
              <a:ext uri="{FF2B5EF4-FFF2-40B4-BE49-F238E27FC236}">
                <a16:creationId xmlns:a16="http://schemas.microsoft.com/office/drawing/2014/main" id="{ECC06F59-77BF-409A-A576-5573FC39637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14B3813-C686-43D4-9902-F112CF1D4640}"/>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1350542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8B0C4D-2E77-43C3-8E2F-A510D51B830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0C9F27D-B3E5-4D17-8DE7-A29EE3BFE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484F94A-B342-49E0-8B71-56AB20EEB6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42989CB-56AF-4782-B392-FAAE9C7AC255}"/>
              </a:ext>
            </a:extLst>
          </p:cNvPr>
          <p:cNvSpPr>
            <a:spLocks noGrp="1"/>
          </p:cNvSpPr>
          <p:nvPr>
            <p:ph type="dt" sz="half" idx="10"/>
          </p:nvPr>
        </p:nvSpPr>
        <p:spPr/>
        <p:txBody>
          <a:bodyPr/>
          <a:lstStyle/>
          <a:p>
            <a:fld id="{A0E068F2-FF34-4200-B474-E4A93D28ED02}" type="datetimeFigureOut">
              <a:rPr kumimoji="1" lang="ja-JP" altLang="en-US" smtClean="0"/>
              <a:t>2021/6/8</a:t>
            </a:fld>
            <a:endParaRPr kumimoji="1" lang="ja-JP" altLang="en-US"/>
          </a:p>
        </p:txBody>
      </p:sp>
      <p:sp>
        <p:nvSpPr>
          <p:cNvPr id="6" name="フッター プレースホルダー 5">
            <a:extLst>
              <a:ext uri="{FF2B5EF4-FFF2-40B4-BE49-F238E27FC236}">
                <a16:creationId xmlns:a16="http://schemas.microsoft.com/office/drawing/2014/main" id="{776E0A1B-CE85-42D3-8F50-6A4B394CF2F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6B53F3-32D7-4E64-8147-9E7763C7FEEA}"/>
              </a:ext>
            </a:extLst>
          </p:cNvPr>
          <p:cNvSpPr>
            <a:spLocks noGrp="1"/>
          </p:cNvSpPr>
          <p:nvPr>
            <p:ph type="sldNum" sz="quarter" idx="12"/>
          </p:nvPr>
        </p:nvSpPr>
        <p:spPr/>
        <p:txBody>
          <a:body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2704319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1B4251-9ABF-4135-80C6-A7C435E65A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20A4DC-E55A-4714-AC6C-A24B7C8539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61A06A0-4476-4E38-A768-B8BB68F8C5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068F2-FF34-4200-B474-E4A93D28ED02}" type="datetimeFigureOut">
              <a:rPr kumimoji="1" lang="ja-JP" altLang="en-US" smtClean="0"/>
              <a:t>2021/6/8</a:t>
            </a:fld>
            <a:endParaRPr kumimoji="1" lang="ja-JP" altLang="en-US"/>
          </a:p>
        </p:txBody>
      </p:sp>
      <p:sp>
        <p:nvSpPr>
          <p:cNvPr id="5" name="フッター プレースホルダー 4">
            <a:extLst>
              <a:ext uri="{FF2B5EF4-FFF2-40B4-BE49-F238E27FC236}">
                <a16:creationId xmlns:a16="http://schemas.microsoft.com/office/drawing/2014/main" id="{D0B5E89C-A979-468A-981A-7771B2B849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B2DE576-1DA1-4505-9437-2CB7D1A494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E40615-5304-46E7-82D7-74E656D4F02A}" type="slidenum">
              <a:rPr kumimoji="1" lang="ja-JP" altLang="en-US" smtClean="0"/>
              <a:t>‹#›</a:t>
            </a:fld>
            <a:endParaRPr kumimoji="1" lang="ja-JP" altLang="en-US"/>
          </a:p>
        </p:txBody>
      </p:sp>
    </p:spTree>
    <p:extLst>
      <p:ext uri="{BB962C8B-B14F-4D97-AF65-F5344CB8AC3E}">
        <p14:creationId xmlns:p14="http://schemas.microsoft.com/office/powerpoint/2010/main" val="1523448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5.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6.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5.png"/><Relationship Id="rId5" Type="http://schemas.openxmlformats.org/officeDocument/2006/relationships/image" Target="../media/image6.svg"/><Relationship Id="rId10" Type="http://schemas.openxmlformats.org/officeDocument/2006/relationships/image" Target="../media/image11.sv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FB70C7D6-07F4-45DE-BD98-417DBA95A86D}"/>
              </a:ext>
            </a:extLst>
          </p:cNvPr>
          <p:cNvSpPr>
            <a:spLocks noGrp="1"/>
          </p:cNvSpPr>
          <p:nvPr>
            <p:ph type="sldNum" sz="quarter" idx="12"/>
          </p:nvPr>
        </p:nvSpPr>
        <p:spPr/>
        <p:txBody>
          <a:bodyPr/>
          <a:lstStyle/>
          <a:p>
            <a:pPr defTabSz="914192"/>
            <a:fld id="{B096BA3A-7840-470E-A799-24933E851897}" type="slidenum">
              <a:rPr kumimoji="1" lang="ja-JP" altLang="en-US" smtClean="0"/>
              <a:pPr defTabSz="914192"/>
              <a:t>1</a:t>
            </a:fld>
            <a:endParaRPr kumimoji="1" lang="ja-JP" altLang="en-US"/>
          </a:p>
        </p:txBody>
      </p:sp>
      <p:sp>
        <p:nvSpPr>
          <p:cNvPr id="4" name="正方形/長方形 3">
            <a:extLst>
              <a:ext uri="{FF2B5EF4-FFF2-40B4-BE49-F238E27FC236}">
                <a16:creationId xmlns:a16="http://schemas.microsoft.com/office/drawing/2014/main" id="{11D87B15-9C79-45C4-8B8A-73EF03B5C3F7}"/>
              </a:ext>
            </a:extLst>
          </p:cNvPr>
          <p:cNvSpPr/>
          <p:nvPr/>
        </p:nvSpPr>
        <p:spPr bwMode="auto">
          <a:xfrm>
            <a:off x="729391" y="2472620"/>
            <a:ext cx="3145533" cy="172603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altLang="ja-JP" sz="1765" dirty="0">
                <a:solidFill>
                  <a:schemeClr val="tx2"/>
                </a:solidFill>
                <a:cs typeface="Segoe UI" pitchFamily="34" charset="0"/>
              </a:rPr>
              <a:t>Azure</a:t>
            </a:r>
            <a:r>
              <a:rPr lang="ja-JP" altLang="en-US" sz="1765" dirty="0">
                <a:solidFill>
                  <a:schemeClr val="tx2"/>
                </a:solidFill>
                <a:cs typeface="Segoe UI" pitchFamily="34" charset="0"/>
              </a:rPr>
              <a:t> ポータル</a:t>
            </a:r>
          </a:p>
        </p:txBody>
      </p:sp>
      <p:sp>
        <p:nvSpPr>
          <p:cNvPr id="6" name="正方形/長方形 5">
            <a:extLst>
              <a:ext uri="{FF2B5EF4-FFF2-40B4-BE49-F238E27FC236}">
                <a16:creationId xmlns:a16="http://schemas.microsoft.com/office/drawing/2014/main" id="{6AE952BD-8F86-4F09-B156-637C773288BD}"/>
              </a:ext>
            </a:extLst>
          </p:cNvPr>
          <p:cNvSpPr/>
          <p:nvPr/>
        </p:nvSpPr>
        <p:spPr bwMode="auto">
          <a:xfrm>
            <a:off x="729389" y="4386984"/>
            <a:ext cx="10625815" cy="729470"/>
          </a:xfrm>
          <a:prstGeom prst="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altLang="ja-JP" sz="1765" dirty="0">
                <a:solidFill>
                  <a:schemeClr val="tx2"/>
                </a:solidFill>
                <a:cs typeface="Segoe UI" pitchFamily="34" charset="0"/>
              </a:rPr>
              <a:t>Azure</a:t>
            </a:r>
            <a:r>
              <a:rPr lang="ja-JP" altLang="en-US" sz="1765" dirty="0">
                <a:solidFill>
                  <a:schemeClr val="tx2"/>
                </a:solidFill>
                <a:cs typeface="Segoe UI" pitchFamily="34" charset="0"/>
              </a:rPr>
              <a:t> </a:t>
            </a:r>
            <a:r>
              <a:rPr lang="en-US" altLang="ja-JP" sz="1765" dirty="0">
                <a:solidFill>
                  <a:schemeClr val="tx2"/>
                </a:solidFill>
                <a:cs typeface="Segoe UI" pitchFamily="34" charset="0"/>
              </a:rPr>
              <a:t>Resource</a:t>
            </a:r>
            <a:r>
              <a:rPr lang="ja-JP" altLang="en-US" sz="1765" dirty="0">
                <a:solidFill>
                  <a:schemeClr val="tx2"/>
                </a:solidFill>
                <a:cs typeface="Segoe UI" pitchFamily="34" charset="0"/>
              </a:rPr>
              <a:t> </a:t>
            </a:r>
            <a:r>
              <a:rPr lang="en-US" altLang="ja-JP" sz="1765" dirty="0">
                <a:solidFill>
                  <a:schemeClr val="tx2"/>
                </a:solidFill>
                <a:cs typeface="Segoe UI" pitchFamily="34" charset="0"/>
              </a:rPr>
              <a:t>Manager</a:t>
            </a:r>
            <a:r>
              <a:rPr lang="ja-JP" altLang="en-US" sz="1765" dirty="0">
                <a:solidFill>
                  <a:schemeClr val="tx2"/>
                </a:solidFill>
                <a:cs typeface="Segoe UI" pitchFamily="34" charset="0"/>
              </a:rPr>
              <a:t> </a:t>
            </a:r>
            <a:r>
              <a:rPr lang="en-US" altLang="ja-JP" sz="1765" dirty="0">
                <a:solidFill>
                  <a:schemeClr val="tx2"/>
                </a:solidFill>
                <a:cs typeface="Segoe UI" pitchFamily="34" charset="0"/>
              </a:rPr>
              <a:t>Rest</a:t>
            </a:r>
            <a:r>
              <a:rPr lang="ja-JP" altLang="en-US" sz="1765" dirty="0">
                <a:solidFill>
                  <a:schemeClr val="tx2"/>
                </a:solidFill>
                <a:cs typeface="Segoe UI" pitchFamily="34" charset="0"/>
              </a:rPr>
              <a:t> </a:t>
            </a:r>
            <a:r>
              <a:rPr lang="en-US" altLang="ja-JP" sz="1765" dirty="0">
                <a:solidFill>
                  <a:schemeClr val="tx2"/>
                </a:solidFill>
                <a:cs typeface="Segoe UI" pitchFamily="34" charset="0"/>
              </a:rPr>
              <a:t>API</a:t>
            </a:r>
            <a:endParaRPr lang="ja-JP" altLang="en-US" sz="1765" dirty="0">
              <a:solidFill>
                <a:schemeClr val="tx2"/>
              </a:solidFill>
              <a:cs typeface="Segoe UI" pitchFamily="34" charset="0"/>
            </a:endParaRPr>
          </a:p>
        </p:txBody>
      </p:sp>
      <p:sp>
        <p:nvSpPr>
          <p:cNvPr id="10" name="四角形: 角を丸くする 9">
            <a:extLst>
              <a:ext uri="{FF2B5EF4-FFF2-40B4-BE49-F238E27FC236}">
                <a16:creationId xmlns:a16="http://schemas.microsoft.com/office/drawing/2014/main" id="{89881CF8-5A88-4EE0-836C-3426AC733DD4}"/>
              </a:ext>
            </a:extLst>
          </p:cNvPr>
          <p:cNvSpPr/>
          <p:nvPr/>
        </p:nvSpPr>
        <p:spPr bwMode="auto">
          <a:xfrm>
            <a:off x="729388" y="5361736"/>
            <a:ext cx="2516672" cy="74390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ja-JP" altLang="en-US" sz="1765" dirty="0">
                <a:solidFill>
                  <a:schemeClr val="tx2"/>
                </a:solidFill>
                <a:cs typeface="Segoe UI" pitchFamily="34" charset="0"/>
              </a:rPr>
              <a:t>仮想マシン</a:t>
            </a:r>
          </a:p>
        </p:txBody>
      </p:sp>
      <p:sp>
        <p:nvSpPr>
          <p:cNvPr id="11" name="四角形: 角を丸くする 10">
            <a:extLst>
              <a:ext uri="{FF2B5EF4-FFF2-40B4-BE49-F238E27FC236}">
                <a16:creationId xmlns:a16="http://schemas.microsoft.com/office/drawing/2014/main" id="{CFC63866-402E-4A4D-A315-FD8F3B2A56A6}"/>
              </a:ext>
            </a:extLst>
          </p:cNvPr>
          <p:cNvSpPr/>
          <p:nvPr/>
        </p:nvSpPr>
        <p:spPr bwMode="auto">
          <a:xfrm>
            <a:off x="3462987" y="5361736"/>
            <a:ext cx="2516672" cy="74390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altLang="ja-JP" sz="1765" dirty="0">
                <a:solidFill>
                  <a:schemeClr val="tx2"/>
                </a:solidFill>
                <a:cs typeface="Segoe UI" pitchFamily="34" charset="0"/>
              </a:rPr>
              <a:t>Web</a:t>
            </a:r>
            <a:r>
              <a:rPr lang="ja-JP" altLang="en-US" sz="1765" dirty="0">
                <a:solidFill>
                  <a:schemeClr val="tx2"/>
                </a:solidFill>
                <a:cs typeface="Segoe UI" pitchFamily="34" charset="0"/>
              </a:rPr>
              <a:t> </a:t>
            </a:r>
            <a:r>
              <a:rPr lang="en-US" altLang="ja-JP" sz="1765" dirty="0">
                <a:solidFill>
                  <a:schemeClr val="tx2"/>
                </a:solidFill>
                <a:cs typeface="Segoe UI" pitchFamily="34" charset="0"/>
              </a:rPr>
              <a:t>App</a:t>
            </a:r>
            <a:endParaRPr lang="ja-JP" altLang="en-US" sz="1765" dirty="0">
              <a:solidFill>
                <a:schemeClr val="tx2"/>
              </a:solidFill>
              <a:cs typeface="Segoe UI" pitchFamily="34" charset="0"/>
            </a:endParaRPr>
          </a:p>
        </p:txBody>
      </p:sp>
      <p:sp>
        <p:nvSpPr>
          <p:cNvPr id="12" name="四角形: 角を丸くする 11">
            <a:extLst>
              <a:ext uri="{FF2B5EF4-FFF2-40B4-BE49-F238E27FC236}">
                <a16:creationId xmlns:a16="http://schemas.microsoft.com/office/drawing/2014/main" id="{DA9DC7E4-9464-4520-A6F0-553EEDB71724}"/>
              </a:ext>
            </a:extLst>
          </p:cNvPr>
          <p:cNvSpPr/>
          <p:nvPr/>
        </p:nvSpPr>
        <p:spPr bwMode="auto">
          <a:xfrm>
            <a:off x="6188232" y="5364526"/>
            <a:ext cx="2516672" cy="74390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altLang="ja-JP" sz="1765" dirty="0">
                <a:solidFill>
                  <a:schemeClr val="tx2"/>
                </a:solidFill>
                <a:cs typeface="Segoe UI" pitchFamily="34" charset="0"/>
              </a:rPr>
              <a:t>SQL</a:t>
            </a:r>
            <a:r>
              <a:rPr lang="ja-JP" altLang="en-US" sz="1765" dirty="0">
                <a:solidFill>
                  <a:schemeClr val="tx2"/>
                </a:solidFill>
                <a:cs typeface="Segoe UI" pitchFamily="34" charset="0"/>
              </a:rPr>
              <a:t> </a:t>
            </a:r>
            <a:r>
              <a:rPr lang="en-US" altLang="ja-JP" sz="1765" dirty="0">
                <a:solidFill>
                  <a:schemeClr val="tx2"/>
                </a:solidFill>
                <a:cs typeface="Segoe UI" pitchFamily="34" charset="0"/>
              </a:rPr>
              <a:t>DB</a:t>
            </a:r>
            <a:endParaRPr lang="ja-JP" altLang="en-US" sz="1765" dirty="0">
              <a:solidFill>
                <a:schemeClr val="tx2"/>
              </a:solidFill>
              <a:cs typeface="Segoe UI" pitchFamily="34" charset="0"/>
            </a:endParaRPr>
          </a:p>
        </p:txBody>
      </p:sp>
      <p:sp>
        <p:nvSpPr>
          <p:cNvPr id="13" name="四角形: 角を丸くする 12">
            <a:extLst>
              <a:ext uri="{FF2B5EF4-FFF2-40B4-BE49-F238E27FC236}">
                <a16:creationId xmlns:a16="http://schemas.microsoft.com/office/drawing/2014/main" id="{CE1B716C-8D68-48D8-AC2E-6418ED639D99}"/>
              </a:ext>
            </a:extLst>
          </p:cNvPr>
          <p:cNvSpPr/>
          <p:nvPr/>
        </p:nvSpPr>
        <p:spPr bwMode="auto">
          <a:xfrm>
            <a:off x="8838532" y="5361736"/>
            <a:ext cx="2516672" cy="743909"/>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altLang="ja-JP" sz="1765" dirty="0" err="1">
                <a:solidFill>
                  <a:schemeClr val="tx2"/>
                </a:solidFill>
                <a:cs typeface="Segoe UI" pitchFamily="34" charset="0"/>
              </a:rPr>
              <a:t>Etc</a:t>
            </a:r>
            <a:r>
              <a:rPr lang="en-US" altLang="ja-JP" sz="1765" dirty="0">
                <a:solidFill>
                  <a:schemeClr val="tx2"/>
                </a:solidFill>
                <a:cs typeface="Segoe UI" pitchFamily="34" charset="0"/>
              </a:rPr>
              <a:t>…</a:t>
            </a:r>
            <a:endParaRPr lang="ja-JP" altLang="en-US" sz="1765" dirty="0">
              <a:solidFill>
                <a:schemeClr val="tx2"/>
              </a:solidFill>
              <a:cs typeface="Segoe UI" pitchFamily="34" charset="0"/>
            </a:endParaRPr>
          </a:p>
        </p:txBody>
      </p:sp>
      <p:sp>
        <p:nvSpPr>
          <p:cNvPr id="14" name="正方形/長方形 13">
            <a:extLst>
              <a:ext uri="{FF2B5EF4-FFF2-40B4-BE49-F238E27FC236}">
                <a16:creationId xmlns:a16="http://schemas.microsoft.com/office/drawing/2014/main" id="{2436882B-2543-40C7-AED8-36E928E45714}"/>
              </a:ext>
            </a:extLst>
          </p:cNvPr>
          <p:cNvSpPr/>
          <p:nvPr/>
        </p:nvSpPr>
        <p:spPr bwMode="auto">
          <a:xfrm>
            <a:off x="4010240" y="2471016"/>
            <a:ext cx="3327328" cy="172603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altLang="ja-JP" sz="1765" dirty="0">
                <a:solidFill>
                  <a:schemeClr val="tx2"/>
                </a:solidFill>
                <a:cs typeface="Segoe UI" pitchFamily="34" charset="0"/>
              </a:rPr>
              <a:t>Azure</a:t>
            </a:r>
            <a:r>
              <a:rPr lang="ja-JP" altLang="en-US" sz="1765" dirty="0">
                <a:solidFill>
                  <a:schemeClr val="tx2"/>
                </a:solidFill>
                <a:cs typeface="Segoe UI" pitchFamily="34" charset="0"/>
              </a:rPr>
              <a:t> </a:t>
            </a:r>
            <a:r>
              <a:rPr lang="en-US" altLang="ja-JP" sz="1765" dirty="0">
                <a:solidFill>
                  <a:schemeClr val="tx2"/>
                </a:solidFill>
                <a:cs typeface="Segoe UI" pitchFamily="34" charset="0"/>
              </a:rPr>
              <a:t>PowerShell</a:t>
            </a:r>
          </a:p>
          <a:p>
            <a:pPr algn="ctr" defTabSz="914102" fontAlgn="base">
              <a:lnSpc>
                <a:spcPct val="90000"/>
              </a:lnSpc>
              <a:spcBef>
                <a:spcPct val="0"/>
              </a:spcBef>
              <a:spcAft>
                <a:spcPct val="0"/>
              </a:spcAft>
            </a:pPr>
            <a:r>
              <a:rPr lang="en-US" altLang="ja-JP" sz="1765" dirty="0">
                <a:solidFill>
                  <a:schemeClr val="tx2"/>
                </a:solidFill>
                <a:cs typeface="Segoe UI" pitchFamily="34" charset="0"/>
              </a:rPr>
              <a:t>Azure</a:t>
            </a:r>
            <a:r>
              <a:rPr lang="ja-JP" altLang="en-US" sz="1765" dirty="0">
                <a:solidFill>
                  <a:schemeClr val="tx2"/>
                </a:solidFill>
                <a:cs typeface="Segoe UI" pitchFamily="34" charset="0"/>
              </a:rPr>
              <a:t> </a:t>
            </a:r>
            <a:r>
              <a:rPr lang="en-US" altLang="ja-JP" sz="1765" dirty="0">
                <a:solidFill>
                  <a:schemeClr val="tx2"/>
                </a:solidFill>
                <a:cs typeface="Segoe UI" pitchFamily="34" charset="0"/>
              </a:rPr>
              <a:t>CLI</a:t>
            </a:r>
          </a:p>
        </p:txBody>
      </p:sp>
      <p:sp>
        <p:nvSpPr>
          <p:cNvPr id="17" name="正方形/長方形 16">
            <a:extLst>
              <a:ext uri="{FF2B5EF4-FFF2-40B4-BE49-F238E27FC236}">
                <a16:creationId xmlns:a16="http://schemas.microsoft.com/office/drawing/2014/main" id="{3BE9D0C0-650B-4222-BAD7-CBD4D303485D}"/>
              </a:ext>
            </a:extLst>
          </p:cNvPr>
          <p:cNvSpPr/>
          <p:nvPr/>
        </p:nvSpPr>
        <p:spPr bwMode="auto">
          <a:xfrm>
            <a:off x="7450284" y="3279959"/>
            <a:ext cx="2621970" cy="918695"/>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altLang="ja-JP" sz="1765" dirty="0">
                <a:solidFill>
                  <a:schemeClr val="tx2"/>
                </a:solidFill>
                <a:cs typeface="Segoe UI" pitchFamily="34" charset="0"/>
              </a:rPr>
              <a:t>SDK</a:t>
            </a:r>
          </a:p>
          <a:p>
            <a:pPr algn="ctr" defTabSz="914102" fontAlgn="base">
              <a:lnSpc>
                <a:spcPct val="90000"/>
              </a:lnSpc>
              <a:spcBef>
                <a:spcPct val="0"/>
              </a:spcBef>
              <a:spcAft>
                <a:spcPct val="0"/>
              </a:spcAft>
            </a:pPr>
            <a:r>
              <a:rPr lang="en-US" altLang="ja-JP" sz="1765" dirty="0">
                <a:solidFill>
                  <a:schemeClr val="tx2"/>
                </a:solidFill>
                <a:cs typeface="Segoe UI" pitchFamily="34" charset="0"/>
              </a:rPr>
              <a:t>C#, Node, Python, </a:t>
            </a:r>
            <a:r>
              <a:rPr lang="en-US" altLang="ja-JP" sz="1765" dirty="0" err="1">
                <a:solidFill>
                  <a:schemeClr val="tx2"/>
                </a:solidFill>
                <a:cs typeface="Segoe UI" pitchFamily="34" charset="0"/>
              </a:rPr>
              <a:t>etc</a:t>
            </a:r>
            <a:endParaRPr lang="en-US" altLang="ja-JP" sz="1765" dirty="0">
              <a:solidFill>
                <a:schemeClr val="tx2"/>
              </a:solidFill>
              <a:cs typeface="Segoe UI" pitchFamily="34" charset="0"/>
            </a:endParaRPr>
          </a:p>
        </p:txBody>
      </p:sp>
      <p:sp>
        <p:nvSpPr>
          <p:cNvPr id="23" name="フリーフォーム: 図形 22">
            <a:extLst>
              <a:ext uri="{FF2B5EF4-FFF2-40B4-BE49-F238E27FC236}">
                <a16:creationId xmlns:a16="http://schemas.microsoft.com/office/drawing/2014/main" id="{B1E3110B-4B20-49E5-BD81-97794E0794AB}"/>
              </a:ext>
            </a:extLst>
          </p:cNvPr>
          <p:cNvSpPr/>
          <p:nvPr/>
        </p:nvSpPr>
        <p:spPr bwMode="auto">
          <a:xfrm>
            <a:off x="5489802" y="1584027"/>
            <a:ext cx="5865401" cy="2613831"/>
          </a:xfrm>
          <a:custGeom>
            <a:avLst/>
            <a:gdLst>
              <a:gd name="connsiteX0" fmla="*/ 0 w 5062828"/>
              <a:gd name="connsiteY0" fmla="*/ 0 h 2666244"/>
              <a:gd name="connsiteX1" fmla="*/ 5062828 w 5062828"/>
              <a:gd name="connsiteY1" fmla="*/ 0 h 2666244"/>
              <a:gd name="connsiteX2" fmla="*/ 5062828 w 5062828"/>
              <a:gd name="connsiteY2" fmla="*/ 744097 h 2666244"/>
              <a:gd name="connsiteX3" fmla="*/ 5062827 w 5062828"/>
              <a:gd name="connsiteY3" fmla="*/ 744097 h 2666244"/>
              <a:gd name="connsiteX4" fmla="*/ 5062827 w 5062828"/>
              <a:gd name="connsiteY4" fmla="*/ 1563421 h 2666244"/>
              <a:gd name="connsiteX5" fmla="*/ 5062827 w 5062828"/>
              <a:gd name="connsiteY5" fmla="*/ 2666244 h 2666244"/>
              <a:gd name="connsiteX6" fmla="*/ 3894188 w 5062828"/>
              <a:gd name="connsiteY6" fmla="*/ 2666244 h 2666244"/>
              <a:gd name="connsiteX7" fmla="*/ 3894188 w 5062828"/>
              <a:gd name="connsiteY7" fmla="*/ 1563421 h 2666244"/>
              <a:gd name="connsiteX8" fmla="*/ 2731840 w 5062828"/>
              <a:gd name="connsiteY8" fmla="*/ 1563421 h 2666244"/>
              <a:gd name="connsiteX9" fmla="*/ 2731840 w 5062828"/>
              <a:gd name="connsiteY9" fmla="*/ 744097 h 2666244"/>
              <a:gd name="connsiteX10" fmla="*/ 0 w 5062828"/>
              <a:gd name="connsiteY10" fmla="*/ 744097 h 2666244"/>
              <a:gd name="connsiteX0" fmla="*/ 0 w 5983015"/>
              <a:gd name="connsiteY0" fmla="*/ 12549 h 2666244"/>
              <a:gd name="connsiteX1" fmla="*/ 5983015 w 5983015"/>
              <a:gd name="connsiteY1" fmla="*/ 0 h 2666244"/>
              <a:gd name="connsiteX2" fmla="*/ 5983015 w 5983015"/>
              <a:gd name="connsiteY2" fmla="*/ 744097 h 2666244"/>
              <a:gd name="connsiteX3" fmla="*/ 5983014 w 5983015"/>
              <a:gd name="connsiteY3" fmla="*/ 744097 h 2666244"/>
              <a:gd name="connsiteX4" fmla="*/ 5983014 w 5983015"/>
              <a:gd name="connsiteY4" fmla="*/ 1563421 h 2666244"/>
              <a:gd name="connsiteX5" fmla="*/ 5983014 w 5983015"/>
              <a:gd name="connsiteY5" fmla="*/ 2666244 h 2666244"/>
              <a:gd name="connsiteX6" fmla="*/ 4814375 w 5983015"/>
              <a:gd name="connsiteY6" fmla="*/ 2666244 h 2666244"/>
              <a:gd name="connsiteX7" fmla="*/ 4814375 w 5983015"/>
              <a:gd name="connsiteY7" fmla="*/ 1563421 h 2666244"/>
              <a:gd name="connsiteX8" fmla="*/ 3652027 w 5983015"/>
              <a:gd name="connsiteY8" fmla="*/ 1563421 h 2666244"/>
              <a:gd name="connsiteX9" fmla="*/ 3652027 w 5983015"/>
              <a:gd name="connsiteY9" fmla="*/ 744097 h 2666244"/>
              <a:gd name="connsiteX10" fmla="*/ 920187 w 5983015"/>
              <a:gd name="connsiteY10" fmla="*/ 744097 h 2666244"/>
              <a:gd name="connsiteX11" fmla="*/ 0 w 5983015"/>
              <a:gd name="connsiteY11" fmla="*/ 12549 h 2666244"/>
              <a:gd name="connsiteX0" fmla="*/ 0 w 5983015"/>
              <a:gd name="connsiteY0" fmla="*/ 12549 h 2666244"/>
              <a:gd name="connsiteX1" fmla="*/ 5983015 w 5983015"/>
              <a:gd name="connsiteY1" fmla="*/ 0 h 2666244"/>
              <a:gd name="connsiteX2" fmla="*/ 5983015 w 5983015"/>
              <a:gd name="connsiteY2" fmla="*/ 744097 h 2666244"/>
              <a:gd name="connsiteX3" fmla="*/ 5983014 w 5983015"/>
              <a:gd name="connsiteY3" fmla="*/ 744097 h 2666244"/>
              <a:gd name="connsiteX4" fmla="*/ 5983014 w 5983015"/>
              <a:gd name="connsiteY4" fmla="*/ 1563421 h 2666244"/>
              <a:gd name="connsiteX5" fmla="*/ 5983014 w 5983015"/>
              <a:gd name="connsiteY5" fmla="*/ 2666244 h 2666244"/>
              <a:gd name="connsiteX6" fmla="*/ 4814375 w 5983015"/>
              <a:gd name="connsiteY6" fmla="*/ 2666244 h 2666244"/>
              <a:gd name="connsiteX7" fmla="*/ 4814375 w 5983015"/>
              <a:gd name="connsiteY7" fmla="*/ 1563421 h 2666244"/>
              <a:gd name="connsiteX8" fmla="*/ 3652027 w 5983015"/>
              <a:gd name="connsiteY8" fmla="*/ 1563421 h 2666244"/>
              <a:gd name="connsiteX9" fmla="*/ 3652027 w 5983015"/>
              <a:gd name="connsiteY9" fmla="*/ 744097 h 2666244"/>
              <a:gd name="connsiteX10" fmla="*/ 0 w 5983015"/>
              <a:gd name="connsiteY10" fmla="*/ 760828 h 2666244"/>
              <a:gd name="connsiteX11" fmla="*/ 0 w 5983015"/>
              <a:gd name="connsiteY11" fmla="*/ 12549 h 2666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83015" h="2666244">
                <a:moveTo>
                  <a:pt x="0" y="12549"/>
                </a:moveTo>
                <a:lnTo>
                  <a:pt x="5983015" y="0"/>
                </a:lnTo>
                <a:lnTo>
                  <a:pt x="5983015" y="744097"/>
                </a:lnTo>
                <a:lnTo>
                  <a:pt x="5983014" y="744097"/>
                </a:lnTo>
                <a:lnTo>
                  <a:pt x="5983014" y="1563421"/>
                </a:lnTo>
                <a:lnTo>
                  <a:pt x="5983014" y="2666244"/>
                </a:lnTo>
                <a:lnTo>
                  <a:pt x="4814375" y="2666244"/>
                </a:lnTo>
                <a:lnTo>
                  <a:pt x="4814375" y="1563421"/>
                </a:lnTo>
                <a:lnTo>
                  <a:pt x="3652027" y="1563421"/>
                </a:lnTo>
                <a:lnTo>
                  <a:pt x="3652027" y="744097"/>
                </a:lnTo>
                <a:lnTo>
                  <a:pt x="0" y="760828"/>
                </a:lnTo>
                <a:lnTo>
                  <a:pt x="0" y="12549"/>
                </a:lnTo>
                <a:close/>
              </a:path>
            </a:pathLst>
          </a:cu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endParaRPr lang="en-US" altLang="ja-JP" sz="1765" dirty="0">
              <a:solidFill>
                <a:schemeClr val="tx2"/>
              </a:solidFill>
              <a:cs typeface="Segoe UI" pitchFamily="34" charset="0"/>
            </a:endParaRPr>
          </a:p>
        </p:txBody>
      </p:sp>
      <p:sp>
        <p:nvSpPr>
          <p:cNvPr id="22" name="正方形/長方形 21">
            <a:extLst>
              <a:ext uri="{FF2B5EF4-FFF2-40B4-BE49-F238E27FC236}">
                <a16:creationId xmlns:a16="http://schemas.microsoft.com/office/drawing/2014/main" id="{EBA99EE7-02A0-4A9B-8D7F-C8A5C9A2D954}"/>
              </a:ext>
            </a:extLst>
          </p:cNvPr>
          <p:cNvSpPr/>
          <p:nvPr/>
        </p:nvSpPr>
        <p:spPr bwMode="auto">
          <a:xfrm>
            <a:off x="7450283" y="2472619"/>
            <a:ext cx="1480561" cy="650408"/>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altLang="ja-JP" sz="1765" dirty="0">
                <a:solidFill>
                  <a:schemeClr val="tx2"/>
                </a:solidFill>
                <a:cs typeface="Segoe UI" pitchFamily="34" charset="0"/>
              </a:rPr>
              <a:t>OSS, </a:t>
            </a:r>
          </a:p>
          <a:p>
            <a:pPr algn="ctr" defTabSz="914102" fontAlgn="base">
              <a:lnSpc>
                <a:spcPct val="90000"/>
              </a:lnSpc>
              <a:spcBef>
                <a:spcPct val="0"/>
              </a:spcBef>
              <a:spcAft>
                <a:spcPct val="0"/>
              </a:spcAft>
            </a:pPr>
            <a:r>
              <a:rPr lang="en-US" altLang="ja-JP" sz="1765" dirty="0">
                <a:solidFill>
                  <a:schemeClr val="tx2"/>
                </a:solidFill>
                <a:cs typeface="Segoe UI" pitchFamily="34" charset="0"/>
              </a:rPr>
              <a:t>3</a:t>
            </a:r>
            <a:r>
              <a:rPr lang="en-US" altLang="ja-JP" sz="1765" baseline="30000" dirty="0">
                <a:solidFill>
                  <a:schemeClr val="tx2"/>
                </a:solidFill>
                <a:cs typeface="Segoe UI" pitchFamily="34" charset="0"/>
              </a:rPr>
              <a:t>rd</a:t>
            </a:r>
            <a:r>
              <a:rPr lang="ja-JP" altLang="en-US" sz="1765" dirty="0">
                <a:solidFill>
                  <a:schemeClr val="tx2"/>
                </a:solidFill>
                <a:cs typeface="Segoe UI" pitchFamily="34" charset="0"/>
              </a:rPr>
              <a:t> </a:t>
            </a:r>
            <a:r>
              <a:rPr lang="en-US" altLang="ja-JP" sz="1765" dirty="0">
                <a:solidFill>
                  <a:schemeClr val="tx2"/>
                </a:solidFill>
                <a:cs typeface="Segoe UI" pitchFamily="34" charset="0"/>
              </a:rPr>
              <a:t>Party</a:t>
            </a:r>
          </a:p>
        </p:txBody>
      </p:sp>
      <p:sp>
        <p:nvSpPr>
          <p:cNvPr id="24" name="テキスト ボックス 23">
            <a:extLst>
              <a:ext uri="{FF2B5EF4-FFF2-40B4-BE49-F238E27FC236}">
                <a16:creationId xmlns:a16="http://schemas.microsoft.com/office/drawing/2014/main" id="{74891F8D-1105-4342-A6FC-216876116118}"/>
              </a:ext>
            </a:extLst>
          </p:cNvPr>
          <p:cNvSpPr txBox="1"/>
          <p:nvPr/>
        </p:nvSpPr>
        <p:spPr>
          <a:xfrm>
            <a:off x="7613673" y="1693355"/>
            <a:ext cx="3303903" cy="536696"/>
          </a:xfrm>
          <a:prstGeom prst="rect">
            <a:avLst/>
          </a:prstGeom>
          <a:noFill/>
        </p:spPr>
        <p:txBody>
          <a:bodyPr wrap="none" lIns="179285" tIns="143428" rIns="179285" bIns="143428" rtlCol="0">
            <a:spAutoFit/>
          </a:bodyPr>
          <a:lstStyle/>
          <a:p>
            <a:pPr>
              <a:lnSpc>
                <a:spcPct val="90000"/>
              </a:lnSpc>
              <a:spcAft>
                <a:spcPts val="588"/>
              </a:spcAft>
            </a:pPr>
            <a:r>
              <a:rPr lang="ja-JP" altLang="en-US" sz="1765" dirty="0">
                <a:gradFill>
                  <a:gsLst>
                    <a:gs pos="2917">
                      <a:schemeClr val="tx1"/>
                    </a:gs>
                    <a:gs pos="30000">
                      <a:schemeClr val="tx1"/>
                    </a:gs>
                  </a:gsLst>
                  <a:lin ang="5400000" scaled="0"/>
                </a:gradFill>
              </a:rPr>
              <a:t>ユーザーコード／スクリプト</a:t>
            </a:r>
          </a:p>
        </p:txBody>
      </p:sp>
      <p:sp>
        <p:nvSpPr>
          <p:cNvPr id="18" name="正方形/長方形 17">
            <a:extLst>
              <a:ext uri="{FF2B5EF4-FFF2-40B4-BE49-F238E27FC236}">
                <a16:creationId xmlns:a16="http://schemas.microsoft.com/office/drawing/2014/main" id="{31F6DCC3-8619-42C2-9CDC-094F875AE462}"/>
              </a:ext>
            </a:extLst>
          </p:cNvPr>
          <p:cNvSpPr/>
          <p:nvPr/>
        </p:nvSpPr>
        <p:spPr bwMode="auto">
          <a:xfrm>
            <a:off x="729388" y="1589749"/>
            <a:ext cx="4691405" cy="743909"/>
          </a:xfrm>
          <a:prstGeom prst="rect">
            <a:avLst/>
          </a:prstGeom>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non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ja-JP" altLang="en-US" sz="1765">
                <a:solidFill>
                  <a:schemeClr val="tx2"/>
                </a:solidFill>
                <a:cs typeface="Segoe UI" pitchFamily="34" charset="0"/>
              </a:rPr>
              <a:t>ユーザーインタラクティブ</a:t>
            </a:r>
            <a:endParaRPr lang="ja-JP" altLang="en-US" sz="1765" dirty="0">
              <a:solidFill>
                <a:schemeClr val="tx2"/>
              </a:solidFill>
              <a:cs typeface="Segoe UI" pitchFamily="34" charset="0"/>
            </a:endParaRPr>
          </a:p>
        </p:txBody>
      </p:sp>
    </p:spTree>
    <p:extLst>
      <p:ext uri="{BB962C8B-B14F-4D97-AF65-F5344CB8AC3E}">
        <p14:creationId xmlns:p14="http://schemas.microsoft.com/office/powerpoint/2010/main" val="114941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E027A68-5E13-46F9-9B63-668A891189F8}"/>
              </a:ext>
            </a:extLst>
          </p:cNvPr>
          <p:cNvPicPr>
            <a:picLocks noChangeAspect="1"/>
          </p:cNvPicPr>
          <p:nvPr/>
        </p:nvPicPr>
        <p:blipFill rotWithShape="1">
          <a:blip r:embed="rId2"/>
          <a:srcRect b="18262"/>
          <a:stretch/>
        </p:blipFill>
        <p:spPr>
          <a:xfrm>
            <a:off x="435079" y="2134402"/>
            <a:ext cx="4668494" cy="2876577"/>
          </a:xfrm>
          <a:prstGeom prst="rect">
            <a:avLst/>
          </a:prstGeom>
          <a:ln>
            <a:noFill/>
          </a:ln>
          <a:effectLst>
            <a:outerShdw blurRad="292100" dist="139700" dir="2700000" algn="tl" rotWithShape="0">
              <a:srgbClr val="333333">
                <a:alpha val="65000"/>
              </a:srgbClr>
            </a:outerShdw>
          </a:effectLst>
        </p:spPr>
      </p:pic>
      <p:pic>
        <p:nvPicPr>
          <p:cNvPr id="5" name="図 4">
            <a:extLst>
              <a:ext uri="{FF2B5EF4-FFF2-40B4-BE49-F238E27FC236}">
                <a16:creationId xmlns:a16="http://schemas.microsoft.com/office/drawing/2014/main" id="{358DF48D-8A13-4774-91FA-D49E52E51667}"/>
              </a:ext>
            </a:extLst>
          </p:cNvPr>
          <p:cNvPicPr>
            <a:picLocks noChangeAspect="1"/>
          </p:cNvPicPr>
          <p:nvPr/>
        </p:nvPicPr>
        <p:blipFill>
          <a:blip r:embed="rId3"/>
          <a:stretch>
            <a:fillRect/>
          </a:stretch>
        </p:blipFill>
        <p:spPr>
          <a:xfrm>
            <a:off x="5446064" y="2134402"/>
            <a:ext cx="6882066" cy="2876577"/>
          </a:xfrm>
          <a:prstGeom prst="rect">
            <a:avLst/>
          </a:prstGeom>
          <a:ln>
            <a:noFill/>
          </a:ln>
          <a:effectLst>
            <a:outerShdw blurRad="292100" dist="139700" dir="2700000" algn="tl" rotWithShape="0">
              <a:srgbClr val="333333">
                <a:alpha val="65000"/>
              </a:srgbClr>
            </a:outerShdw>
          </a:effectLst>
        </p:spPr>
      </p:pic>
      <p:sp>
        <p:nvSpPr>
          <p:cNvPr id="7" name="テキスト ボックス 6">
            <a:extLst>
              <a:ext uri="{FF2B5EF4-FFF2-40B4-BE49-F238E27FC236}">
                <a16:creationId xmlns:a16="http://schemas.microsoft.com/office/drawing/2014/main" id="{9AD19A43-1FBA-4E62-B926-7E7C6D8D80C3}"/>
              </a:ext>
            </a:extLst>
          </p:cNvPr>
          <p:cNvSpPr txBox="1"/>
          <p:nvPr/>
        </p:nvSpPr>
        <p:spPr>
          <a:xfrm>
            <a:off x="435079" y="1785021"/>
            <a:ext cx="4739951" cy="307777"/>
          </a:xfrm>
          <a:prstGeom prst="rect">
            <a:avLst/>
          </a:prstGeom>
          <a:noFill/>
        </p:spPr>
        <p:txBody>
          <a:bodyPr wrap="square" rtlCol="0">
            <a:spAutoFit/>
          </a:bodyPr>
          <a:lstStyle/>
          <a:p>
            <a:r>
              <a:rPr kumimoji="1" lang="ja-JP" altLang="en-US" sz="1400" dirty="0"/>
              <a:t>この画面は主にコントロールプレーンを操作している</a:t>
            </a:r>
          </a:p>
        </p:txBody>
      </p:sp>
      <p:sp>
        <p:nvSpPr>
          <p:cNvPr id="9" name="テキスト ボックス 8">
            <a:extLst>
              <a:ext uri="{FF2B5EF4-FFF2-40B4-BE49-F238E27FC236}">
                <a16:creationId xmlns:a16="http://schemas.microsoft.com/office/drawing/2014/main" id="{C7206669-1B7B-4C4F-A5D5-D5A74B9D97B7}"/>
              </a:ext>
            </a:extLst>
          </p:cNvPr>
          <p:cNvSpPr txBox="1"/>
          <p:nvPr/>
        </p:nvSpPr>
        <p:spPr>
          <a:xfrm>
            <a:off x="5389104" y="1785020"/>
            <a:ext cx="4739951" cy="307777"/>
          </a:xfrm>
          <a:prstGeom prst="rect">
            <a:avLst/>
          </a:prstGeom>
          <a:noFill/>
        </p:spPr>
        <p:txBody>
          <a:bodyPr wrap="square" rtlCol="0">
            <a:spAutoFit/>
          </a:bodyPr>
          <a:lstStyle/>
          <a:p>
            <a:r>
              <a:rPr kumimoji="1" lang="ja-JP" altLang="en-US" sz="1400" dirty="0"/>
              <a:t>この画面は主にデータプレーンを操作している</a:t>
            </a:r>
          </a:p>
        </p:txBody>
      </p:sp>
    </p:spTree>
    <p:extLst>
      <p:ext uri="{BB962C8B-B14F-4D97-AF65-F5344CB8AC3E}">
        <p14:creationId xmlns:p14="http://schemas.microsoft.com/office/powerpoint/2010/main" val="52598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6670370C-2C66-4CEA-814D-316131EE75B2}"/>
              </a:ext>
            </a:extLst>
          </p:cNvPr>
          <p:cNvSpPr/>
          <p:nvPr/>
        </p:nvSpPr>
        <p:spPr>
          <a:xfrm>
            <a:off x="4694985" y="2664691"/>
            <a:ext cx="1756618" cy="93216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コントロール</a:t>
            </a:r>
            <a:br>
              <a:rPr kumimoji="1" lang="en-US" altLang="ja-JP" dirty="0">
                <a:solidFill>
                  <a:schemeClr val="tx1"/>
                </a:solidFill>
              </a:rPr>
            </a:br>
            <a:r>
              <a:rPr kumimoji="1" lang="ja-JP" altLang="en-US" dirty="0">
                <a:solidFill>
                  <a:schemeClr val="tx1"/>
                </a:solidFill>
              </a:rPr>
              <a:t>プレーン</a:t>
            </a:r>
          </a:p>
        </p:txBody>
      </p:sp>
      <p:sp>
        <p:nvSpPr>
          <p:cNvPr id="6" name="四角形: 角を丸くする 5">
            <a:extLst>
              <a:ext uri="{FF2B5EF4-FFF2-40B4-BE49-F238E27FC236}">
                <a16:creationId xmlns:a16="http://schemas.microsoft.com/office/drawing/2014/main" id="{EC28EE7C-AE8C-439F-8934-4FDFCA73EC8F}"/>
              </a:ext>
            </a:extLst>
          </p:cNvPr>
          <p:cNvSpPr/>
          <p:nvPr/>
        </p:nvSpPr>
        <p:spPr>
          <a:xfrm>
            <a:off x="4694984" y="1223702"/>
            <a:ext cx="1756618" cy="93216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データ</a:t>
            </a:r>
            <a:br>
              <a:rPr kumimoji="1" lang="en-US" altLang="ja-JP" dirty="0">
                <a:solidFill>
                  <a:schemeClr val="tx1"/>
                </a:solidFill>
              </a:rPr>
            </a:br>
            <a:r>
              <a:rPr kumimoji="1" lang="ja-JP" altLang="en-US" dirty="0">
                <a:solidFill>
                  <a:schemeClr val="tx1"/>
                </a:solidFill>
              </a:rPr>
              <a:t>プレーン</a:t>
            </a:r>
          </a:p>
        </p:txBody>
      </p:sp>
      <p:sp>
        <p:nvSpPr>
          <p:cNvPr id="7" name="楕円 6">
            <a:extLst>
              <a:ext uri="{FF2B5EF4-FFF2-40B4-BE49-F238E27FC236}">
                <a16:creationId xmlns:a16="http://schemas.microsoft.com/office/drawing/2014/main" id="{E62BD395-278A-47E0-A356-513DCA97FAF2}"/>
              </a:ext>
            </a:extLst>
          </p:cNvPr>
          <p:cNvSpPr/>
          <p:nvPr/>
        </p:nvSpPr>
        <p:spPr>
          <a:xfrm>
            <a:off x="3413630" y="1540791"/>
            <a:ext cx="297989" cy="29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7CEA9682-0B73-447B-9710-700924131D8C}"/>
              </a:ext>
            </a:extLst>
          </p:cNvPr>
          <p:cNvCxnSpPr>
            <a:cxnSpLocks/>
            <a:stCxn id="7" idx="6"/>
            <a:endCxn id="6" idx="1"/>
          </p:cNvCxnSpPr>
          <p:nvPr/>
        </p:nvCxnSpPr>
        <p:spPr>
          <a:xfrm>
            <a:off x="3711619" y="1689786"/>
            <a:ext cx="983365" cy="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1" name="楕円 10">
            <a:extLst>
              <a:ext uri="{FF2B5EF4-FFF2-40B4-BE49-F238E27FC236}">
                <a16:creationId xmlns:a16="http://schemas.microsoft.com/office/drawing/2014/main" id="{96D1C5D4-A727-4FD6-85E9-E81C02F20827}"/>
              </a:ext>
            </a:extLst>
          </p:cNvPr>
          <p:cNvSpPr/>
          <p:nvPr/>
        </p:nvSpPr>
        <p:spPr>
          <a:xfrm>
            <a:off x="3413631" y="2981781"/>
            <a:ext cx="297989" cy="29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コネクタ 12">
            <a:extLst>
              <a:ext uri="{FF2B5EF4-FFF2-40B4-BE49-F238E27FC236}">
                <a16:creationId xmlns:a16="http://schemas.microsoft.com/office/drawing/2014/main" id="{1AB2C7ED-E01C-4CFC-9419-436D4446D416}"/>
              </a:ext>
            </a:extLst>
          </p:cNvPr>
          <p:cNvCxnSpPr>
            <a:cxnSpLocks/>
            <a:stCxn id="11" idx="6"/>
            <a:endCxn id="4" idx="1"/>
          </p:cNvCxnSpPr>
          <p:nvPr/>
        </p:nvCxnSpPr>
        <p:spPr>
          <a:xfrm>
            <a:off x="3711620" y="3130776"/>
            <a:ext cx="983365"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5" name="グラフィックス 24">
            <a:extLst>
              <a:ext uri="{FF2B5EF4-FFF2-40B4-BE49-F238E27FC236}">
                <a16:creationId xmlns:a16="http://schemas.microsoft.com/office/drawing/2014/main" id="{4EA477ED-7EFB-4787-8F2B-88475753B1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46525" y="2834827"/>
            <a:ext cx="591895" cy="591895"/>
          </a:xfrm>
          <a:prstGeom prst="rect">
            <a:avLst/>
          </a:prstGeom>
        </p:spPr>
      </p:pic>
      <p:sp>
        <p:nvSpPr>
          <p:cNvPr id="28" name="四角形: 角を丸くする 27">
            <a:extLst>
              <a:ext uri="{FF2B5EF4-FFF2-40B4-BE49-F238E27FC236}">
                <a16:creationId xmlns:a16="http://schemas.microsoft.com/office/drawing/2014/main" id="{9A810419-EF93-4002-A4A1-C904CF6D443D}"/>
              </a:ext>
            </a:extLst>
          </p:cNvPr>
          <p:cNvSpPr/>
          <p:nvPr/>
        </p:nvSpPr>
        <p:spPr>
          <a:xfrm>
            <a:off x="6757258" y="1223702"/>
            <a:ext cx="1334990" cy="2408884"/>
          </a:xfrm>
          <a:prstGeom prst="round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dirty="0"/>
              <a:t>RBAC</a:t>
            </a:r>
            <a:endParaRPr kumimoji="1" lang="ja-JP" altLang="en-US" dirty="0"/>
          </a:p>
        </p:txBody>
      </p:sp>
      <p:sp>
        <p:nvSpPr>
          <p:cNvPr id="31" name="四角形: 角を丸くする 30">
            <a:extLst>
              <a:ext uri="{FF2B5EF4-FFF2-40B4-BE49-F238E27FC236}">
                <a16:creationId xmlns:a16="http://schemas.microsoft.com/office/drawing/2014/main" id="{79034F7C-0F45-4105-B786-870B36A57149}"/>
              </a:ext>
            </a:extLst>
          </p:cNvPr>
          <p:cNvSpPr/>
          <p:nvPr/>
        </p:nvSpPr>
        <p:spPr>
          <a:xfrm>
            <a:off x="6822428" y="2738328"/>
            <a:ext cx="753566" cy="300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a:t>Actions</a:t>
            </a:r>
            <a:endParaRPr kumimoji="1" lang="ja-JP" altLang="en-US" sz="1200" dirty="0"/>
          </a:p>
        </p:txBody>
      </p:sp>
      <p:sp>
        <p:nvSpPr>
          <p:cNvPr id="33" name="四角形: 角を丸くする 32">
            <a:extLst>
              <a:ext uri="{FF2B5EF4-FFF2-40B4-BE49-F238E27FC236}">
                <a16:creationId xmlns:a16="http://schemas.microsoft.com/office/drawing/2014/main" id="{70FAD5BC-47EE-4CED-83E2-5BF8F47375B5}"/>
              </a:ext>
            </a:extLst>
          </p:cNvPr>
          <p:cNvSpPr/>
          <p:nvPr/>
        </p:nvSpPr>
        <p:spPr>
          <a:xfrm>
            <a:off x="6974828" y="2890728"/>
            <a:ext cx="753566" cy="300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a:t>Actions</a:t>
            </a:r>
            <a:endParaRPr kumimoji="1" lang="ja-JP" altLang="en-US" sz="1200" dirty="0"/>
          </a:p>
        </p:txBody>
      </p:sp>
      <p:sp>
        <p:nvSpPr>
          <p:cNvPr id="35" name="四角形: 角を丸くする 34">
            <a:extLst>
              <a:ext uri="{FF2B5EF4-FFF2-40B4-BE49-F238E27FC236}">
                <a16:creationId xmlns:a16="http://schemas.microsoft.com/office/drawing/2014/main" id="{2F05B8BE-BAFA-46DA-A32E-A2A80EE48909}"/>
              </a:ext>
            </a:extLst>
          </p:cNvPr>
          <p:cNvSpPr/>
          <p:nvPr/>
        </p:nvSpPr>
        <p:spPr>
          <a:xfrm>
            <a:off x="7127228" y="3043128"/>
            <a:ext cx="753566" cy="300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a:t>Actions</a:t>
            </a:r>
            <a:endParaRPr kumimoji="1" lang="ja-JP" altLang="en-US" sz="1200" dirty="0"/>
          </a:p>
        </p:txBody>
      </p:sp>
      <p:sp>
        <p:nvSpPr>
          <p:cNvPr id="37" name="四角形: 角を丸くする 36">
            <a:extLst>
              <a:ext uri="{FF2B5EF4-FFF2-40B4-BE49-F238E27FC236}">
                <a16:creationId xmlns:a16="http://schemas.microsoft.com/office/drawing/2014/main" id="{4D574B7F-AF92-4E38-A21E-312BD290E068}"/>
              </a:ext>
            </a:extLst>
          </p:cNvPr>
          <p:cNvSpPr/>
          <p:nvPr/>
        </p:nvSpPr>
        <p:spPr>
          <a:xfrm>
            <a:off x="7279628" y="3195528"/>
            <a:ext cx="753566" cy="300005"/>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a:t>Actions</a:t>
            </a:r>
            <a:endParaRPr kumimoji="1" lang="ja-JP" altLang="en-US" sz="1200" dirty="0"/>
          </a:p>
        </p:txBody>
      </p:sp>
      <p:sp>
        <p:nvSpPr>
          <p:cNvPr id="39" name="四角形: 角を丸くする 38">
            <a:extLst>
              <a:ext uri="{FF2B5EF4-FFF2-40B4-BE49-F238E27FC236}">
                <a16:creationId xmlns:a16="http://schemas.microsoft.com/office/drawing/2014/main" id="{779757E5-1AA0-45A9-8D76-9CE297D1C273}"/>
              </a:ext>
            </a:extLst>
          </p:cNvPr>
          <p:cNvSpPr/>
          <p:nvPr/>
        </p:nvSpPr>
        <p:spPr>
          <a:xfrm>
            <a:off x="6894411" y="1384986"/>
            <a:ext cx="753566" cy="35561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a:t>Data</a:t>
            </a:r>
            <a:br>
              <a:rPr kumimoji="1" lang="en-US" altLang="ja-JP" sz="1200" dirty="0"/>
            </a:br>
            <a:r>
              <a:rPr kumimoji="1" lang="en-US" altLang="ja-JP" sz="1200" dirty="0"/>
              <a:t>Actions</a:t>
            </a:r>
            <a:endParaRPr kumimoji="1" lang="ja-JP" altLang="en-US" sz="1200" dirty="0"/>
          </a:p>
        </p:txBody>
      </p:sp>
      <p:sp>
        <p:nvSpPr>
          <p:cNvPr id="41" name="四角形: 角を丸くする 40">
            <a:extLst>
              <a:ext uri="{FF2B5EF4-FFF2-40B4-BE49-F238E27FC236}">
                <a16:creationId xmlns:a16="http://schemas.microsoft.com/office/drawing/2014/main" id="{5AAC973D-B3D9-438E-A178-24FBAC99854E}"/>
              </a:ext>
            </a:extLst>
          </p:cNvPr>
          <p:cNvSpPr/>
          <p:nvPr/>
        </p:nvSpPr>
        <p:spPr>
          <a:xfrm>
            <a:off x="7046811" y="1537386"/>
            <a:ext cx="753566" cy="35561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a:t>Data</a:t>
            </a:r>
            <a:br>
              <a:rPr kumimoji="1" lang="en-US" altLang="ja-JP" sz="1200" dirty="0"/>
            </a:br>
            <a:r>
              <a:rPr kumimoji="1" lang="en-US" altLang="ja-JP" sz="1200" dirty="0"/>
              <a:t>Actions</a:t>
            </a:r>
            <a:endParaRPr kumimoji="1" lang="ja-JP" altLang="en-US" sz="1200" dirty="0"/>
          </a:p>
        </p:txBody>
      </p:sp>
      <p:sp>
        <p:nvSpPr>
          <p:cNvPr id="43" name="四角形: 角を丸くする 42">
            <a:extLst>
              <a:ext uri="{FF2B5EF4-FFF2-40B4-BE49-F238E27FC236}">
                <a16:creationId xmlns:a16="http://schemas.microsoft.com/office/drawing/2014/main" id="{8BF97DDB-65EA-4073-BEE7-10A103DF70D2}"/>
              </a:ext>
            </a:extLst>
          </p:cNvPr>
          <p:cNvSpPr/>
          <p:nvPr/>
        </p:nvSpPr>
        <p:spPr>
          <a:xfrm>
            <a:off x="7199211" y="1689786"/>
            <a:ext cx="753566" cy="355614"/>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kumimoji="1" lang="en-US" altLang="ja-JP" sz="1200" dirty="0"/>
              <a:t>Data</a:t>
            </a:r>
            <a:br>
              <a:rPr kumimoji="1" lang="en-US" altLang="ja-JP" sz="1200" dirty="0"/>
            </a:br>
            <a:r>
              <a:rPr kumimoji="1" lang="en-US" altLang="ja-JP" sz="1200" dirty="0"/>
              <a:t>Actions</a:t>
            </a:r>
            <a:endParaRPr kumimoji="1" lang="ja-JP" altLang="en-US" sz="1200" dirty="0"/>
          </a:p>
        </p:txBody>
      </p:sp>
      <p:sp>
        <p:nvSpPr>
          <p:cNvPr id="46" name="テキスト ボックス 45">
            <a:extLst>
              <a:ext uri="{FF2B5EF4-FFF2-40B4-BE49-F238E27FC236}">
                <a16:creationId xmlns:a16="http://schemas.microsoft.com/office/drawing/2014/main" id="{0D1C0DD0-0B72-4144-9179-EC2D99830AA7}"/>
              </a:ext>
            </a:extLst>
          </p:cNvPr>
          <p:cNvSpPr txBox="1"/>
          <p:nvPr/>
        </p:nvSpPr>
        <p:spPr>
          <a:xfrm>
            <a:off x="8301298" y="3459716"/>
            <a:ext cx="1082348" cy="523220"/>
          </a:xfrm>
          <a:prstGeom prst="rect">
            <a:avLst/>
          </a:prstGeom>
          <a:noFill/>
        </p:spPr>
        <p:txBody>
          <a:bodyPr wrap="none" rtlCol="0">
            <a:spAutoFit/>
          </a:bodyPr>
          <a:lstStyle/>
          <a:p>
            <a:r>
              <a:rPr lang="ja-JP" altLang="en-US" sz="1400" dirty="0"/>
              <a:t>ストレージ</a:t>
            </a:r>
            <a:br>
              <a:rPr lang="en-US" altLang="ja-JP" sz="1400" dirty="0"/>
            </a:br>
            <a:r>
              <a:rPr lang="ja-JP" altLang="en-US" sz="1400" dirty="0"/>
              <a:t>アカウント</a:t>
            </a:r>
            <a:endParaRPr kumimoji="1" lang="ja-JP" altLang="en-US" sz="1400" dirty="0"/>
          </a:p>
        </p:txBody>
      </p:sp>
      <p:sp>
        <p:nvSpPr>
          <p:cNvPr id="47" name="吹き出し: 角を丸めた四角形 46">
            <a:extLst>
              <a:ext uri="{FF2B5EF4-FFF2-40B4-BE49-F238E27FC236}">
                <a16:creationId xmlns:a16="http://schemas.microsoft.com/office/drawing/2014/main" id="{CF34E990-7D1C-4EE4-8088-49DCDC058D18}"/>
              </a:ext>
            </a:extLst>
          </p:cNvPr>
          <p:cNvSpPr/>
          <p:nvPr/>
        </p:nvSpPr>
        <p:spPr>
          <a:xfrm>
            <a:off x="8626358" y="1187976"/>
            <a:ext cx="1334990" cy="967895"/>
          </a:xfrm>
          <a:prstGeom prst="wedgeRoundRectCallout">
            <a:avLst>
              <a:gd name="adj1" fmla="val -42165"/>
              <a:gd name="adj2" fmla="val 1376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48" name="グラフィックス 47">
            <a:extLst>
              <a:ext uri="{FF2B5EF4-FFF2-40B4-BE49-F238E27FC236}">
                <a16:creationId xmlns:a16="http://schemas.microsoft.com/office/drawing/2014/main" id="{F4396ADF-A49A-498C-8D25-CA5C2B277A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979374" y="1267651"/>
            <a:ext cx="404272" cy="404272"/>
          </a:xfrm>
          <a:prstGeom prst="rect">
            <a:avLst/>
          </a:prstGeom>
        </p:spPr>
      </p:pic>
      <p:sp>
        <p:nvSpPr>
          <p:cNvPr id="54" name="吹き出し: 角を丸めた四角形 53">
            <a:extLst>
              <a:ext uri="{FF2B5EF4-FFF2-40B4-BE49-F238E27FC236}">
                <a16:creationId xmlns:a16="http://schemas.microsoft.com/office/drawing/2014/main" id="{CBE113A4-9919-4DA6-9F38-6C3403B8D5CB}"/>
              </a:ext>
            </a:extLst>
          </p:cNvPr>
          <p:cNvSpPr/>
          <p:nvPr/>
        </p:nvSpPr>
        <p:spPr>
          <a:xfrm>
            <a:off x="10619164" y="1205837"/>
            <a:ext cx="2157439" cy="967895"/>
          </a:xfrm>
          <a:prstGeom prst="wedgeRoundRectCallout">
            <a:avLst>
              <a:gd name="adj1" fmla="val -100075"/>
              <a:gd name="adj2" fmla="val 138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56" name="グラフィックス 55">
            <a:extLst>
              <a:ext uri="{FF2B5EF4-FFF2-40B4-BE49-F238E27FC236}">
                <a16:creationId xmlns:a16="http://schemas.microsoft.com/office/drawing/2014/main" id="{0C2CD08B-F629-4834-AD0E-0C021DB5D9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131774" y="1420051"/>
            <a:ext cx="404272" cy="404272"/>
          </a:xfrm>
          <a:prstGeom prst="rect">
            <a:avLst/>
          </a:prstGeom>
        </p:spPr>
      </p:pic>
      <p:pic>
        <p:nvPicPr>
          <p:cNvPr id="58" name="グラフィックス 57">
            <a:extLst>
              <a:ext uri="{FF2B5EF4-FFF2-40B4-BE49-F238E27FC236}">
                <a16:creationId xmlns:a16="http://schemas.microsoft.com/office/drawing/2014/main" id="{1530B479-041D-4A6D-A2A6-52B02732F0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284174" y="1572451"/>
            <a:ext cx="404272" cy="404272"/>
          </a:xfrm>
          <a:prstGeom prst="rect">
            <a:avLst/>
          </a:prstGeom>
        </p:spPr>
      </p:pic>
      <p:sp>
        <p:nvSpPr>
          <p:cNvPr id="60" name="テキスト ボックス 59">
            <a:extLst>
              <a:ext uri="{FF2B5EF4-FFF2-40B4-BE49-F238E27FC236}">
                <a16:creationId xmlns:a16="http://schemas.microsoft.com/office/drawing/2014/main" id="{0E241092-B2A8-41A5-8F59-A5E1B3605ED2}"/>
              </a:ext>
            </a:extLst>
          </p:cNvPr>
          <p:cNvSpPr txBox="1"/>
          <p:nvPr/>
        </p:nvSpPr>
        <p:spPr>
          <a:xfrm>
            <a:off x="8646551" y="1849784"/>
            <a:ext cx="902811" cy="307777"/>
          </a:xfrm>
          <a:prstGeom prst="rect">
            <a:avLst/>
          </a:prstGeom>
          <a:noFill/>
        </p:spPr>
        <p:txBody>
          <a:bodyPr wrap="none" rtlCol="0">
            <a:spAutoFit/>
          </a:bodyPr>
          <a:lstStyle/>
          <a:p>
            <a:r>
              <a:rPr kumimoji="1" lang="ja-JP" altLang="en-US" sz="1400" dirty="0"/>
              <a:t>コンテナ</a:t>
            </a:r>
          </a:p>
        </p:txBody>
      </p:sp>
      <p:pic>
        <p:nvPicPr>
          <p:cNvPr id="62" name="図 61" descr="アイコン&#10;&#10;自動的に生成された説明">
            <a:extLst>
              <a:ext uri="{FF2B5EF4-FFF2-40B4-BE49-F238E27FC236}">
                <a16:creationId xmlns:a16="http://schemas.microsoft.com/office/drawing/2014/main" id="{476990EA-99EF-4AB6-B53A-0F74C98C41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7331" y="1426081"/>
            <a:ext cx="246123" cy="527405"/>
          </a:xfrm>
          <a:prstGeom prst="rect">
            <a:avLst/>
          </a:prstGeom>
        </p:spPr>
      </p:pic>
      <p:pic>
        <p:nvPicPr>
          <p:cNvPr id="64" name="図 63" descr="文字が書かれた看板&#10;&#10;自動的に生成された説明">
            <a:extLst>
              <a:ext uri="{FF2B5EF4-FFF2-40B4-BE49-F238E27FC236}">
                <a16:creationId xmlns:a16="http://schemas.microsoft.com/office/drawing/2014/main" id="{02B72BEE-B8E3-4B13-9219-B800D0B860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5000" y="1431905"/>
            <a:ext cx="246123" cy="527405"/>
          </a:xfrm>
          <a:prstGeom prst="rect">
            <a:avLst/>
          </a:prstGeom>
        </p:spPr>
      </p:pic>
      <p:pic>
        <p:nvPicPr>
          <p:cNvPr id="66" name="図 65" descr="白いバックグラウンドの前にある交通標識&#10;&#10;自動的に生成された説明">
            <a:extLst>
              <a:ext uri="{FF2B5EF4-FFF2-40B4-BE49-F238E27FC236}">
                <a16:creationId xmlns:a16="http://schemas.microsoft.com/office/drawing/2014/main" id="{003BCB73-B30C-4D93-B8EF-1A355C24DD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089290" y="1427378"/>
            <a:ext cx="583734" cy="583734"/>
          </a:xfrm>
          <a:prstGeom prst="rect">
            <a:avLst/>
          </a:prstGeom>
        </p:spPr>
      </p:pic>
      <p:sp>
        <p:nvSpPr>
          <p:cNvPr id="67" name="テキスト ボックス 66">
            <a:extLst>
              <a:ext uri="{FF2B5EF4-FFF2-40B4-BE49-F238E27FC236}">
                <a16:creationId xmlns:a16="http://schemas.microsoft.com/office/drawing/2014/main" id="{661F7DDD-CDA2-4CDA-8896-048D0A88154B}"/>
              </a:ext>
            </a:extLst>
          </p:cNvPr>
          <p:cNvSpPr txBox="1"/>
          <p:nvPr/>
        </p:nvSpPr>
        <p:spPr>
          <a:xfrm>
            <a:off x="3243535" y="3675159"/>
            <a:ext cx="1919531" cy="307777"/>
          </a:xfrm>
          <a:prstGeom prst="rect">
            <a:avLst/>
          </a:prstGeom>
          <a:noFill/>
        </p:spPr>
        <p:txBody>
          <a:bodyPr wrap="none" rtlCol="0">
            <a:spAutoFit/>
          </a:bodyPr>
          <a:lstStyle/>
          <a:p>
            <a:r>
              <a:rPr lang="en-US" altLang="ja-JP" sz="1400" dirty="0"/>
              <a:t>https://management.azure.com</a:t>
            </a:r>
            <a:endParaRPr kumimoji="1" lang="ja-JP" altLang="en-US" sz="1400" dirty="0"/>
          </a:p>
        </p:txBody>
      </p:sp>
      <p:sp>
        <p:nvSpPr>
          <p:cNvPr id="69" name="テキスト ボックス 68">
            <a:extLst>
              <a:ext uri="{FF2B5EF4-FFF2-40B4-BE49-F238E27FC236}">
                <a16:creationId xmlns:a16="http://schemas.microsoft.com/office/drawing/2014/main" id="{E978C273-1577-4D0D-82F4-D382077D6422}"/>
              </a:ext>
            </a:extLst>
          </p:cNvPr>
          <p:cNvSpPr txBox="1"/>
          <p:nvPr/>
        </p:nvSpPr>
        <p:spPr>
          <a:xfrm>
            <a:off x="3208275" y="2186551"/>
            <a:ext cx="3879588" cy="307777"/>
          </a:xfrm>
          <a:prstGeom prst="rect">
            <a:avLst/>
          </a:prstGeom>
          <a:noFill/>
        </p:spPr>
        <p:txBody>
          <a:bodyPr wrap="none" rtlCol="0">
            <a:spAutoFit/>
          </a:bodyPr>
          <a:lstStyle/>
          <a:p>
            <a:r>
              <a:rPr lang="en-US" altLang="ja-JP" sz="1400" dirty="0"/>
              <a:t>https://accountName.blob.core.windows.net</a:t>
            </a:r>
            <a:endParaRPr kumimoji="1" lang="ja-JP" altLang="en-US" sz="1400" dirty="0"/>
          </a:p>
        </p:txBody>
      </p:sp>
      <p:pic>
        <p:nvPicPr>
          <p:cNvPr id="71" name="グラフィックス 70">
            <a:extLst>
              <a:ext uri="{FF2B5EF4-FFF2-40B4-BE49-F238E27FC236}">
                <a16:creationId xmlns:a16="http://schemas.microsoft.com/office/drawing/2014/main" id="{20387635-2809-459F-88C2-493690F3993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82547" y="2021843"/>
            <a:ext cx="1121337" cy="866487"/>
          </a:xfrm>
          <a:prstGeom prst="rect">
            <a:avLst/>
          </a:prstGeom>
        </p:spPr>
      </p:pic>
      <p:cxnSp>
        <p:nvCxnSpPr>
          <p:cNvPr id="73" name="直線矢印コネクタ 72">
            <a:extLst>
              <a:ext uri="{FF2B5EF4-FFF2-40B4-BE49-F238E27FC236}">
                <a16:creationId xmlns:a16="http://schemas.microsoft.com/office/drawing/2014/main" id="{05AFE3A3-2FBB-4F36-A544-DD26E594B316}"/>
              </a:ext>
            </a:extLst>
          </p:cNvPr>
          <p:cNvCxnSpPr>
            <a:endCxn id="7" idx="2"/>
          </p:cNvCxnSpPr>
          <p:nvPr/>
        </p:nvCxnSpPr>
        <p:spPr>
          <a:xfrm flipV="1">
            <a:off x="2155924" y="1689786"/>
            <a:ext cx="1257706" cy="496765"/>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線矢印コネクタ 74">
            <a:extLst>
              <a:ext uri="{FF2B5EF4-FFF2-40B4-BE49-F238E27FC236}">
                <a16:creationId xmlns:a16="http://schemas.microsoft.com/office/drawing/2014/main" id="{2ED93F28-CBAA-46A1-98B2-FD24170B1570}"/>
              </a:ext>
            </a:extLst>
          </p:cNvPr>
          <p:cNvCxnSpPr>
            <a:cxnSpLocks/>
          </p:cNvCxnSpPr>
          <p:nvPr/>
        </p:nvCxnSpPr>
        <p:spPr>
          <a:xfrm flipV="1">
            <a:off x="3687079" y="1590517"/>
            <a:ext cx="7302654" cy="5339"/>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8" name="直線矢印コネクタ 77">
            <a:extLst>
              <a:ext uri="{FF2B5EF4-FFF2-40B4-BE49-F238E27FC236}">
                <a16:creationId xmlns:a16="http://schemas.microsoft.com/office/drawing/2014/main" id="{DE43AC06-69B4-411B-9402-AA04969381AB}"/>
              </a:ext>
            </a:extLst>
          </p:cNvPr>
          <p:cNvCxnSpPr>
            <a:cxnSpLocks/>
          </p:cNvCxnSpPr>
          <p:nvPr/>
        </p:nvCxnSpPr>
        <p:spPr>
          <a:xfrm>
            <a:off x="2167748" y="2664692"/>
            <a:ext cx="1219501" cy="466082"/>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直線矢印コネクタ 80">
            <a:extLst>
              <a:ext uri="{FF2B5EF4-FFF2-40B4-BE49-F238E27FC236}">
                <a16:creationId xmlns:a16="http://schemas.microsoft.com/office/drawing/2014/main" id="{642D3543-A3F6-4163-B4FC-66008B74230D}"/>
              </a:ext>
            </a:extLst>
          </p:cNvPr>
          <p:cNvCxnSpPr>
            <a:cxnSpLocks/>
          </p:cNvCxnSpPr>
          <p:nvPr/>
        </p:nvCxnSpPr>
        <p:spPr>
          <a:xfrm flipV="1">
            <a:off x="3741995" y="3245732"/>
            <a:ext cx="4959408" cy="65"/>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3" name="テキスト ボックス 82">
            <a:extLst>
              <a:ext uri="{FF2B5EF4-FFF2-40B4-BE49-F238E27FC236}">
                <a16:creationId xmlns:a16="http://schemas.microsoft.com/office/drawing/2014/main" id="{CD36FCDB-0F0F-480A-A39F-29CB4648ADA2}"/>
              </a:ext>
            </a:extLst>
          </p:cNvPr>
          <p:cNvSpPr txBox="1"/>
          <p:nvPr/>
        </p:nvSpPr>
        <p:spPr>
          <a:xfrm>
            <a:off x="1675063" y="2929123"/>
            <a:ext cx="1599540" cy="523220"/>
          </a:xfrm>
          <a:prstGeom prst="rect">
            <a:avLst/>
          </a:prstGeom>
          <a:noFill/>
        </p:spPr>
        <p:txBody>
          <a:bodyPr wrap="square" rtlCol="0">
            <a:spAutoFit/>
          </a:bodyPr>
          <a:lstStyle/>
          <a:p>
            <a:r>
              <a:rPr kumimoji="1" lang="ja-JP" altLang="en-US" sz="1400" dirty="0"/>
              <a:t>作成・削除などの管理操作</a:t>
            </a:r>
          </a:p>
        </p:txBody>
      </p:sp>
      <p:sp>
        <p:nvSpPr>
          <p:cNvPr id="85" name="テキスト ボックス 84">
            <a:extLst>
              <a:ext uri="{FF2B5EF4-FFF2-40B4-BE49-F238E27FC236}">
                <a16:creationId xmlns:a16="http://schemas.microsoft.com/office/drawing/2014/main" id="{AB69B772-9316-426D-9FA5-7328DDBA9472}"/>
              </a:ext>
            </a:extLst>
          </p:cNvPr>
          <p:cNvSpPr txBox="1"/>
          <p:nvPr/>
        </p:nvSpPr>
        <p:spPr>
          <a:xfrm>
            <a:off x="1649770" y="1407780"/>
            <a:ext cx="1599540" cy="523220"/>
          </a:xfrm>
          <a:prstGeom prst="rect">
            <a:avLst/>
          </a:prstGeom>
          <a:noFill/>
        </p:spPr>
        <p:txBody>
          <a:bodyPr wrap="square" rtlCol="0">
            <a:spAutoFit/>
          </a:bodyPr>
          <a:lstStyle/>
          <a:p>
            <a:r>
              <a:rPr kumimoji="1" lang="ja-JP" altLang="en-US" sz="1400" dirty="0"/>
              <a:t>読取・書込などのデータ操作</a:t>
            </a:r>
          </a:p>
        </p:txBody>
      </p:sp>
      <p:pic>
        <p:nvPicPr>
          <p:cNvPr id="87" name="図 86" descr="アイコン&#10;&#10;自動的に生成された説明">
            <a:extLst>
              <a:ext uri="{FF2B5EF4-FFF2-40B4-BE49-F238E27FC236}">
                <a16:creationId xmlns:a16="http://schemas.microsoft.com/office/drawing/2014/main" id="{6A9D739C-7289-4543-BF7D-6FABFF99564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9410" y="627709"/>
            <a:ext cx="644868" cy="644868"/>
          </a:xfrm>
          <a:prstGeom prst="rect">
            <a:avLst/>
          </a:prstGeom>
        </p:spPr>
      </p:pic>
      <p:cxnSp>
        <p:nvCxnSpPr>
          <p:cNvPr id="94" name="コネクタ: カギ線 93">
            <a:extLst>
              <a:ext uri="{FF2B5EF4-FFF2-40B4-BE49-F238E27FC236}">
                <a16:creationId xmlns:a16="http://schemas.microsoft.com/office/drawing/2014/main" id="{47BDC9D2-0A46-4F9A-9FF5-1003C92A8CA0}"/>
              </a:ext>
            </a:extLst>
          </p:cNvPr>
          <p:cNvCxnSpPr>
            <a:cxnSpLocks/>
            <a:stCxn id="71" idx="1"/>
            <a:endCxn id="87" idx="2"/>
          </p:cNvCxnSpPr>
          <p:nvPr/>
        </p:nvCxnSpPr>
        <p:spPr>
          <a:xfrm rot="10800000">
            <a:off x="551845" y="1272577"/>
            <a:ext cx="730703" cy="1182510"/>
          </a:xfrm>
          <a:prstGeom prst="bentConnector2">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7" name="テキスト ボックス 96">
            <a:extLst>
              <a:ext uri="{FF2B5EF4-FFF2-40B4-BE49-F238E27FC236}">
                <a16:creationId xmlns:a16="http://schemas.microsoft.com/office/drawing/2014/main" id="{4EA632BB-9E5F-4185-8209-E7185014439B}"/>
              </a:ext>
            </a:extLst>
          </p:cNvPr>
          <p:cNvSpPr txBox="1"/>
          <p:nvPr/>
        </p:nvSpPr>
        <p:spPr>
          <a:xfrm>
            <a:off x="-34173" y="2515113"/>
            <a:ext cx="1810139" cy="523220"/>
          </a:xfrm>
          <a:prstGeom prst="rect">
            <a:avLst/>
          </a:prstGeom>
          <a:noFill/>
        </p:spPr>
        <p:txBody>
          <a:bodyPr wrap="square" rtlCol="0">
            <a:spAutoFit/>
          </a:bodyPr>
          <a:lstStyle/>
          <a:p>
            <a:r>
              <a:rPr lang="ja-JP" altLang="en-US" sz="1400" dirty="0"/>
              <a:t>アクセストークン</a:t>
            </a:r>
            <a:br>
              <a:rPr lang="en-US" altLang="ja-JP" sz="1400" dirty="0"/>
            </a:br>
            <a:r>
              <a:rPr lang="ja-JP" altLang="en-US" sz="1400" dirty="0"/>
              <a:t> 取得</a:t>
            </a:r>
            <a:endParaRPr kumimoji="1" lang="ja-JP" altLang="en-US" sz="1400" dirty="0"/>
          </a:p>
        </p:txBody>
      </p:sp>
      <p:sp>
        <p:nvSpPr>
          <p:cNvPr id="99" name="テキスト ボックス 98">
            <a:extLst>
              <a:ext uri="{FF2B5EF4-FFF2-40B4-BE49-F238E27FC236}">
                <a16:creationId xmlns:a16="http://schemas.microsoft.com/office/drawing/2014/main" id="{2A98EBF9-E05E-4857-A1A1-FD10D17A5B10}"/>
              </a:ext>
            </a:extLst>
          </p:cNvPr>
          <p:cNvSpPr txBox="1"/>
          <p:nvPr/>
        </p:nvSpPr>
        <p:spPr>
          <a:xfrm>
            <a:off x="-6580" y="317956"/>
            <a:ext cx="2578253" cy="307777"/>
          </a:xfrm>
          <a:prstGeom prst="rect">
            <a:avLst/>
          </a:prstGeom>
          <a:noFill/>
        </p:spPr>
        <p:txBody>
          <a:bodyPr wrap="square" rtlCol="0">
            <a:spAutoFit/>
          </a:bodyPr>
          <a:lstStyle/>
          <a:p>
            <a:r>
              <a:rPr kumimoji="1" lang="en-US" altLang="ja-JP" sz="1400" dirty="0"/>
              <a:t>Azure Active Directory</a:t>
            </a:r>
            <a:endParaRPr kumimoji="1" lang="ja-JP" altLang="en-US" sz="1400" dirty="0"/>
          </a:p>
        </p:txBody>
      </p:sp>
    </p:spTree>
    <p:extLst>
      <p:ext uri="{BB962C8B-B14F-4D97-AF65-F5344CB8AC3E}">
        <p14:creationId xmlns:p14="http://schemas.microsoft.com/office/powerpoint/2010/main" val="2163546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6AD59D88-DBE4-4CE6-A345-ECFEB0EE2934}"/>
              </a:ext>
            </a:extLst>
          </p:cNvPr>
          <p:cNvPicPr>
            <a:picLocks noChangeAspect="1"/>
          </p:cNvPicPr>
          <p:nvPr/>
        </p:nvPicPr>
        <p:blipFill>
          <a:blip r:embed="rId2"/>
          <a:stretch>
            <a:fillRect/>
          </a:stretch>
        </p:blipFill>
        <p:spPr>
          <a:xfrm>
            <a:off x="1057984" y="1315553"/>
            <a:ext cx="10076033" cy="422689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765789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D3ACF9-2CB5-42FC-AD99-43C4C4725B63}"/>
              </a:ext>
            </a:extLst>
          </p:cNvPr>
          <p:cNvPicPr>
            <a:picLocks noChangeAspect="1"/>
          </p:cNvPicPr>
          <p:nvPr/>
        </p:nvPicPr>
        <p:blipFill>
          <a:blip r:embed="rId2"/>
          <a:stretch>
            <a:fillRect/>
          </a:stretch>
        </p:blipFill>
        <p:spPr>
          <a:xfrm>
            <a:off x="1057984" y="1548934"/>
            <a:ext cx="10076033" cy="37601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165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EC28EE7C-AE8C-439F-8934-4FDFCA73EC8F}"/>
              </a:ext>
            </a:extLst>
          </p:cNvPr>
          <p:cNvSpPr/>
          <p:nvPr/>
        </p:nvSpPr>
        <p:spPr>
          <a:xfrm>
            <a:off x="4694984" y="1223702"/>
            <a:ext cx="1756618" cy="93216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データ</a:t>
            </a:r>
            <a:br>
              <a:rPr kumimoji="1" lang="en-US" altLang="ja-JP" dirty="0">
                <a:solidFill>
                  <a:schemeClr val="tx1"/>
                </a:solidFill>
              </a:rPr>
            </a:br>
            <a:r>
              <a:rPr kumimoji="1" lang="ja-JP" altLang="en-US" dirty="0">
                <a:solidFill>
                  <a:schemeClr val="tx1"/>
                </a:solidFill>
              </a:rPr>
              <a:t>プレーン</a:t>
            </a:r>
          </a:p>
        </p:txBody>
      </p:sp>
      <p:sp>
        <p:nvSpPr>
          <p:cNvPr id="7" name="楕円 6">
            <a:extLst>
              <a:ext uri="{FF2B5EF4-FFF2-40B4-BE49-F238E27FC236}">
                <a16:creationId xmlns:a16="http://schemas.microsoft.com/office/drawing/2014/main" id="{E62BD395-278A-47E0-A356-513DCA97FAF2}"/>
              </a:ext>
            </a:extLst>
          </p:cNvPr>
          <p:cNvSpPr/>
          <p:nvPr/>
        </p:nvSpPr>
        <p:spPr>
          <a:xfrm>
            <a:off x="3413630" y="1540791"/>
            <a:ext cx="297989" cy="29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7CEA9682-0B73-447B-9710-700924131D8C}"/>
              </a:ext>
            </a:extLst>
          </p:cNvPr>
          <p:cNvCxnSpPr>
            <a:cxnSpLocks/>
            <a:stCxn id="7" idx="6"/>
            <a:endCxn id="6" idx="1"/>
          </p:cNvCxnSpPr>
          <p:nvPr/>
        </p:nvCxnSpPr>
        <p:spPr>
          <a:xfrm>
            <a:off x="3711619" y="1689786"/>
            <a:ext cx="983365" cy="1"/>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5" name="グラフィックス 24">
            <a:extLst>
              <a:ext uri="{FF2B5EF4-FFF2-40B4-BE49-F238E27FC236}">
                <a16:creationId xmlns:a16="http://schemas.microsoft.com/office/drawing/2014/main" id="{4EA477ED-7EFB-4787-8F2B-88475753B1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7158" y="2834827"/>
            <a:ext cx="591895" cy="591895"/>
          </a:xfrm>
          <a:prstGeom prst="rect">
            <a:avLst/>
          </a:prstGeom>
        </p:spPr>
      </p:pic>
      <p:sp>
        <p:nvSpPr>
          <p:cNvPr id="46" name="テキスト ボックス 45">
            <a:extLst>
              <a:ext uri="{FF2B5EF4-FFF2-40B4-BE49-F238E27FC236}">
                <a16:creationId xmlns:a16="http://schemas.microsoft.com/office/drawing/2014/main" id="{0D1C0DD0-0B72-4144-9179-EC2D99830AA7}"/>
              </a:ext>
            </a:extLst>
          </p:cNvPr>
          <p:cNvSpPr txBox="1"/>
          <p:nvPr/>
        </p:nvSpPr>
        <p:spPr>
          <a:xfrm>
            <a:off x="7988589" y="2888330"/>
            <a:ext cx="1082348" cy="523220"/>
          </a:xfrm>
          <a:prstGeom prst="rect">
            <a:avLst/>
          </a:prstGeom>
          <a:noFill/>
        </p:spPr>
        <p:txBody>
          <a:bodyPr wrap="none" rtlCol="0">
            <a:spAutoFit/>
          </a:bodyPr>
          <a:lstStyle/>
          <a:p>
            <a:r>
              <a:rPr lang="ja-JP" altLang="en-US" sz="1400" dirty="0"/>
              <a:t>ストレージ</a:t>
            </a:r>
            <a:br>
              <a:rPr lang="en-US" altLang="ja-JP" sz="1400" dirty="0"/>
            </a:br>
            <a:r>
              <a:rPr lang="ja-JP" altLang="en-US" sz="1400" dirty="0"/>
              <a:t>アカウント</a:t>
            </a:r>
            <a:endParaRPr kumimoji="1" lang="ja-JP" altLang="en-US" sz="1400" dirty="0"/>
          </a:p>
        </p:txBody>
      </p:sp>
      <p:sp>
        <p:nvSpPr>
          <p:cNvPr id="47" name="吹き出し: 角を丸めた四角形 46">
            <a:extLst>
              <a:ext uri="{FF2B5EF4-FFF2-40B4-BE49-F238E27FC236}">
                <a16:creationId xmlns:a16="http://schemas.microsoft.com/office/drawing/2014/main" id="{CF34E990-7D1C-4EE4-8088-49DCDC058D18}"/>
              </a:ext>
            </a:extLst>
          </p:cNvPr>
          <p:cNvSpPr/>
          <p:nvPr/>
        </p:nvSpPr>
        <p:spPr>
          <a:xfrm>
            <a:off x="7516991" y="1187976"/>
            <a:ext cx="1334990" cy="967895"/>
          </a:xfrm>
          <a:prstGeom prst="wedgeRoundRectCallout">
            <a:avLst>
              <a:gd name="adj1" fmla="val -42165"/>
              <a:gd name="adj2" fmla="val 1376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48" name="グラフィックス 47">
            <a:extLst>
              <a:ext uri="{FF2B5EF4-FFF2-40B4-BE49-F238E27FC236}">
                <a16:creationId xmlns:a16="http://schemas.microsoft.com/office/drawing/2014/main" id="{F4396ADF-A49A-498C-8D25-CA5C2B277A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0007" y="1267651"/>
            <a:ext cx="404272" cy="404272"/>
          </a:xfrm>
          <a:prstGeom prst="rect">
            <a:avLst/>
          </a:prstGeom>
        </p:spPr>
      </p:pic>
      <p:sp>
        <p:nvSpPr>
          <p:cNvPr id="54" name="吹き出し: 角を丸めた四角形 53">
            <a:extLst>
              <a:ext uri="{FF2B5EF4-FFF2-40B4-BE49-F238E27FC236}">
                <a16:creationId xmlns:a16="http://schemas.microsoft.com/office/drawing/2014/main" id="{CBE113A4-9919-4DA6-9F38-6C3403B8D5CB}"/>
              </a:ext>
            </a:extLst>
          </p:cNvPr>
          <p:cNvSpPr/>
          <p:nvPr/>
        </p:nvSpPr>
        <p:spPr>
          <a:xfrm>
            <a:off x="9509797" y="1205837"/>
            <a:ext cx="2157439" cy="967895"/>
          </a:xfrm>
          <a:prstGeom prst="wedgeRoundRectCallout">
            <a:avLst>
              <a:gd name="adj1" fmla="val -100075"/>
              <a:gd name="adj2" fmla="val 138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56" name="グラフィックス 55">
            <a:extLst>
              <a:ext uri="{FF2B5EF4-FFF2-40B4-BE49-F238E27FC236}">
                <a16:creationId xmlns:a16="http://schemas.microsoft.com/office/drawing/2014/main" id="{0C2CD08B-F629-4834-AD0E-0C021DB5D9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2407" y="1420051"/>
            <a:ext cx="404272" cy="404272"/>
          </a:xfrm>
          <a:prstGeom prst="rect">
            <a:avLst/>
          </a:prstGeom>
        </p:spPr>
      </p:pic>
      <p:pic>
        <p:nvPicPr>
          <p:cNvPr id="58" name="グラフィックス 57">
            <a:extLst>
              <a:ext uri="{FF2B5EF4-FFF2-40B4-BE49-F238E27FC236}">
                <a16:creationId xmlns:a16="http://schemas.microsoft.com/office/drawing/2014/main" id="{1530B479-041D-4A6D-A2A6-52B02732F0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74807" y="1572451"/>
            <a:ext cx="404272" cy="404272"/>
          </a:xfrm>
          <a:prstGeom prst="rect">
            <a:avLst/>
          </a:prstGeom>
        </p:spPr>
      </p:pic>
      <p:sp>
        <p:nvSpPr>
          <p:cNvPr id="60" name="テキスト ボックス 59">
            <a:extLst>
              <a:ext uri="{FF2B5EF4-FFF2-40B4-BE49-F238E27FC236}">
                <a16:creationId xmlns:a16="http://schemas.microsoft.com/office/drawing/2014/main" id="{0E241092-B2A8-41A5-8F59-A5E1B3605ED2}"/>
              </a:ext>
            </a:extLst>
          </p:cNvPr>
          <p:cNvSpPr txBox="1"/>
          <p:nvPr/>
        </p:nvSpPr>
        <p:spPr>
          <a:xfrm>
            <a:off x="7537184" y="1849784"/>
            <a:ext cx="902811" cy="307777"/>
          </a:xfrm>
          <a:prstGeom prst="rect">
            <a:avLst/>
          </a:prstGeom>
          <a:noFill/>
        </p:spPr>
        <p:txBody>
          <a:bodyPr wrap="none" rtlCol="0">
            <a:spAutoFit/>
          </a:bodyPr>
          <a:lstStyle/>
          <a:p>
            <a:r>
              <a:rPr kumimoji="1" lang="ja-JP" altLang="en-US" sz="1400" dirty="0"/>
              <a:t>コンテナ</a:t>
            </a:r>
          </a:p>
        </p:txBody>
      </p:sp>
      <p:pic>
        <p:nvPicPr>
          <p:cNvPr id="62" name="図 61" descr="アイコン&#10;&#10;自動的に生成された説明">
            <a:extLst>
              <a:ext uri="{FF2B5EF4-FFF2-40B4-BE49-F238E27FC236}">
                <a16:creationId xmlns:a16="http://schemas.microsoft.com/office/drawing/2014/main" id="{476990EA-99EF-4AB6-B53A-0F74C98C41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7964" y="1426081"/>
            <a:ext cx="246123" cy="527405"/>
          </a:xfrm>
          <a:prstGeom prst="rect">
            <a:avLst/>
          </a:prstGeom>
        </p:spPr>
      </p:pic>
      <p:pic>
        <p:nvPicPr>
          <p:cNvPr id="64" name="図 63" descr="文字が書かれた看板&#10;&#10;自動的に生成された説明">
            <a:extLst>
              <a:ext uri="{FF2B5EF4-FFF2-40B4-BE49-F238E27FC236}">
                <a16:creationId xmlns:a16="http://schemas.microsoft.com/office/drawing/2014/main" id="{02B72BEE-B8E3-4B13-9219-B800D0B860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5633" y="1431905"/>
            <a:ext cx="246123" cy="527405"/>
          </a:xfrm>
          <a:prstGeom prst="rect">
            <a:avLst/>
          </a:prstGeom>
        </p:spPr>
      </p:pic>
      <p:pic>
        <p:nvPicPr>
          <p:cNvPr id="66" name="図 65" descr="白いバックグラウンドの前にある交通標識&#10;&#10;自動的に生成された説明">
            <a:extLst>
              <a:ext uri="{FF2B5EF4-FFF2-40B4-BE49-F238E27FC236}">
                <a16:creationId xmlns:a16="http://schemas.microsoft.com/office/drawing/2014/main" id="{003BCB73-B30C-4D93-B8EF-1A355C24DD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9923" y="1427378"/>
            <a:ext cx="583734" cy="583734"/>
          </a:xfrm>
          <a:prstGeom prst="rect">
            <a:avLst/>
          </a:prstGeom>
        </p:spPr>
      </p:pic>
      <p:sp>
        <p:nvSpPr>
          <p:cNvPr id="69" name="テキスト ボックス 68">
            <a:extLst>
              <a:ext uri="{FF2B5EF4-FFF2-40B4-BE49-F238E27FC236}">
                <a16:creationId xmlns:a16="http://schemas.microsoft.com/office/drawing/2014/main" id="{E978C273-1577-4D0D-82F4-D382077D6422}"/>
              </a:ext>
            </a:extLst>
          </p:cNvPr>
          <p:cNvSpPr txBox="1"/>
          <p:nvPr/>
        </p:nvSpPr>
        <p:spPr>
          <a:xfrm>
            <a:off x="3208275" y="2186551"/>
            <a:ext cx="3879588" cy="307777"/>
          </a:xfrm>
          <a:prstGeom prst="rect">
            <a:avLst/>
          </a:prstGeom>
          <a:noFill/>
        </p:spPr>
        <p:txBody>
          <a:bodyPr wrap="none" rtlCol="0">
            <a:spAutoFit/>
          </a:bodyPr>
          <a:lstStyle/>
          <a:p>
            <a:r>
              <a:rPr lang="en-US" altLang="ja-JP" sz="1400" dirty="0"/>
              <a:t>https://accountName.blob.core.windows.net</a:t>
            </a:r>
            <a:endParaRPr kumimoji="1" lang="ja-JP" altLang="en-US" sz="1400" dirty="0"/>
          </a:p>
        </p:txBody>
      </p:sp>
      <p:pic>
        <p:nvPicPr>
          <p:cNvPr id="71" name="グラフィックス 70">
            <a:extLst>
              <a:ext uri="{FF2B5EF4-FFF2-40B4-BE49-F238E27FC236}">
                <a16:creationId xmlns:a16="http://schemas.microsoft.com/office/drawing/2014/main" id="{20387635-2809-459F-88C2-493690F3993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82547" y="2021843"/>
            <a:ext cx="1121337" cy="866487"/>
          </a:xfrm>
          <a:prstGeom prst="rect">
            <a:avLst/>
          </a:prstGeom>
        </p:spPr>
      </p:pic>
      <p:cxnSp>
        <p:nvCxnSpPr>
          <p:cNvPr id="73" name="直線矢印コネクタ 72">
            <a:extLst>
              <a:ext uri="{FF2B5EF4-FFF2-40B4-BE49-F238E27FC236}">
                <a16:creationId xmlns:a16="http://schemas.microsoft.com/office/drawing/2014/main" id="{05AFE3A3-2FBB-4F36-A544-DD26E594B316}"/>
              </a:ext>
            </a:extLst>
          </p:cNvPr>
          <p:cNvCxnSpPr>
            <a:endCxn id="7" idx="2"/>
          </p:cNvCxnSpPr>
          <p:nvPr/>
        </p:nvCxnSpPr>
        <p:spPr>
          <a:xfrm flipV="1">
            <a:off x="2155924" y="1689786"/>
            <a:ext cx="1257706" cy="496765"/>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線矢印コネクタ 74">
            <a:extLst>
              <a:ext uri="{FF2B5EF4-FFF2-40B4-BE49-F238E27FC236}">
                <a16:creationId xmlns:a16="http://schemas.microsoft.com/office/drawing/2014/main" id="{2ED93F28-CBAA-46A1-98B2-FD24170B1570}"/>
              </a:ext>
            </a:extLst>
          </p:cNvPr>
          <p:cNvCxnSpPr>
            <a:cxnSpLocks/>
          </p:cNvCxnSpPr>
          <p:nvPr/>
        </p:nvCxnSpPr>
        <p:spPr>
          <a:xfrm flipV="1">
            <a:off x="3701218" y="1590517"/>
            <a:ext cx="3747416" cy="5339"/>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5" name="テキスト ボックス 84">
            <a:extLst>
              <a:ext uri="{FF2B5EF4-FFF2-40B4-BE49-F238E27FC236}">
                <a16:creationId xmlns:a16="http://schemas.microsoft.com/office/drawing/2014/main" id="{AB69B772-9316-426D-9FA5-7328DDBA9472}"/>
              </a:ext>
            </a:extLst>
          </p:cNvPr>
          <p:cNvSpPr txBox="1"/>
          <p:nvPr/>
        </p:nvSpPr>
        <p:spPr>
          <a:xfrm>
            <a:off x="1649770" y="1407780"/>
            <a:ext cx="1599540" cy="523220"/>
          </a:xfrm>
          <a:prstGeom prst="rect">
            <a:avLst/>
          </a:prstGeom>
          <a:noFill/>
        </p:spPr>
        <p:txBody>
          <a:bodyPr wrap="square" rtlCol="0">
            <a:spAutoFit/>
          </a:bodyPr>
          <a:lstStyle/>
          <a:p>
            <a:r>
              <a:rPr kumimoji="1" lang="ja-JP" altLang="en-US" sz="1400" dirty="0"/>
              <a:t>読取・書込などのデータ操作</a:t>
            </a:r>
          </a:p>
        </p:txBody>
      </p:sp>
      <p:pic>
        <p:nvPicPr>
          <p:cNvPr id="8" name="グラフィックス 7">
            <a:extLst>
              <a:ext uri="{FF2B5EF4-FFF2-40B4-BE49-F238E27FC236}">
                <a16:creationId xmlns:a16="http://schemas.microsoft.com/office/drawing/2014/main" id="{3D3BD125-43FB-48C2-93DC-A22539D38C6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348350" y="2426566"/>
            <a:ext cx="476250" cy="476250"/>
          </a:xfrm>
          <a:prstGeom prst="rect">
            <a:avLst/>
          </a:prstGeom>
        </p:spPr>
      </p:pic>
      <p:cxnSp>
        <p:nvCxnSpPr>
          <p:cNvPr id="12" name="コネクタ: カギ線 11">
            <a:extLst>
              <a:ext uri="{FF2B5EF4-FFF2-40B4-BE49-F238E27FC236}">
                <a16:creationId xmlns:a16="http://schemas.microsoft.com/office/drawing/2014/main" id="{A7940C4F-FB47-47CA-A2A0-4E41803B8080}"/>
              </a:ext>
            </a:extLst>
          </p:cNvPr>
          <p:cNvCxnSpPr>
            <a:cxnSpLocks/>
            <a:stCxn id="25" idx="2"/>
            <a:endCxn id="8" idx="2"/>
          </p:cNvCxnSpPr>
          <p:nvPr/>
        </p:nvCxnSpPr>
        <p:spPr>
          <a:xfrm rot="5400000" flipH="1">
            <a:off x="4397838" y="91454"/>
            <a:ext cx="523906" cy="6146631"/>
          </a:xfrm>
          <a:prstGeom prst="bentConnector3">
            <a:avLst>
              <a:gd name="adj1" fmla="val -43634"/>
            </a:avLst>
          </a:prstGeom>
          <a:ln w="38100" cap="flat" cmpd="sng" algn="ctr">
            <a:solidFill>
              <a:schemeClr val="accent6"/>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テキスト ボックス 17">
            <a:extLst>
              <a:ext uri="{FF2B5EF4-FFF2-40B4-BE49-F238E27FC236}">
                <a16:creationId xmlns:a16="http://schemas.microsoft.com/office/drawing/2014/main" id="{A1250A61-6F82-4179-9C8D-04B14BB78F8C}"/>
              </a:ext>
            </a:extLst>
          </p:cNvPr>
          <p:cNvSpPr txBox="1"/>
          <p:nvPr/>
        </p:nvSpPr>
        <p:spPr>
          <a:xfrm>
            <a:off x="1630050" y="3307539"/>
            <a:ext cx="1082348" cy="307777"/>
          </a:xfrm>
          <a:prstGeom prst="rect">
            <a:avLst/>
          </a:prstGeom>
          <a:noFill/>
        </p:spPr>
        <p:txBody>
          <a:bodyPr wrap="none" rtlCol="0">
            <a:spAutoFit/>
          </a:bodyPr>
          <a:lstStyle/>
          <a:p>
            <a:r>
              <a:rPr kumimoji="1" lang="ja-JP" altLang="en-US" sz="1400" dirty="0"/>
              <a:t>キーの取得</a:t>
            </a:r>
          </a:p>
        </p:txBody>
      </p:sp>
    </p:spTree>
    <p:extLst>
      <p:ext uri="{BB962C8B-B14F-4D97-AF65-F5344CB8AC3E}">
        <p14:creationId xmlns:p14="http://schemas.microsoft.com/office/powerpoint/2010/main" val="1555516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EC28EE7C-AE8C-439F-8934-4FDFCA73EC8F}"/>
              </a:ext>
            </a:extLst>
          </p:cNvPr>
          <p:cNvSpPr/>
          <p:nvPr/>
        </p:nvSpPr>
        <p:spPr>
          <a:xfrm>
            <a:off x="4694984" y="1223702"/>
            <a:ext cx="1756618" cy="932169"/>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データ</a:t>
            </a:r>
            <a:br>
              <a:rPr kumimoji="1" lang="en-US" altLang="ja-JP" dirty="0">
                <a:solidFill>
                  <a:schemeClr val="tx1"/>
                </a:solidFill>
              </a:rPr>
            </a:br>
            <a:r>
              <a:rPr kumimoji="1" lang="ja-JP" altLang="en-US" dirty="0">
                <a:solidFill>
                  <a:schemeClr val="tx1"/>
                </a:solidFill>
              </a:rPr>
              <a:t>プレーン</a:t>
            </a:r>
          </a:p>
        </p:txBody>
      </p:sp>
      <p:sp>
        <p:nvSpPr>
          <p:cNvPr id="7" name="楕円 6">
            <a:extLst>
              <a:ext uri="{FF2B5EF4-FFF2-40B4-BE49-F238E27FC236}">
                <a16:creationId xmlns:a16="http://schemas.microsoft.com/office/drawing/2014/main" id="{E62BD395-278A-47E0-A356-513DCA97FAF2}"/>
              </a:ext>
            </a:extLst>
          </p:cNvPr>
          <p:cNvSpPr/>
          <p:nvPr/>
        </p:nvSpPr>
        <p:spPr>
          <a:xfrm>
            <a:off x="3413630" y="1540791"/>
            <a:ext cx="297989" cy="29798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 name="直線コネクタ 8">
            <a:extLst>
              <a:ext uri="{FF2B5EF4-FFF2-40B4-BE49-F238E27FC236}">
                <a16:creationId xmlns:a16="http://schemas.microsoft.com/office/drawing/2014/main" id="{7CEA9682-0B73-447B-9710-700924131D8C}"/>
              </a:ext>
            </a:extLst>
          </p:cNvPr>
          <p:cNvCxnSpPr>
            <a:cxnSpLocks/>
            <a:stCxn id="7" idx="6"/>
            <a:endCxn id="6" idx="1"/>
          </p:cNvCxnSpPr>
          <p:nvPr/>
        </p:nvCxnSpPr>
        <p:spPr>
          <a:xfrm>
            <a:off x="3711619" y="1689786"/>
            <a:ext cx="983365" cy="1"/>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25" name="グラフィックス 24">
            <a:extLst>
              <a:ext uri="{FF2B5EF4-FFF2-40B4-BE49-F238E27FC236}">
                <a16:creationId xmlns:a16="http://schemas.microsoft.com/office/drawing/2014/main" id="{4EA477ED-7EFB-4787-8F2B-88475753B1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37158" y="2834827"/>
            <a:ext cx="591895" cy="591895"/>
          </a:xfrm>
          <a:prstGeom prst="rect">
            <a:avLst/>
          </a:prstGeom>
        </p:spPr>
      </p:pic>
      <p:sp>
        <p:nvSpPr>
          <p:cNvPr id="46" name="テキスト ボックス 45">
            <a:extLst>
              <a:ext uri="{FF2B5EF4-FFF2-40B4-BE49-F238E27FC236}">
                <a16:creationId xmlns:a16="http://schemas.microsoft.com/office/drawing/2014/main" id="{0D1C0DD0-0B72-4144-9179-EC2D99830AA7}"/>
              </a:ext>
            </a:extLst>
          </p:cNvPr>
          <p:cNvSpPr txBox="1"/>
          <p:nvPr/>
        </p:nvSpPr>
        <p:spPr>
          <a:xfrm>
            <a:off x="7988589" y="2888330"/>
            <a:ext cx="1082348" cy="523220"/>
          </a:xfrm>
          <a:prstGeom prst="rect">
            <a:avLst/>
          </a:prstGeom>
          <a:noFill/>
        </p:spPr>
        <p:txBody>
          <a:bodyPr wrap="none" rtlCol="0">
            <a:spAutoFit/>
          </a:bodyPr>
          <a:lstStyle/>
          <a:p>
            <a:r>
              <a:rPr lang="ja-JP" altLang="en-US" sz="1400" dirty="0"/>
              <a:t>ストレージ</a:t>
            </a:r>
            <a:br>
              <a:rPr lang="en-US" altLang="ja-JP" sz="1400" dirty="0"/>
            </a:br>
            <a:r>
              <a:rPr lang="ja-JP" altLang="en-US" sz="1400" dirty="0"/>
              <a:t>アカウント</a:t>
            </a:r>
            <a:endParaRPr kumimoji="1" lang="ja-JP" altLang="en-US" sz="1400" dirty="0"/>
          </a:p>
        </p:txBody>
      </p:sp>
      <p:sp>
        <p:nvSpPr>
          <p:cNvPr id="47" name="吹き出し: 角を丸めた四角形 46">
            <a:extLst>
              <a:ext uri="{FF2B5EF4-FFF2-40B4-BE49-F238E27FC236}">
                <a16:creationId xmlns:a16="http://schemas.microsoft.com/office/drawing/2014/main" id="{CF34E990-7D1C-4EE4-8088-49DCDC058D18}"/>
              </a:ext>
            </a:extLst>
          </p:cNvPr>
          <p:cNvSpPr/>
          <p:nvPr/>
        </p:nvSpPr>
        <p:spPr>
          <a:xfrm>
            <a:off x="7516991" y="1187976"/>
            <a:ext cx="1334990" cy="967895"/>
          </a:xfrm>
          <a:prstGeom prst="wedgeRoundRectCallout">
            <a:avLst>
              <a:gd name="adj1" fmla="val -42165"/>
              <a:gd name="adj2" fmla="val 13762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48" name="グラフィックス 47">
            <a:extLst>
              <a:ext uri="{FF2B5EF4-FFF2-40B4-BE49-F238E27FC236}">
                <a16:creationId xmlns:a16="http://schemas.microsoft.com/office/drawing/2014/main" id="{F4396ADF-A49A-498C-8D25-CA5C2B277A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870007" y="1267651"/>
            <a:ext cx="404272" cy="404272"/>
          </a:xfrm>
          <a:prstGeom prst="rect">
            <a:avLst/>
          </a:prstGeom>
        </p:spPr>
      </p:pic>
      <p:sp>
        <p:nvSpPr>
          <p:cNvPr id="54" name="吹き出し: 角を丸めた四角形 53">
            <a:extLst>
              <a:ext uri="{FF2B5EF4-FFF2-40B4-BE49-F238E27FC236}">
                <a16:creationId xmlns:a16="http://schemas.microsoft.com/office/drawing/2014/main" id="{CBE113A4-9919-4DA6-9F38-6C3403B8D5CB}"/>
              </a:ext>
            </a:extLst>
          </p:cNvPr>
          <p:cNvSpPr/>
          <p:nvPr/>
        </p:nvSpPr>
        <p:spPr>
          <a:xfrm>
            <a:off x="9509797" y="1205837"/>
            <a:ext cx="2157439" cy="967895"/>
          </a:xfrm>
          <a:prstGeom prst="wedgeRoundRectCallout">
            <a:avLst>
              <a:gd name="adj1" fmla="val -100075"/>
              <a:gd name="adj2" fmla="val 13856"/>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pic>
        <p:nvPicPr>
          <p:cNvPr id="56" name="グラフィックス 55">
            <a:extLst>
              <a:ext uri="{FF2B5EF4-FFF2-40B4-BE49-F238E27FC236}">
                <a16:creationId xmlns:a16="http://schemas.microsoft.com/office/drawing/2014/main" id="{0C2CD08B-F629-4834-AD0E-0C021DB5D91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022407" y="1420051"/>
            <a:ext cx="404272" cy="404272"/>
          </a:xfrm>
          <a:prstGeom prst="rect">
            <a:avLst/>
          </a:prstGeom>
        </p:spPr>
      </p:pic>
      <p:pic>
        <p:nvPicPr>
          <p:cNvPr id="58" name="グラフィックス 57">
            <a:extLst>
              <a:ext uri="{FF2B5EF4-FFF2-40B4-BE49-F238E27FC236}">
                <a16:creationId xmlns:a16="http://schemas.microsoft.com/office/drawing/2014/main" id="{1530B479-041D-4A6D-A2A6-52B02732F08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174807" y="1572451"/>
            <a:ext cx="404272" cy="404272"/>
          </a:xfrm>
          <a:prstGeom prst="rect">
            <a:avLst/>
          </a:prstGeom>
        </p:spPr>
      </p:pic>
      <p:sp>
        <p:nvSpPr>
          <p:cNvPr id="60" name="テキスト ボックス 59">
            <a:extLst>
              <a:ext uri="{FF2B5EF4-FFF2-40B4-BE49-F238E27FC236}">
                <a16:creationId xmlns:a16="http://schemas.microsoft.com/office/drawing/2014/main" id="{0E241092-B2A8-41A5-8F59-A5E1B3605ED2}"/>
              </a:ext>
            </a:extLst>
          </p:cNvPr>
          <p:cNvSpPr txBox="1"/>
          <p:nvPr/>
        </p:nvSpPr>
        <p:spPr>
          <a:xfrm>
            <a:off x="7537184" y="1849784"/>
            <a:ext cx="902811" cy="307777"/>
          </a:xfrm>
          <a:prstGeom prst="rect">
            <a:avLst/>
          </a:prstGeom>
          <a:noFill/>
        </p:spPr>
        <p:txBody>
          <a:bodyPr wrap="none" rtlCol="0">
            <a:spAutoFit/>
          </a:bodyPr>
          <a:lstStyle/>
          <a:p>
            <a:r>
              <a:rPr kumimoji="1" lang="ja-JP" altLang="en-US" sz="1400" dirty="0"/>
              <a:t>コンテナ</a:t>
            </a:r>
          </a:p>
        </p:txBody>
      </p:sp>
      <p:pic>
        <p:nvPicPr>
          <p:cNvPr id="62" name="図 61" descr="アイコン&#10;&#10;自動的に生成された説明">
            <a:extLst>
              <a:ext uri="{FF2B5EF4-FFF2-40B4-BE49-F238E27FC236}">
                <a16:creationId xmlns:a16="http://schemas.microsoft.com/office/drawing/2014/main" id="{476990EA-99EF-4AB6-B53A-0F74C98C41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87964" y="1426081"/>
            <a:ext cx="246123" cy="527405"/>
          </a:xfrm>
          <a:prstGeom prst="rect">
            <a:avLst/>
          </a:prstGeom>
        </p:spPr>
      </p:pic>
      <p:pic>
        <p:nvPicPr>
          <p:cNvPr id="64" name="図 63" descr="文字が書かれた看板&#10;&#10;自動的に生成された説明">
            <a:extLst>
              <a:ext uri="{FF2B5EF4-FFF2-40B4-BE49-F238E27FC236}">
                <a16:creationId xmlns:a16="http://schemas.microsoft.com/office/drawing/2014/main" id="{02B72BEE-B8E3-4B13-9219-B800D0B860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455633" y="1431905"/>
            <a:ext cx="246123" cy="527405"/>
          </a:xfrm>
          <a:prstGeom prst="rect">
            <a:avLst/>
          </a:prstGeom>
        </p:spPr>
      </p:pic>
      <p:pic>
        <p:nvPicPr>
          <p:cNvPr id="66" name="図 65" descr="白いバックグラウンドの前にある交通標識&#10;&#10;自動的に生成された説明">
            <a:extLst>
              <a:ext uri="{FF2B5EF4-FFF2-40B4-BE49-F238E27FC236}">
                <a16:creationId xmlns:a16="http://schemas.microsoft.com/office/drawing/2014/main" id="{003BCB73-B30C-4D93-B8EF-1A355C24DD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979923" y="1427378"/>
            <a:ext cx="583734" cy="583734"/>
          </a:xfrm>
          <a:prstGeom prst="rect">
            <a:avLst/>
          </a:prstGeom>
        </p:spPr>
      </p:pic>
      <p:sp>
        <p:nvSpPr>
          <p:cNvPr id="69" name="テキスト ボックス 68">
            <a:extLst>
              <a:ext uri="{FF2B5EF4-FFF2-40B4-BE49-F238E27FC236}">
                <a16:creationId xmlns:a16="http://schemas.microsoft.com/office/drawing/2014/main" id="{E978C273-1577-4D0D-82F4-D382077D6422}"/>
              </a:ext>
            </a:extLst>
          </p:cNvPr>
          <p:cNvSpPr txBox="1"/>
          <p:nvPr/>
        </p:nvSpPr>
        <p:spPr>
          <a:xfrm>
            <a:off x="3208275" y="2186551"/>
            <a:ext cx="3879588" cy="307777"/>
          </a:xfrm>
          <a:prstGeom prst="rect">
            <a:avLst/>
          </a:prstGeom>
          <a:noFill/>
        </p:spPr>
        <p:txBody>
          <a:bodyPr wrap="none" rtlCol="0">
            <a:spAutoFit/>
          </a:bodyPr>
          <a:lstStyle/>
          <a:p>
            <a:r>
              <a:rPr lang="en-US" altLang="ja-JP" sz="1400" dirty="0"/>
              <a:t>https://accountName.blob.core.windows.net</a:t>
            </a:r>
            <a:endParaRPr kumimoji="1" lang="ja-JP" altLang="en-US" sz="1400" dirty="0"/>
          </a:p>
        </p:txBody>
      </p:sp>
      <p:pic>
        <p:nvPicPr>
          <p:cNvPr id="71" name="グラフィックス 70">
            <a:extLst>
              <a:ext uri="{FF2B5EF4-FFF2-40B4-BE49-F238E27FC236}">
                <a16:creationId xmlns:a16="http://schemas.microsoft.com/office/drawing/2014/main" id="{20387635-2809-459F-88C2-493690F3993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282547" y="2021843"/>
            <a:ext cx="1121337" cy="866487"/>
          </a:xfrm>
          <a:prstGeom prst="rect">
            <a:avLst/>
          </a:prstGeom>
        </p:spPr>
      </p:pic>
      <p:cxnSp>
        <p:nvCxnSpPr>
          <p:cNvPr id="73" name="直線矢印コネクタ 72">
            <a:extLst>
              <a:ext uri="{FF2B5EF4-FFF2-40B4-BE49-F238E27FC236}">
                <a16:creationId xmlns:a16="http://schemas.microsoft.com/office/drawing/2014/main" id="{05AFE3A3-2FBB-4F36-A544-DD26E594B316}"/>
              </a:ext>
            </a:extLst>
          </p:cNvPr>
          <p:cNvCxnSpPr>
            <a:endCxn id="7" idx="2"/>
          </p:cNvCxnSpPr>
          <p:nvPr/>
        </p:nvCxnSpPr>
        <p:spPr>
          <a:xfrm flipV="1">
            <a:off x="2155924" y="1689786"/>
            <a:ext cx="1257706" cy="496765"/>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5" name="直線矢印コネクタ 74">
            <a:extLst>
              <a:ext uri="{FF2B5EF4-FFF2-40B4-BE49-F238E27FC236}">
                <a16:creationId xmlns:a16="http://schemas.microsoft.com/office/drawing/2014/main" id="{2ED93F28-CBAA-46A1-98B2-FD24170B1570}"/>
              </a:ext>
            </a:extLst>
          </p:cNvPr>
          <p:cNvCxnSpPr>
            <a:cxnSpLocks/>
          </p:cNvCxnSpPr>
          <p:nvPr/>
        </p:nvCxnSpPr>
        <p:spPr>
          <a:xfrm flipV="1">
            <a:off x="3701218" y="1584130"/>
            <a:ext cx="6611036" cy="9518"/>
          </a:xfrm>
          <a:prstGeom prst="straightConnector1">
            <a:avLst/>
          </a:prstGeom>
          <a:ln w="3810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5" name="テキスト ボックス 84">
            <a:extLst>
              <a:ext uri="{FF2B5EF4-FFF2-40B4-BE49-F238E27FC236}">
                <a16:creationId xmlns:a16="http://schemas.microsoft.com/office/drawing/2014/main" id="{AB69B772-9316-426D-9FA5-7328DDBA9472}"/>
              </a:ext>
            </a:extLst>
          </p:cNvPr>
          <p:cNvSpPr txBox="1"/>
          <p:nvPr/>
        </p:nvSpPr>
        <p:spPr>
          <a:xfrm>
            <a:off x="2071069" y="1774587"/>
            <a:ext cx="1599540" cy="523220"/>
          </a:xfrm>
          <a:prstGeom prst="rect">
            <a:avLst/>
          </a:prstGeom>
          <a:noFill/>
        </p:spPr>
        <p:txBody>
          <a:bodyPr wrap="square" rtlCol="0">
            <a:spAutoFit/>
          </a:bodyPr>
          <a:lstStyle/>
          <a:p>
            <a:r>
              <a:rPr kumimoji="1" lang="ja-JP" altLang="en-US" sz="1400" dirty="0"/>
              <a:t>読取・書込などのデータ操作</a:t>
            </a:r>
          </a:p>
        </p:txBody>
      </p:sp>
      <p:cxnSp>
        <p:nvCxnSpPr>
          <p:cNvPr id="12" name="コネクタ: カギ線 11">
            <a:extLst>
              <a:ext uri="{FF2B5EF4-FFF2-40B4-BE49-F238E27FC236}">
                <a16:creationId xmlns:a16="http://schemas.microsoft.com/office/drawing/2014/main" id="{A7940C4F-FB47-47CA-A2A0-4E41803B8080}"/>
              </a:ext>
            </a:extLst>
          </p:cNvPr>
          <p:cNvCxnSpPr>
            <a:cxnSpLocks/>
            <a:stCxn id="64" idx="0"/>
            <a:endCxn id="71" idx="0"/>
          </p:cNvCxnSpPr>
          <p:nvPr/>
        </p:nvCxnSpPr>
        <p:spPr>
          <a:xfrm rot="16200000" flipH="1" flipV="1">
            <a:off x="5915987" y="-2640866"/>
            <a:ext cx="589938" cy="8735479"/>
          </a:xfrm>
          <a:prstGeom prst="bentConnector3">
            <a:avLst>
              <a:gd name="adj1" fmla="val -97830"/>
            </a:avLst>
          </a:prstGeom>
          <a:ln w="38100" cap="flat" cmpd="sng" algn="ctr">
            <a:solidFill>
              <a:schemeClr val="accent6"/>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テキスト ボックス 17">
            <a:extLst>
              <a:ext uri="{FF2B5EF4-FFF2-40B4-BE49-F238E27FC236}">
                <a16:creationId xmlns:a16="http://schemas.microsoft.com/office/drawing/2014/main" id="{A1250A61-6F82-4179-9C8D-04B14BB78F8C}"/>
              </a:ext>
            </a:extLst>
          </p:cNvPr>
          <p:cNvSpPr txBox="1"/>
          <p:nvPr/>
        </p:nvSpPr>
        <p:spPr>
          <a:xfrm>
            <a:off x="2007291" y="503087"/>
            <a:ext cx="1423788" cy="307777"/>
          </a:xfrm>
          <a:prstGeom prst="rect">
            <a:avLst/>
          </a:prstGeom>
          <a:noFill/>
        </p:spPr>
        <p:txBody>
          <a:bodyPr wrap="none" rtlCol="0">
            <a:spAutoFit/>
          </a:bodyPr>
          <a:lstStyle/>
          <a:p>
            <a:r>
              <a:rPr kumimoji="1" lang="en-US" altLang="ja-JP" sz="1400" dirty="0"/>
              <a:t>SAS</a:t>
            </a:r>
            <a:r>
              <a:rPr kumimoji="1" lang="ja-JP" altLang="en-US" sz="1400" dirty="0"/>
              <a:t>キーの取得</a:t>
            </a:r>
          </a:p>
        </p:txBody>
      </p:sp>
      <p:pic>
        <p:nvPicPr>
          <p:cNvPr id="27" name="グラフィックス 26">
            <a:extLst>
              <a:ext uri="{FF2B5EF4-FFF2-40B4-BE49-F238E27FC236}">
                <a16:creationId xmlns:a16="http://schemas.microsoft.com/office/drawing/2014/main" id="{3694ABAF-6CCE-49DE-96B5-3B33EFA5C2D7}"/>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612456" y="637115"/>
            <a:ext cx="476250" cy="476250"/>
          </a:xfrm>
          <a:prstGeom prst="rect">
            <a:avLst/>
          </a:prstGeom>
        </p:spPr>
      </p:pic>
    </p:spTree>
    <p:extLst>
      <p:ext uri="{BB962C8B-B14F-4D97-AF65-F5344CB8AC3E}">
        <p14:creationId xmlns:p14="http://schemas.microsoft.com/office/powerpoint/2010/main" val="491900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304</Words>
  <Application>Microsoft Office PowerPoint</Application>
  <PresentationFormat>ワイド画面</PresentationFormat>
  <Paragraphs>50</Paragraphs>
  <Slides>7</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游ゴシック Light</vt:lpstr>
      <vt:lpstr>Arial</vt:lpstr>
      <vt:lpstr>Segoe UI</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Ayumu Inaba</dc:creator>
  <cp:lastModifiedBy>Ayumu Inaba</cp:lastModifiedBy>
  <cp:revision>11</cp:revision>
  <dcterms:created xsi:type="dcterms:W3CDTF">2021-06-07T06:17:01Z</dcterms:created>
  <dcterms:modified xsi:type="dcterms:W3CDTF">2021-06-08T08:14:34Z</dcterms:modified>
</cp:coreProperties>
</file>