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E010-B6A7-4387-8E5E-790CC7A3E10D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EA0A-168E-40D3-A44D-1B70ACEBFD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823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3EA0A-168E-40D3-A44D-1B70ACEBFD3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02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3EA0A-168E-40D3-A44D-1B70ACEBFD3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10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192"/>
            <a:fld id="{B096BA3A-7840-470E-A799-24933E851897}" type="slidenum">
              <a:rPr lang="ja-JP" altLang="en-US" smtClean="0"/>
              <a:pPr defTabSz="914192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703144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2">
            <a:extLst>
              <a:ext uri="{FF2B5EF4-FFF2-40B4-BE49-F238E27FC236}">
                <a16:creationId xmlns:a16="http://schemas.microsoft.com/office/drawing/2014/main" id="{9A37C6D7-4CA2-483D-9E9E-0D752A3A62AE}"/>
              </a:ext>
            </a:extLst>
          </p:cNvPr>
          <p:cNvGrpSpPr/>
          <p:nvPr/>
        </p:nvGrpSpPr>
        <p:grpSpPr>
          <a:xfrm>
            <a:off x="3406350" y="1499367"/>
            <a:ext cx="3831681" cy="2797651"/>
            <a:chOff x="3405951" y="2221993"/>
            <a:chExt cx="3832224" cy="2798048"/>
          </a:xfrm>
        </p:grpSpPr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A58F5FEF-4EB9-4EE1-AF05-C032E6434E00}"/>
                </a:ext>
              </a:extLst>
            </p:cNvPr>
            <p:cNvGrpSpPr/>
            <p:nvPr/>
          </p:nvGrpSpPr>
          <p:grpSpPr>
            <a:xfrm>
              <a:off x="3405951" y="2221993"/>
              <a:ext cx="3832224" cy="2798048"/>
              <a:chOff x="3593322" y="1956654"/>
              <a:chExt cx="3832224" cy="2798048"/>
            </a:xfrm>
          </p:grpSpPr>
          <p:sp>
            <p:nvSpPr>
              <p:cNvPr id="61" name="Rectangle: Rounded Corners 125">
                <a:extLst>
                  <a:ext uri="{FF2B5EF4-FFF2-40B4-BE49-F238E27FC236}">
                    <a16:creationId xmlns:a16="http://schemas.microsoft.com/office/drawing/2014/main" id="{A19F50C7-5857-4FA4-870F-C3E30B83AD4A}"/>
                  </a:ext>
                </a:extLst>
              </p:cNvPr>
              <p:cNvSpPr/>
              <p:nvPr/>
            </p:nvSpPr>
            <p:spPr bwMode="auto">
              <a:xfrm>
                <a:off x="3593322" y="2083720"/>
                <a:ext cx="3832224" cy="2670982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2" name="TextBox 233">
                <a:extLst>
                  <a:ext uri="{FF2B5EF4-FFF2-40B4-BE49-F238E27FC236}">
                    <a16:creationId xmlns:a16="http://schemas.microsoft.com/office/drawing/2014/main" id="{9963F693-E129-4E47-800F-1DE9CD974989}"/>
                  </a:ext>
                </a:extLst>
              </p:cNvPr>
              <p:cNvSpPr txBox="1"/>
              <p:nvPr/>
            </p:nvSpPr>
            <p:spPr>
              <a:xfrm>
                <a:off x="3767371" y="1956654"/>
                <a:ext cx="783657" cy="22591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599">
                    <a:solidFill>
                      <a:srgbClr val="000000"/>
                    </a:solidFill>
                    <a:latin typeface="Segoe UI Semibold"/>
                  </a:rPr>
                  <a:t>Region</a:t>
                </a:r>
                <a:endParaRPr lang="en-US" sz="3199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  <p:grpSp>
          <p:nvGrpSpPr>
            <p:cNvPr id="6" name="Group 28">
              <a:extLst>
                <a:ext uri="{FF2B5EF4-FFF2-40B4-BE49-F238E27FC236}">
                  <a16:creationId xmlns:a16="http://schemas.microsoft.com/office/drawing/2014/main" id="{E38BF595-B941-42CF-ADA9-F61EB0D38BCD}"/>
                </a:ext>
              </a:extLst>
            </p:cNvPr>
            <p:cNvGrpSpPr/>
            <p:nvPr/>
          </p:nvGrpSpPr>
          <p:grpSpPr>
            <a:xfrm>
              <a:off x="3597551" y="2459273"/>
              <a:ext cx="3449025" cy="2431300"/>
              <a:chOff x="3741533" y="2459273"/>
              <a:chExt cx="3449025" cy="2431300"/>
            </a:xfrm>
          </p:grpSpPr>
          <p:sp>
            <p:nvSpPr>
              <p:cNvPr id="7" name="Oval 62">
                <a:extLst>
                  <a:ext uri="{FF2B5EF4-FFF2-40B4-BE49-F238E27FC236}">
                    <a16:creationId xmlns:a16="http://schemas.microsoft.com/office/drawing/2014/main" id="{0FCA2166-CA7A-4D3F-8215-178BD3FBA583}"/>
                  </a:ext>
                </a:extLst>
              </p:cNvPr>
              <p:cNvSpPr/>
              <p:nvPr/>
            </p:nvSpPr>
            <p:spPr>
              <a:xfrm>
                <a:off x="3741533" y="3583828"/>
                <a:ext cx="1306745" cy="130674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8" name="Oval 82">
                <a:extLst>
                  <a:ext uri="{FF2B5EF4-FFF2-40B4-BE49-F238E27FC236}">
                    <a16:creationId xmlns:a16="http://schemas.microsoft.com/office/drawing/2014/main" id="{E14C79FF-4F85-4E32-91A6-CCBFD16DDA4B}"/>
                  </a:ext>
                </a:extLst>
              </p:cNvPr>
              <p:cNvSpPr/>
              <p:nvPr/>
            </p:nvSpPr>
            <p:spPr>
              <a:xfrm>
                <a:off x="5883813" y="3583828"/>
                <a:ext cx="1306745" cy="130674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sp>
            <p:nvSpPr>
              <p:cNvPr id="9" name="Oval 102">
                <a:extLst>
                  <a:ext uri="{FF2B5EF4-FFF2-40B4-BE49-F238E27FC236}">
                    <a16:creationId xmlns:a16="http://schemas.microsoft.com/office/drawing/2014/main" id="{2DC1991A-BB95-4AE0-A63B-1313A05EA873}"/>
                  </a:ext>
                </a:extLst>
              </p:cNvPr>
              <p:cNvSpPr/>
              <p:nvPr/>
            </p:nvSpPr>
            <p:spPr>
              <a:xfrm>
                <a:off x="4817808" y="2459273"/>
                <a:ext cx="1306745" cy="130674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kern="0">
                  <a:solidFill>
                    <a:srgbClr val="FFFFFF"/>
                  </a:solidFill>
                  <a:latin typeface="Segoe UI Semilight"/>
                </a:endParaRPr>
              </a:p>
            </p:txBody>
          </p:sp>
          <p:cxnSp>
            <p:nvCxnSpPr>
              <p:cNvPr id="10" name="Straight Connector 129">
                <a:extLst>
                  <a:ext uri="{FF2B5EF4-FFF2-40B4-BE49-F238E27FC236}">
                    <a16:creationId xmlns:a16="http://schemas.microsoft.com/office/drawing/2014/main" id="{52831D69-5E3D-4D92-B12E-9440D9E2E30D}"/>
                  </a:ext>
                </a:extLst>
              </p:cNvPr>
              <p:cNvCxnSpPr>
                <a:cxnSpLocks/>
                <a:stCxn id="7" idx="7"/>
                <a:endCxn id="9" idx="3"/>
              </p:cNvCxnSpPr>
              <p:nvPr/>
            </p:nvCxnSpPr>
            <p:spPr>
              <a:xfrm flipV="1">
                <a:off x="4856910" y="3574650"/>
                <a:ext cx="152266" cy="200546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1" name="Straight Connector 130">
                <a:extLst>
                  <a:ext uri="{FF2B5EF4-FFF2-40B4-BE49-F238E27FC236}">
                    <a16:creationId xmlns:a16="http://schemas.microsoft.com/office/drawing/2014/main" id="{BC6C1CE6-5AFB-4A18-A244-3FE1EA2E9B45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5048278" y="4237201"/>
                <a:ext cx="83553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cxnSp>
            <p:nvCxnSpPr>
              <p:cNvPr id="12" name="Straight Connector 131">
                <a:extLst>
                  <a:ext uri="{FF2B5EF4-FFF2-40B4-BE49-F238E27FC236}">
                    <a16:creationId xmlns:a16="http://schemas.microsoft.com/office/drawing/2014/main" id="{639A3695-08D9-4EF6-9609-44217283B408}"/>
                  </a:ext>
                </a:extLst>
              </p:cNvPr>
              <p:cNvCxnSpPr>
                <a:cxnSpLocks/>
                <a:endCxn id="8" idx="1"/>
              </p:cNvCxnSpPr>
              <p:nvPr/>
            </p:nvCxnSpPr>
            <p:spPr>
              <a:xfrm>
                <a:off x="5928013" y="3560534"/>
                <a:ext cx="147168" cy="214662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</p:cxnSp>
          <p:grpSp>
            <p:nvGrpSpPr>
              <p:cNvPr id="13" name="Group 13">
                <a:extLst>
                  <a:ext uri="{FF2B5EF4-FFF2-40B4-BE49-F238E27FC236}">
                    <a16:creationId xmlns:a16="http://schemas.microsoft.com/office/drawing/2014/main" id="{86483988-C0A7-40C5-942C-A5882899F035}"/>
                  </a:ext>
                </a:extLst>
              </p:cNvPr>
              <p:cNvGrpSpPr/>
              <p:nvPr/>
            </p:nvGrpSpPr>
            <p:grpSpPr>
              <a:xfrm>
                <a:off x="3843847" y="4047173"/>
                <a:ext cx="1102116" cy="414223"/>
                <a:chOff x="3830905" y="3781834"/>
                <a:chExt cx="1167815" cy="438916"/>
              </a:xfrm>
            </p:grpSpPr>
            <p:cxnSp>
              <p:nvCxnSpPr>
                <p:cNvPr id="48" name="Straight Connector 126">
                  <a:extLst>
                    <a:ext uri="{FF2B5EF4-FFF2-40B4-BE49-F238E27FC236}">
                      <a16:creationId xmlns:a16="http://schemas.microsoft.com/office/drawing/2014/main" id="{BD725B27-EB98-40A2-833E-679D26670219}"/>
                    </a:ext>
                  </a:extLst>
                </p:cNvPr>
                <p:cNvCxnSpPr/>
                <p:nvPr/>
              </p:nvCxnSpPr>
              <p:spPr>
                <a:xfrm>
                  <a:off x="4370232" y="4027129"/>
                  <a:ext cx="8916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grpSp>
              <p:nvGrpSpPr>
                <p:cNvPr id="49" name="Group 11">
                  <a:extLst>
                    <a:ext uri="{FF2B5EF4-FFF2-40B4-BE49-F238E27FC236}">
                      <a16:creationId xmlns:a16="http://schemas.microsoft.com/office/drawing/2014/main" id="{F5ADB8FF-86D7-40B4-95DC-E09C5ED83552}"/>
                    </a:ext>
                  </a:extLst>
                </p:cNvPr>
                <p:cNvGrpSpPr/>
                <p:nvPr/>
              </p:nvGrpSpPr>
              <p:grpSpPr>
                <a:xfrm>
                  <a:off x="3830905" y="3781834"/>
                  <a:ext cx="539316" cy="438916"/>
                  <a:chOff x="4311130" y="3484679"/>
                  <a:chExt cx="1084399" cy="882525"/>
                </a:xfrm>
              </p:grpSpPr>
              <p:grpSp>
                <p:nvGrpSpPr>
                  <p:cNvPr id="56" name="Group 235">
                    <a:extLst>
                      <a:ext uri="{FF2B5EF4-FFF2-40B4-BE49-F238E27FC236}">
                        <a16:creationId xmlns:a16="http://schemas.microsoft.com/office/drawing/2014/main" id="{2DC95392-8E4C-4BE9-B037-BA140DC43D6F}"/>
                      </a:ext>
                    </a:extLst>
                  </p:cNvPr>
                  <p:cNvGrpSpPr/>
                  <p:nvPr/>
                </p:nvGrpSpPr>
                <p:grpSpPr>
                  <a:xfrm>
                    <a:off x="4336481" y="3749257"/>
                    <a:ext cx="1033697" cy="487107"/>
                    <a:chOff x="2996114" y="3369111"/>
                    <a:chExt cx="1033697" cy="487107"/>
                  </a:xfrm>
                </p:grpSpPr>
                <p:sp>
                  <p:nvSpPr>
                    <p:cNvPr id="58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C9B3B2C4-2BCC-43B3-AC55-1017129B378C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996114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59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6886F22D-255A-4324-9DC8-D0E16E3968C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78264" y="3369111"/>
                      <a:ext cx="469396" cy="487107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60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ACEE03BD-5700-4294-AE96-C9DAAD394E7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677350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57" name="Arrow: Pentagon 234">
                    <a:extLst>
                      <a:ext uri="{FF2B5EF4-FFF2-40B4-BE49-F238E27FC236}">
                        <a16:creationId xmlns:a16="http://schemas.microsoft.com/office/drawing/2014/main" id="{90652291-14A9-4C70-8B45-231AB265E01E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412067" y="3383742"/>
                    <a:ext cx="882525" cy="1084399"/>
                  </a:xfrm>
                  <a:prstGeom prst="homePlate">
                    <a:avLst>
                      <a:gd name="adj" fmla="val 21614"/>
                    </a:avLst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27" tIns="45713" rIns="91427" bIns="4571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32509">
                      <a:defRPr/>
                    </a:pPr>
                    <a:endParaRPr lang="en-US" sz="1836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  <a:latin typeface="Segoe UI"/>
                    </a:endParaRPr>
                  </a:p>
                </p:txBody>
              </p:sp>
            </p:grpSp>
            <p:grpSp>
              <p:nvGrpSpPr>
                <p:cNvPr id="50" name="Group 245">
                  <a:extLst>
                    <a:ext uri="{FF2B5EF4-FFF2-40B4-BE49-F238E27FC236}">
                      <a16:creationId xmlns:a16="http://schemas.microsoft.com/office/drawing/2014/main" id="{5CB5EDC4-6732-4B48-A6DA-22B2496A3E63}"/>
                    </a:ext>
                  </a:extLst>
                </p:cNvPr>
                <p:cNvGrpSpPr/>
                <p:nvPr/>
              </p:nvGrpSpPr>
              <p:grpSpPr>
                <a:xfrm>
                  <a:off x="4459404" y="3781834"/>
                  <a:ext cx="539316" cy="438916"/>
                  <a:chOff x="4311130" y="3484679"/>
                  <a:chExt cx="1084399" cy="882525"/>
                </a:xfrm>
              </p:grpSpPr>
              <p:grpSp>
                <p:nvGrpSpPr>
                  <p:cNvPr id="51" name="Group 246">
                    <a:extLst>
                      <a:ext uri="{FF2B5EF4-FFF2-40B4-BE49-F238E27FC236}">
                        <a16:creationId xmlns:a16="http://schemas.microsoft.com/office/drawing/2014/main" id="{6A09ECDB-88BD-480A-A5D2-D66A415D96B9}"/>
                      </a:ext>
                    </a:extLst>
                  </p:cNvPr>
                  <p:cNvGrpSpPr/>
                  <p:nvPr/>
                </p:nvGrpSpPr>
                <p:grpSpPr>
                  <a:xfrm>
                    <a:off x="4336481" y="3749257"/>
                    <a:ext cx="1033697" cy="487107"/>
                    <a:chOff x="2996114" y="3369111"/>
                    <a:chExt cx="1033697" cy="487107"/>
                  </a:xfrm>
                </p:grpSpPr>
                <p:sp>
                  <p:nvSpPr>
                    <p:cNvPr id="53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55538293-F3DB-450A-8841-C65FA9B1ABEC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996114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54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3F0E0369-EF74-453C-B9B7-4398D7AC1A3B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78264" y="3369111"/>
                      <a:ext cx="469396" cy="487107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55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77A189B6-E9C2-4C91-9CEC-D4C7C3FC8D51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677350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52" name="Arrow: Pentagon 247">
                    <a:extLst>
                      <a:ext uri="{FF2B5EF4-FFF2-40B4-BE49-F238E27FC236}">
                        <a16:creationId xmlns:a16="http://schemas.microsoft.com/office/drawing/2014/main" id="{3C548955-0443-417C-A09D-D1E0C86B637E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412067" y="3383742"/>
                    <a:ext cx="882525" cy="1084399"/>
                  </a:xfrm>
                  <a:prstGeom prst="homePlate">
                    <a:avLst>
                      <a:gd name="adj" fmla="val 21614"/>
                    </a:avLst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27" tIns="45713" rIns="91427" bIns="4571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32509">
                      <a:defRPr/>
                    </a:pPr>
                    <a:endParaRPr lang="en-US" sz="1836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  <a:latin typeface="Segoe UI"/>
                    </a:endParaRPr>
                  </a:p>
                </p:txBody>
              </p:sp>
            </p:grpSp>
          </p:grpSp>
          <p:sp>
            <p:nvSpPr>
              <p:cNvPr id="14" name="TextBox 81">
                <a:extLst>
                  <a:ext uri="{FF2B5EF4-FFF2-40B4-BE49-F238E27FC236}">
                    <a16:creationId xmlns:a16="http://schemas.microsoft.com/office/drawing/2014/main" id="{29151EEC-7F79-44B9-9885-1DAF5D9A5E8F}"/>
                  </a:ext>
                </a:extLst>
              </p:cNvPr>
              <p:cNvSpPr txBox="1"/>
              <p:nvPr/>
            </p:nvSpPr>
            <p:spPr>
              <a:xfrm>
                <a:off x="4013133" y="4527604"/>
                <a:ext cx="763544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Zone 2</a:t>
                </a:r>
              </a:p>
            </p:txBody>
          </p:sp>
          <p:sp>
            <p:nvSpPr>
              <p:cNvPr id="15" name="TextBox 101">
                <a:extLst>
                  <a:ext uri="{FF2B5EF4-FFF2-40B4-BE49-F238E27FC236}">
                    <a16:creationId xmlns:a16="http://schemas.microsoft.com/office/drawing/2014/main" id="{AB89751B-67F0-4DE8-8C38-032E58ADC96A}"/>
                  </a:ext>
                </a:extLst>
              </p:cNvPr>
              <p:cNvSpPr txBox="1"/>
              <p:nvPr/>
            </p:nvSpPr>
            <p:spPr>
              <a:xfrm>
                <a:off x="6158553" y="4527604"/>
                <a:ext cx="763544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Zone 3</a:t>
                </a:r>
              </a:p>
            </p:txBody>
          </p:sp>
          <p:sp>
            <p:nvSpPr>
              <p:cNvPr id="16" name="TextBox 121">
                <a:extLst>
                  <a:ext uri="{FF2B5EF4-FFF2-40B4-BE49-F238E27FC236}">
                    <a16:creationId xmlns:a16="http://schemas.microsoft.com/office/drawing/2014/main" id="{EF705922-006D-48D4-97ED-A7B10A955FFB}"/>
                  </a:ext>
                </a:extLst>
              </p:cNvPr>
              <p:cNvSpPr txBox="1"/>
              <p:nvPr/>
            </p:nvSpPr>
            <p:spPr>
              <a:xfrm>
                <a:off x="5089408" y="3457913"/>
                <a:ext cx="763544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Zone 1</a:t>
                </a:r>
              </a:p>
            </p:txBody>
          </p:sp>
          <p:sp>
            <p:nvSpPr>
              <p:cNvPr id="17" name="TextBox 122">
                <a:extLst>
                  <a:ext uri="{FF2B5EF4-FFF2-40B4-BE49-F238E27FC236}">
                    <a16:creationId xmlns:a16="http://schemas.microsoft.com/office/drawing/2014/main" id="{6BC3B6ED-08FC-4D04-B9B0-E5D9B86BEF53}"/>
                  </a:ext>
                </a:extLst>
              </p:cNvPr>
              <p:cNvSpPr txBox="1"/>
              <p:nvPr/>
            </p:nvSpPr>
            <p:spPr>
              <a:xfrm>
                <a:off x="3961358" y="3729836"/>
                <a:ext cx="867095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Availability</a:t>
                </a:r>
              </a:p>
            </p:txBody>
          </p:sp>
          <p:sp>
            <p:nvSpPr>
              <p:cNvPr id="18" name="TextBox 123">
                <a:extLst>
                  <a:ext uri="{FF2B5EF4-FFF2-40B4-BE49-F238E27FC236}">
                    <a16:creationId xmlns:a16="http://schemas.microsoft.com/office/drawing/2014/main" id="{1EFA1A3A-2375-4446-8361-5F351CE58DB2}"/>
                  </a:ext>
                </a:extLst>
              </p:cNvPr>
              <p:cNvSpPr txBox="1"/>
              <p:nvPr/>
            </p:nvSpPr>
            <p:spPr>
              <a:xfrm>
                <a:off x="5037633" y="2584610"/>
                <a:ext cx="867095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Availability</a:t>
                </a:r>
              </a:p>
            </p:txBody>
          </p:sp>
          <p:sp>
            <p:nvSpPr>
              <p:cNvPr id="19" name="TextBox 124">
                <a:extLst>
                  <a:ext uri="{FF2B5EF4-FFF2-40B4-BE49-F238E27FC236}">
                    <a16:creationId xmlns:a16="http://schemas.microsoft.com/office/drawing/2014/main" id="{052D20D4-14A4-4CE7-A7A2-8B233959FD69}"/>
                  </a:ext>
                </a:extLst>
              </p:cNvPr>
              <p:cNvSpPr txBox="1"/>
              <p:nvPr/>
            </p:nvSpPr>
            <p:spPr>
              <a:xfrm>
                <a:off x="6103236" y="3729836"/>
                <a:ext cx="867095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32563"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Availability</a:t>
                </a:r>
              </a:p>
            </p:txBody>
          </p:sp>
          <p:grpSp>
            <p:nvGrpSpPr>
              <p:cNvPr id="20" name="Group 251">
                <a:extLst>
                  <a:ext uri="{FF2B5EF4-FFF2-40B4-BE49-F238E27FC236}">
                    <a16:creationId xmlns:a16="http://schemas.microsoft.com/office/drawing/2014/main" id="{C60CCCA8-9CA6-40CE-A525-587D1B70AA15}"/>
                  </a:ext>
                </a:extLst>
              </p:cNvPr>
              <p:cNvGrpSpPr/>
              <p:nvPr/>
            </p:nvGrpSpPr>
            <p:grpSpPr>
              <a:xfrm>
                <a:off x="4920122" y="2920376"/>
                <a:ext cx="1102116" cy="414223"/>
                <a:chOff x="3830905" y="3781834"/>
                <a:chExt cx="1167815" cy="438916"/>
              </a:xfrm>
            </p:grpSpPr>
            <p:cxnSp>
              <p:nvCxnSpPr>
                <p:cNvPr id="35" name="Straight Connector 252">
                  <a:extLst>
                    <a:ext uri="{FF2B5EF4-FFF2-40B4-BE49-F238E27FC236}">
                      <a16:creationId xmlns:a16="http://schemas.microsoft.com/office/drawing/2014/main" id="{51AF0355-85B0-4716-A730-B09D60C0D46A}"/>
                    </a:ext>
                  </a:extLst>
                </p:cNvPr>
                <p:cNvCxnSpPr/>
                <p:nvPr/>
              </p:nvCxnSpPr>
              <p:spPr>
                <a:xfrm>
                  <a:off x="4370232" y="4027129"/>
                  <a:ext cx="8916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grpSp>
              <p:nvGrpSpPr>
                <p:cNvPr id="36" name="Group 253">
                  <a:extLst>
                    <a:ext uri="{FF2B5EF4-FFF2-40B4-BE49-F238E27FC236}">
                      <a16:creationId xmlns:a16="http://schemas.microsoft.com/office/drawing/2014/main" id="{7CF76F78-DEA5-49B6-AB4A-DA1FB8DB0227}"/>
                    </a:ext>
                  </a:extLst>
                </p:cNvPr>
                <p:cNvGrpSpPr/>
                <p:nvPr/>
              </p:nvGrpSpPr>
              <p:grpSpPr>
                <a:xfrm>
                  <a:off x="3830905" y="3781834"/>
                  <a:ext cx="539316" cy="438916"/>
                  <a:chOff x="4311130" y="3484679"/>
                  <a:chExt cx="1084399" cy="882525"/>
                </a:xfrm>
              </p:grpSpPr>
              <p:grpSp>
                <p:nvGrpSpPr>
                  <p:cNvPr id="43" name="Group 260">
                    <a:extLst>
                      <a:ext uri="{FF2B5EF4-FFF2-40B4-BE49-F238E27FC236}">
                        <a16:creationId xmlns:a16="http://schemas.microsoft.com/office/drawing/2014/main" id="{221ECB41-EA4D-45B8-978E-E745738F78F8}"/>
                      </a:ext>
                    </a:extLst>
                  </p:cNvPr>
                  <p:cNvGrpSpPr/>
                  <p:nvPr/>
                </p:nvGrpSpPr>
                <p:grpSpPr>
                  <a:xfrm>
                    <a:off x="4336481" y="3749257"/>
                    <a:ext cx="1033697" cy="487107"/>
                    <a:chOff x="2996114" y="3369111"/>
                    <a:chExt cx="1033697" cy="487107"/>
                  </a:xfrm>
                </p:grpSpPr>
                <p:sp>
                  <p:nvSpPr>
                    <p:cNvPr id="45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5F85005C-AA10-4A9E-AFDA-3C1E70214E5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996114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46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66E0A5D0-3766-4186-B946-36281EEE87EB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78264" y="3369111"/>
                      <a:ext cx="469396" cy="487107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47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9CBFBE76-AF5D-4AFF-B6B0-BDB89EC51F01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677350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44" name="Arrow: Pentagon 261">
                    <a:extLst>
                      <a:ext uri="{FF2B5EF4-FFF2-40B4-BE49-F238E27FC236}">
                        <a16:creationId xmlns:a16="http://schemas.microsoft.com/office/drawing/2014/main" id="{1D7A6F9E-3142-4970-9CB8-0FB6D326269C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412067" y="3383742"/>
                    <a:ext cx="882525" cy="1084399"/>
                  </a:xfrm>
                  <a:prstGeom prst="homePlate">
                    <a:avLst>
                      <a:gd name="adj" fmla="val 21614"/>
                    </a:avLst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27" tIns="45713" rIns="91427" bIns="4571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32509">
                      <a:defRPr/>
                    </a:pPr>
                    <a:endParaRPr lang="en-US" sz="1836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  <a:latin typeface="Segoe UI"/>
                    </a:endParaRPr>
                  </a:p>
                </p:txBody>
              </p:sp>
            </p:grpSp>
            <p:grpSp>
              <p:nvGrpSpPr>
                <p:cNvPr id="37" name="Group 254">
                  <a:extLst>
                    <a:ext uri="{FF2B5EF4-FFF2-40B4-BE49-F238E27FC236}">
                      <a16:creationId xmlns:a16="http://schemas.microsoft.com/office/drawing/2014/main" id="{4940219F-3081-4044-9347-08F220E68A1F}"/>
                    </a:ext>
                  </a:extLst>
                </p:cNvPr>
                <p:cNvGrpSpPr/>
                <p:nvPr/>
              </p:nvGrpSpPr>
              <p:grpSpPr>
                <a:xfrm>
                  <a:off x="4459404" y="3781834"/>
                  <a:ext cx="539316" cy="438916"/>
                  <a:chOff x="4311130" y="3484679"/>
                  <a:chExt cx="1084399" cy="882525"/>
                </a:xfrm>
              </p:grpSpPr>
              <p:grpSp>
                <p:nvGrpSpPr>
                  <p:cNvPr id="38" name="Group 255">
                    <a:extLst>
                      <a:ext uri="{FF2B5EF4-FFF2-40B4-BE49-F238E27FC236}">
                        <a16:creationId xmlns:a16="http://schemas.microsoft.com/office/drawing/2014/main" id="{328FDA2B-1811-4D42-9ED1-7453C52C961F}"/>
                      </a:ext>
                    </a:extLst>
                  </p:cNvPr>
                  <p:cNvGrpSpPr/>
                  <p:nvPr/>
                </p:nvGrpSpPr>
                <p:grpSpPr>
                  <a:xfrm>
                    <a:off x="4336481" y="3749257"/>
                    <a:ext cx="1033697" cy="487107"/>
                    <a:chOff x="2996114" y="3369111"/>
                    <a:chExt cx="1033697" cy="487107"/>
                  </a:xfrm>
                </p:grpSpPr>
                <p:sp>
                  <p:nvSpPr>
                    <p:cNvPr id="40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4B27C625-ECEE-4B8F-AFAB-1397156235C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996114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41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E821A5B7-CD28-4BC4-8C1D-3338BDF32659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78264" y="3369111"/>
                      <a:ext cx="469396" cy="487107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42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67B99EC7-E639-48D3-AC86-DB6BE2F4D86D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677350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39" name="Arrow: Pentagon 256">
                    <a:extLst>
                      <a:ext uri="{FF2B5EF4-FFF2-40B4-BE49-F238E27FC236}">
                        <a16:creationId xmlns:a16="http://schemas.microsoft.com/office/drawing/2014/main" id="{2D40A2A2-FECB-4E11-98EA-1BAC199532BA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412067" y="3383742"/>
                    <a:ext cx="882525" cy="1084399"/>
                  </a:xfrm>
                  <a:prstGeom prst="homePlate">
                    <a:avLst>
                      <a:gd name="adj" fmla="val 21614"/>
                    </a:avLst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27" tIns="45713" rIns="91427" bIns="4571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32509">
                      <a:defRPr/>
                    </a:pPr>
                    <a:endParaRPr lang="en-US" sz="1836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  <a:latin typeface="Segoe UI"/>
                    </a:endParaRPr>
                  </a:p>
                </p:txBody>
              </p:sp>
            </p:grpSp>
          </p:grpSp>
          <p:grpSp>
            <p:nvGrpSpPr>
              <p:cNvPr id="21" name="Group 265">
                <a:extLst>
                  <a:ext uri="{FF2B5EF4-FFF2-40B4-BE49-F238E27FC236}">
                    <a16:creationId xmlns:a16="http://schemas.microsoft.com/office/drawing/2014/main" id="{719E7BB8-710C-4A54-9922-BBC1BD20E128}"/>
                  </a:ext>
                </a:extLst>
              </p:cNvPr>
              <p:cNvGrpSpPr/>
              <p:nvPr/>
            </p:nvGrpSpPr>
            <p:grpSpPr>
              <a:xfrm>
                <a:off x="5985690" y="4047173"/>
                <a:ext cx="1102116" cy="414223"/>
                <a:chOff x="3830905" y="3781834"/>
                <a:chExt cx="1167815" cy="438916"/>
              </a:xfrm>
            </p:grpSpPr>
            <p:cxnSp>
              <p:nvCxnSpPr>
                <p:cNvPr id="22" name="Straight Connector 266">
                  <a:extLst>
                    <a:ext uri="{FF2B5EF4-FFF2-40B4-BE49-F238E27FC236}">
                      <a16:creationId xmlns:a16="http://schemas.microsoft.com/office/drawing/2014/main" id="{B5B51161-1720-4414-9838-64A6D4B2EC8C}"/>
                    </a:ext>
                  </a:extLst>
                </p:cNvPr>
                <p:cNvCxnSpPr/>
                <p:nvPr/>
              </p:nvCxnSpPr>
              <p:spPr>
                <a:xfrm>
                  <a:off x="4370232" y="4027129"/>
                  <a:ext cx="89162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</p:cxnSp>
            <p:grpSp>
              <p:nvGrpSpPr>
                <p:cNvPr id="23" name="Group 267">
                  <a:extLst>
                    <a:ext uri="{FF2B5EF4-FFF2-40B4-BE49-F238E27FC236}">
                      <a16:creationId xmlns:a16="http://schemas.microsoft.com/office/drawing/2014/main" id="{624A2625-77F3-46F9-8BD7-F33E1AF1D5D8}"/>
                    </a:ext>
                  </a:extLst>
                </p:cNvPr>
                <p:cNvGrpSpPr/>
                <p:nvPr/>
              </p:nvGrpSpPr>
              <p:grpSpPr>
                <a:xfrm>
                  <a:off x="3830905" y="3781834"/>
                  <a:ext cx="539316" cy="438916"/>
                  <a:chOff x="4311130" y="3484679"/>
                  <a:chExt cx="1084399" cy="882525"/>
                </a:xfrm>
              </p:grpSpPr>
              <p:grpSp>
                <p:nvGrpSpPr>
                  <p:cNvPr id="30" name="Group 274">
                    <a:extLst>
                      <a:ext uri="{FF2B5EF4-FFF2-40B4-BE49-F238E27FC236}">
                        <a16:creationId xmlns:a16="http://schemas.microsoft.com/office/drawing/2014/main" id="{634AA4D1-3F11-4974-99F3-FEA3BE942892}"/>
                      </a:ext>
                    </a:extLst>
                  </p:cNvPr>
                  <p:cNvGrpSpPr/>
                  <p:nvPr/>
                </p:nvGrpSpPr>
                <p:grpSpPr>
                  <a:xfrm>
                    <a:off x="4336481" y="3749257"/>
                    <a:ext cx="1033697" cy="487107"/>
                    <a:chOff x="2996114" y="3369111"/>
                    <a:chExt cx="1033697" cy="487107"/>
                  </a:xfrm>
                </p:grpSpPr>
                <p:sp>
                  <p:nvSpPr>
                    <p:cNvPr id="32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9B5F2235-6C13-42BF-8440-9E833BDF32EB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996114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33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D8FC5D96-5F7E-4B86-8E70-8CA31B7F8044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78264" y="3369111"/>
                      <a:ext cx="469396" cy="487107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34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5D07AE7E-B705-46C7-81A2-C0CBF56D93EC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677350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31" name="Arrow: Pentagon 275">
                    <a:extLst>
                      <a:ext uri="{FF2B5EF4-FFF2-40B4-BE49-F238E27FC236}">
                        <a16:creationId xmlns:a16="http://schemas.microsoft.com/office/drawing/2014/main" id="{D48ADC34-5DE1-44A3-ADBF-9C654940BC0C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412067" y="3383742"/>
                    <a:ext cx="882525" cy="1084399"/>
                  </a:xfrm>
                  <a:prstGeom prst="homePlate">
                    <a:avLst>
                      <a:gd name="adj" fmla="val 21614"/>
                    </a:avLst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27" tIns="45713" rIns="91427" bIns="4571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32509">
                      <a:defRPr/>
                    </a:pPr>
                    <a:endParaRPr lang="en-US" sz="1836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  <a:latin typeface="Segoe UI"/>
                    </a:endParaRPr>
                  </a:p>
                </p:txBody>
              </p:sp>
            </p:grpSp>
            <p:grpSp>
              <p:nvGrpSpPr>
                <p:cNvPr id="24" name="Group 268">
                  <a:extLst>
                    <a:ext uri="{FF2B5EF4-FFF2-40B4-BE49-F238E27FC236}">
                      <a16:creationId xmlns:a16="http://schemas.microsoft.com/office/drawing/2014/main" id="{89CFC4B1-1D19-41EC-B9C0-D5DB16F24A01}"/>
                    </a:ext>
                  </a:extLst>
                </p:cNvPr>
                <p:cNvGrpSpPr/>
                <p:nvPr/>
              </p:nvGrpSpPr>
              <p:grpSpPr>
                <a:xfrm>
                  <a:off x="4459404" y="3781834"/>
                  <a:ext cx="539316" cy="438916"/>
                  <a:chOff x="4311130" y="3484679"/>
                  <a:chExt cx="1084399" cy="882525"/>
                </a:xfrm>
              </p:grpSpPr>
              <p:grpSp>
                <p:nvGrpSpPr>
                  <p:cNvPr id="25" name="Group 269">
                    <a:extLst>
                      <a:ext uri="{FF2B5EF4-FFF2-40B4-BE49-F238E27FC236}">
                        <a16:creationId xmlns:a16="http://schemas.microsoft.com/office/drawing/2014/main" id="{FBE4407B-D5FD-40E0-BDE5-D63EFE0D409F}"/>
                      </a:ext>
                    </a:extLst>
                  </p:cNvPr>
                  <p:cNvGrpSpPr/>
                  <p:nvPr/>
                </p:nvGrpSpPr>
                <p:grpSpPr>
                  <a:xfrm>
                    <a:off x="4336481" y="3749257"/>
                    <a:ext cx="1033697" cy="487107"/>
                    <a:chOff x="2996114" y="3369111"/>
                    <a:chExt cx="1033697" cy="487107"/>
                  </a:xfrm>
                </p:grpSpPr>
                <p:sp>
                  <p:nvSpPr>
                    <p:cNvPr id="27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1ED0BD84-B9D5-4B0E-A622-A04109CB9C1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2996114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28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886BE7AE-6E04-403A-948C-4630BC7E8AD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278264" y="3369111"/>
                      <a:ext cx="469396" cy="487107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  <p:sp>
                  <p:nvSpPr>
                    <p:cNvPr id="29" name="network_3" title="Icon of a server connected to a network">
                      <a:extLst>
                        <a:ext uri="{FF2B5EF4-FFF2-40B4-BE49-F238E27FC236}">
                          <a16:creationId xmlns:a16="http://schemas.microsoft.com/office/drawing/2014/main" id="{914F0E9B-F7E1-447C-9C3A-D918BE78C79C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3677350" y="3480933"/>
                      <a:ext cx="352461" cy="365760"/>
                    </a:xfrm>
                    <a:custGeom>
                      <a:avLst/>
                      <a:gdLst>
                        <a:gd name="T0" fmla="*/ 136 w 270"/>
                        <a:gd name="T1" fmla="*/ 281 h 281"/>
                        <a:gd name="T2" fmla="*/ 71 w 270"/>
                        <a:gd name="T3" fmla="*/ 281 h 281"/>
                        <a:gd name="T4" fmla="*/ 71 w 270"/>
                        <a:gd name="T5" fmla="*/ 240 h 281"/>
                        <a:gd name="T6" fmla="*/ 115 w 270"/>
                        <a:gd name="T7" fmla="*/ 240 h 281"/>
                        <a:gd name="T8" fmla="*/ 115 w 270"/>
                        <a:gd name="T9" fmla="*/ 218 h 281"/>
                        <a:gd name="T10" fmla="*/ 157 w 270"/>
                        <a:gd name="T11" fmla="*/ 218 h 281"/>
                        <a:gd name="T12" fmla="*/ 157 w 270"/>
                        <a:gd name="T13" fmla="*/ 240 h 281"/>
                        <a:gd name="T14" fmla="*/ 198 w 270"/>
                        <a:gd name="T15" fmla="*/ 240 h 281"/>
                        <a:gd name="T16" fmla="*/ 198 w 270"/>
                        <a:gd name="T17" fmla="*/ 281 h 281"/>
                        <a:gd name="T18" fmla="*/ 136 w 270"/>
                        <a:gd name="T19" fmla="*/ 281 h 281"/>
                        <a:gd name="T20" fmla="*/ 71 w 270"/>
                        <a:gd name="T21" fmla="*/ 260 h 281"/>
                        <a:gd name="T22" fmla="*/ 0 w 270"/>
                        <a:gd name="T23" fmla="*/ 260 h 281"/>
                        <a:gd name="T24" fmla="*/ 198 w 270"/>
                        <a:gd name="T25" fmla="*/ 260 h 281"/>
                        <a:gd name="T26" fmla="*/ 270 w 270"/>
                        <a:gd name="T27" fmla="*/ 260 h 281"/>
                        <a:gd name="T28" fmla="*/ 135 w 270"/>
                        <a:gd name="T29" fmla="*/ 218 h 281"/>
                        <a:gd name="T30" fmla="*/ 135 w 270"/>
                        <a:gd name="T31" fmla="*/ 190 h 281"/>
                        <a:gd name="T32" fmla="*/ 191 w 270"/>
                        <a:gd name="T33" fmla="*/ 189 h 281"/>
                        <a:gd name="T34" fmla="*/ 191 w 270"/>
                        <a:gd name="T35" fmla="*/ 14 h 281"/>
                        <a:gd name="T36" fmla="*/ 177 w 270"/>
                        <a:gd name="T37" fmla="*/ 0 h 281"/>
                        <a:gd name="T38" fmla="*/ 93 w 270"/>
                        <a:gd name="T39" fmla="*/ 0 h 281"/>
                        <a:gd name="T40" fmla="*/ 79 w 270"/>
                        <a:gd name="T41" fmla="*/ 14 h 281"/>
                        <a:gd name="T42" fmla="*/ 79 w 270"/>
                        <a:gd name="T43" fmla="*/ 189 h 281"/>
                        <a:gd name="T44" fmla="*/ 191 w 270"/>
                        <a:gd name="T45" fmla="*/ 189 h 281"/>
                        <a:gd name="T46" fmla="*/ 110 w 270"/>
                        <a:gd name="T47" fmla="*/ 37 h 281"/>
                        <a:gd name="T48" fmla="*/ 160 w 270"/>
                        <a:gd name="T49" fmla="*/ 37 h 281"/>
                        <a:gd name="T50" fmla="*/ 110 w 270"/>
                        <a:gd name="T51" fmla="*/ 113 h 281"/>
                        <a:gd name="T52" fmla="*/ 160 w 270"/>
                        <a:gd name="T53" fmla="*/ 113 h 281"/>
                        <a:gd name="T54" fmla="*/ 110 w 270"/>
                        <a:gd name="T55" fmla="*/ 150 h 281"/>
                        <a:gd name="T56" fmla="*/ 160 w 270"/>
                        <a:gd name="T57" fmla="*/ 150 h 2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270" h="281">
                          <a:moveTo>
                            <a:pt x="136" y="281"/>
                          </a:moveTo>
                          <a:cubicBezTo>
                            <a:pt x="71" y="281"/>
                            <a:pt x="71" y="281"/>
                            <a:pt x="71" y="281"/>
                          </a:cubicBezTo>
                          <a:cubicBezTo>
                            <a:pt x="71" y="240"/>
                            <a:pt x="71" y="240"/>
                            <a:pt x="71" y="240"/>
                          </a:cubicBezTo>
                          <a:cubicBezTo>
                            <a:pt x="115" y="240"/>
                            <a:pt x="115" y="240"/>
                            <a:pt x="115" y="240"/>
                          </a:cubicBezTo>
                          <a:cubicBezTo>
                            <a:pt x="115" y="218"/>
                            <a:pt x="115" y="218"/>
                            <a:pt x="115" y="218"/>
                          </a:cubicBezTo>
                          <a:cubicBezTo>
                            <a:pt x="157" y="218"/>
                            <a:pt x="157" y="218"/>
                            <a:pt x="157" y="218"/>
                          </a:cubicBezTo>
                          <a:cubicBezTo>
                            <a:pt x="157" y="240"/>
                            <a:pt x="157" y="240"/>
                            <a:pt x="157" y="240"/>
                          </a:cubicBezTo>
                          <a:cubicBezTo>
                            <a:pt x="198" y="240"/>
                            <a:pt x="198" y="240"/>
                            <a:pt x="198" y="240"/>
                          </a:cubicBezTo>
                          <a:cubicBezTo>
                            <a:pt x="198" y="281"/>
                            <a:pt x="198" y="281"/>
                            <a:pt x="198" y="281"/>
                          </a:cubicBezTo>
                          <a:lnTo>
                            <a:pt x="136" y="281"/>
                          </a:lnTo>
                          <a:close/>
                          <a:moveTo>
                            <a:pt x="71" y="260"/>
                          </a:moveTo>
                          <a:cubicBezTo>
                            <a:pt x="0" y="260"/>
                            <a:pt x="0" y="260"/>
                            <a:pt x="0" y="260"/>
                          </a:cubicBezTo>
                          <a:moveTo>
                            <a:pt x="198" y="260"/>
                          </a:moveTo>
                          <a:cubicBezTo>
                            <a:pt x="270" y="260"/>
                            <a:pt x="270" y="260"/>
                            <a:pt x="270" y="260"/>
                          </a:cubicBezTo>
                          <a:moveTo>
                            <a:pt x="135" y="218"/>
                          </a:moveTo>
                          <a:cubicBezTo>
                            <a:pt x="135" y="190"/>
                            <a:pt x="135" y="190"/>
                            <a:pt x="135" y="190"/>
                          </a:cubicBezTo>
                          <a:moveTo>
                            <a:pt x="191" y="189"/>
                          </a:moveTo>
                          <a:cubicBezTo>
                            <a:pt x="191" y="14"/>
                            <a:pt x="191" y="14"/>
                            <a:pt x="191" y="14"/>
                          </a:cubicBezTo>
                          <a:cubicBezTo>
                            <a:pt x="191" y="6"/>
                            <a:pt x="185" y="0"/>
                            <a:pt x="177" y="0"/>
                          </a:cubicBezTo>
                          <a:cubicBezTo>
                            <a:pt x="93" y="0"/>
                            <a:pt x="93" y="0"/>
                            <a:pt x="93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89"/>
                            <a:pt x="79" y="189"/>
                            <a:pt x="79" y="189"/>
                          </a:cubicBezTo>
                          <a:lnTo>
                            <a:pt x="191" y="189"/>
                          </a:lnTo>
                          <a:close/>
                          <a:moveTo>
                            <a:pt x="110" y="37"/>
                          </a:moveTo>
                          <a:cubicBezTo>
                            <a:pt x="160" y="37"/>
                            <a:pt x="160" y="37"/>
                            <a:pt x="160" y="37"/>
                          </a:cubicBezTo>
                          <a:moveTo>
                            <a:pt x="110" y="113"/>
                          </a:moveTo>
                          <a:cubicBezTo>
                            <a:pt x="160" y="113"/>
                            <a:pt x="160" y="113"/>
                            <a:pt x="160" y="113"/>
                          </a:cubicBezTo>
                          <a:moveTo>
                            <a:pt x="110" y="150"/>
                          </a:moveTo>
                          <a:cubicBezTo>
                            <a:pt x="160" y="150"/>
                            <a:pt x="160" y="150"/>
                            <a:pt x="160" y="150"/>
                          </a:cubicBezTo>
                        </a:path>
                      </a:pathLst>
                    </a:custGeom>
                    <a:noFill/>
                    <a:ln w="12700" cap="sq">
                      <a:solidFill>
                        <a:schemeClr val="tx2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27" tIns="45713" rIns="91427" bIns="45713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defTabSz="932509">
                        <a:defRPr/>
                      </a:pPr>
                      <a:endParaRPr lang="en-US" sz="1836">
                        <a:solidFill>
                          <a:srgbClr val="000000"/>
                        </a:solidFill>
                        <a:latin typeface="Segoe UI"/>
                      </a:endParaRPr>
                    </a:p>
                  </p:txBody>
                </p:sp>
              </p:grpSp>
              <p:sp>
                <p:nvSpPr>
                  <p:cNvPr id="26" name="Arrow: Pentagon 270">
                    <a:extLst>
                      <a:ext uri="{FF2B5EF4-FFF2-40B4-BE49-F238E27FC236}">
                        <a16:creationId xmlns:a16="http://schemas.microsoft.com/office/drawing/2014/main" id="{F81C1E90-A4D8-49F9-A8A7-7869B302DC81}"/>
                      </a:ext>
                    </a:extLst>
                  </p:cNvPr>
                  <p:cNvSpPr/>
                  <p:nvPr/>
                </p:nvSpPr>
                <p:spPr bwMode="auto">
                  <a:xfrm rot="16200000">
                    <a:off x="4412067" y="3383742"/>
                    <a:ext cx="882525" cy="1084399"/>
                  </a:xfrm>
                  <a:prstGeom prst="homePlate">
                    <a:avLst>
                      <a:gd name="adj" fmla="val 21614"/>
                    </a:avLst>
                  </a:prstGeom>
                  <a:noFill/>
                  <a:ln w="19050" cap="flat">
                    <a:solidFill>
                      <a:schemeClr val="tx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27" tIns="45713" rIns="91427" bIns="45713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932509">
                      <a:defRPr/>
                    </a:pPr>
                    <a:endParaRPr lang="en-US" sz="1836">
                      <a:gradFill>
                        <a:gsLst>
                          <a:gs pos="0">
                            <a:srgbClr val="505050"/>
                          </a:gs>
                          <a:gs pos="100000">
                            <a:srgbClr val="505050"/>
                          </a:gs>
                        </a:gsLst>
                      </a:gradFill>
                      <a:latin typeface="Segoe UI"/>
                    </a:endParaRPr>
                  </a:p>
                </p:txBody>
              </p:sp>
            </p:grpSp>
          </p:grpSp>
        </p:grpSp>
      </p:grpSp>
      <p:grpSp>
        <p:nvGrpSpPr>
          <p:cNvPr id="63" name="Group 10">
            <a:extLst>
              <a:ext uri="{FF2B5EF4-FFF2-40B4-BE49-F238E27FC236}">
                <a16:creationId xmlns:a16="http://schemas.microsoft.com/office/drawing/2014/main" id="{6A648236-472B-4214-9D16-DE55804F9BA8}"/>
              </a:ext>
            </a:extLst>
          </p:cNvPr>
          <p:cNvGrpSpPr/>
          <p:nvPr/>
        </p:nvGrpSpPr>
        <p:grpSpPr>
          <a:xfrm>
            <a:off x="1165064" y="2378205"/>
            <a:ext cx="1306012" cy="1155025"/>
            <a:chOff x="1316399" y="2835617"/>
            <a:chExt cx="1306197" cy="1155189"/>
          </a:xfrm>
        </p:grpSpPr>
        <p:sp>
          <p:nvSpPr>
            <p:cNvPr id="64" name="TextBox 55">
              <a:extLst>
                <a:ext uri="{FF2B5EF4-FFF2-40B4-BE49-F238E27FC236}">
                  <a16:creationId xmlns:a16="http://schemas.microsoft.com/office/drawing/2014/main" id="{BFAA9314-EDF0-49FD-ACE2-56FD03FB765E}"/>
                </a:ext>
              </a:extLst>
            </p:cNvPr>
            <p:cNvSpPr txBox="1"/>
            <p:nvPr/>
          </p:nvSpPr>
          <p:spPr>
            <a:xfrm>
              <a:off x="1367802" y="2991546"/>
              <a:ext cx="1203391" cy="266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32563">
                <a:defRPr/>
              </a:pPr>
              <a:endParaRPr lang="en-US" sz="1099" kern="0" cap="all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5" name="TextBox 222">
              <a:extLst>
                <a:ext uri="{FF2B5EF4-FFF2-40B4-BE49-F238E27FC236}">
                  <a16:creationId xmlns:a16="http://schemas.microsoft.com/office/drawing/2014/main" id="{D4234613-4213-4DD0-9EA3-1B6DBDCAC214}"/>
                </a:ext>
              </a:extLst>
            </p:cNvPr>
            <p:cNvSpPr txBox="1"/>
            <p:nvPr/>
          </p:nvSpPr>
          <p:spPr>
            <a:xfrm>
              <a:off x="1367802" y="3096115"/>
              <a:ext cx="1203391" cy="1694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99">
                  <a:solidFill>
                    <a:srgbClr val="000000"/>
                  </a:solidFill>
                  <a:latin typeface="Segoe UI"/>
                </a:rPr>
                <a:t>Datacenter</a:t>
              </a:r>
              <a:endParaRPr lang="en-US" sz="240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66" name="Arrow: Pentagon 7">
              <a:extLst>
                <a:ext uri="{FF2B5EF4-FFF2-40B4-BE49-F238E27FC236}">
                  <a16:creationId xmlns:a16="http://schemas.microsoft.com/office/drawing/2014/main" id="{F45D6FFD-12F6-4423-8CC9-C7CA66721403}"/>
                </a:ext>
              </a:extLst>
            </p:cNvPr>
            <p:cNvSpPr/>
            <p:nvPr/>
          </p:nvSpPr>
          <p:spPr bwMode="auto">
            <a:xfrm rot="16200000">
              <a:off x="1391903" y="2760113"/>
              <a:ext cx="1155189" cy="1306197"/>
            </a:xfrm>
            <a:prstGeom prst="homePlate">
              <a:avLst>
                <a:gd name="adj" fmla="val 21614"/>
              </a:avLst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32509">
                <a:defRPr/>
              </a:pPr>
              <a:endParaRPr lang="en-US" sz="183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Segoe UI"/>
              </a:endParaRPr>
            </a:p>
          </p:txBody>
        </p:sp>
        <p:grpSp>
          <p:nvGrpSpPr>
            <p:cNvPr id="67" name="Group 9">
              <a:extLst>
                <a:ext uri="{FF2B5EF4-FFF2-40B4-BE49-F238E27FC236}">
                  <a16:creationId xmlns:a16="http://schemas.microsoft.com/office/drawing/2014/main" id="{AA50C827-5086-452E-8ABB-3F87C3EAD427}"/>
                </a:ext>
              </a:extLst>
            </p:cNvPr>
            <p:cNvGrpSpPr/>
            <p:nvPr/>
          </p:nvGrpSpPr>
          <p:grpSpPr>
            <a:xfrm>
              <a:off x="1452649" y="3372858"/>
              <a:ext cx="1033697" cy="487107"/>
              <a:chOff x="2996114" y="3369111"/>
              <a:chExt cx="1033697" cy="487107"/>
            </a:xfrm>
          </p:grpSpPr>
          <p:sp>
            <p:nvSpPr>
              <p:cNvPr id="68" name="network_3" title="Icon of a server connected to a network">
                <a:extLst>
                  <a:ext uri="{FF2B5EF4-FFF2-40B4-BE49-F238E27FC236}">
                    <a16:creationId xmlns:a16="http://schemas.microsoft.com/office/drawing/2014/main" id="{E9DA92E2-5B4B-449E-9EBF-FC7788D5581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996114" y="3480933"/>
                <a:ext cx="352461" cy="365760"/>
              </a:xfrm>
              <a:custGeom>
                <a:avLst/>
                <a:gdLst>
                  <a:gd name="T0" fmla="*/ 136 w 270"/>
                  <a:gd name="T1" fmla="*/ 281 h 281"/>
                  <a:gd name="T2" fmla="*/ 71 w 270"/>
                  <a:gd name="T3" fmla="*/ 281 h 281"/>
                  <a:gd name="T4" fmla="*/ 71 w 270"/>
                  <a:gd name="T5" fmla="*/ 240 h 281"/>
                  <a:gd name="T6" fmla="*/ 115 w 270"/>
                  <a:gd name="T7" fmla="*/ 240 h 281"/>
                  <a:gd name="T8" fmla="*/ 115 w 270"/>
                  <a:gd name="T9" fmla="*/ 218 h 281"/>
                  <a:gd name="T10" fmla="*/ 157 w 270"/>
                  <a:gd name="T11" fmla="*/ 218 h 281"/>
                  <a:gd name="T12" fmla="*/ 157 w 270"/>
                  <a:gd name="T13" fmla="*/ 240 h 281"/>
                  <a:gd name="T14" fmla="*/ 198 w 270"/>
                  <a:gd name="T15" fmla="*/ 240 h 281"/>
                  <a:gd name="T16" fmla="*/ 198 w 270"/>
                  <a:gd name="T17" fmla="*/ 281 h 281"/>
                  <a:gd name="T18" fmla="*/ 136 w 270"/>
                  <a:gd name="T19" fmla="*/ 281 h 281"/>
                  <a:gd name="T20" fmla="*/ 71 w 270"/>
                  <a:gd name="T21" fmla="*/ 260 h 281"/>
                  <a:gd name="T22" fmla="*/ 0 w 270"/>
                  <a:gd name="T23" fmla="*/ 260 h 281"/>
                  <a:gd name="T24" fmla="*/ 198 w 270"/>
                  <a:gd name="T25" fmla="*/ 260 h 281"/>
                  <a:gd name="T26" fmla="*/ 270 w 270"/>
                  <a:gd name="T27" fmla="*/ 260 h 281"/>
                  <a:gd name="T28" fmla="*/ 135 w 270"/>
                  <a:gd name="T29" fmla="*/ 218 h 281"/>
                  <a:gd name="T30" fmla="*/ 135 w 270"/>
                  <a:gd name="T31" fmla="*/ 190 h 281"/>
                  <a:gd name="T32" fmla="*/ 191 w 270"/>
                  <a:gd name="T33" fmla="*/ 189 h 281"/>
                  <a:gd name="T34" fmla="*/ 191 w 270"/>
                  <a:gd name="T35" fmla="*/ 14 h 281"/>
                  <a:gd name="T36" fmla="*/ 177 w 270"/>
                  <a:gd name="T37" fmla="*/ 0 h 281"/>
                  <a:gd name="T38" fmla="*/ 93 w 270"/>
                  <a:gd name="T39" fmla="*/ 0 h 281"/>
                  <a:gd name="T40" fmla="*/ 79 w 270"/>
                  <a:gd name="T41" fmla="*/ 14 h 281"/>
                  <a:gd name="T42" fmla="*/ 79 w 270"/>
                  <a:gd name="T43" fmla="*/ 189 h 281"/>
                  <a:gd name="T44" fmla="*/ 191 w 270"/>
                  <a:gd name="T45" fmla="*/ 189 h 281"/>
                  <a:gd name="T46" fmla="*/ 110 w 270"/>
                  <a:gd name="T47" fmla="*/ 37 h 281"/>
                  <a:gd name="T48" fmla="*/ 160 w 270"/>
                  <a:gd name="T49" fmla="*/ 37 h 281"/>
                  <a:gd name="T50" fmla="*/ 110 w 270"/>
                  <a:gd name="T51" fmla="*/ 113 h 281"/>
                  <a:gd name="T52" fmla="*/ 160 w 270"/>
                  <a:gd name="T53" fmla="*/ 113 h 281"/>
                  <a:gd name="T54" fmla="*/ 110 w 270"/>
                  <a:gd name="T55" fmla="*/ 150 h 281"/>
                  <a:gd name="T56" fmla="*/ 160 w 270"/>
                  <a:gd name="T57" fmla="*/ 15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" h="281">
                    <a:moveTo>
                      <a:pt x="136" y="281"/>
                    </a:moveTo>
                    <a:cubicBezTo>
                      <a:pt x="71" y="281"/>
                      <a:pt x="71" y="281"/>
                      <a:pt x="71" y="28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115" y="240"/>
                      <a:pt x="115" y="240"/>
                      <a:pt x="115" y="240"/>
                    </a:cubicBezTo>
                    <a:cubicBezTo>
                      <a:pt x="115" y="218"/>
                      <a:pt x="115" y="218"/>
                      <a:pt x="115" y="218"/>
                    </a:cubicBezTo>
                    <a:cubicBezTo>
                      <a:pt x="157" y="218"/>
                      <a:pt x="157" y="218"/>
                      <a:pt x="157" y="218"/>
                    </a:cubicBezTo>
                    <a:cubicBezTo>
                      <a:pt x="157" y="240"/>
                      <a:pt x="157" y="240"/>
                      <a:pt x="157" y="240"/>
                    </a:cubicBezTo>
                    <a:cubicBezTo>
                      <a:pt x="198" y="240"/>
                      <a:pt x="198" y="240"/>
                      <a:pt x="198" y="240"/>
                    </a:cubicBezTo>
                    <a:cubicBezTo>
                      <a:pt x="198" y="281"/>
                      <a:pt x="198" y="281"/>
                      <a:pt x="198" y="281"/>
                    </a:cubicBezTo>
                    <a:lnTo>
                      <a:pt x="136" y="281"/>
                    </a:lnTo>
                    <a:close/>
                    <a:moveTo>
                      <a:pt x="71" y="260"/>
                    </a:moveTo>
                    <a:cubicBezTo>
                      <a:pt x="0" y="260"/>
                      <a:pt x="0" y="260"/>
                      <a:pt x="0" y="260"/>
                    </a:cubicBezTo>
                    <a:moveTo>
                      <a:pt x="198" y="260"/>
                    </a:moveTo>
                    <a:cubicBezTo>
                      <a:pt x="270" y="260"/>
                      <a:pt x="270" y="260"/>
                      <a:pt x="270" y="260"/>
                    </a:cubicBezTo>
                    <a:moveTo>
                      <a:pt x="135" y="218"/>
                    </a:moveTo>
                    <a:cubicBezTo>
                      <a:pt x="135" y="190"/>
                      <a:pt x="135" y="190"/>
                      <a:pt x="135" y="190"/>
                    </a:cubicBezTo>
                    <a:moveTo>
                      <a:pt x="191" y="189"/>
                    </a:moveTo>
                    <a:cubicBezTo>
                      <a:pt x="191" y="14"/>
                      <a:pt x="191" y="14"/>
                      <a:pt x="191" y="14"/>
                    </a:cubicBezTo>
                    <a:cubicBezTo>
                      <a:pt x="191" y="6"/>
                      <a:pt x="185" y="0"/>
                      <a:pt x="177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5" y="0"/>
                      <a:pt x="79" y="6"/>
                      <a:pt x="79" y="14"/>
                    </a:cubicBezTo>
                    <a:cubicBezTo>
                      <a:pt x="79" y="189"/>
                      <a:pt x="79" y="189"/>
                      <a:pt x="79" y="189"/>
                    </a:cubicBezTo>
                    <a:lnTo>
                      <a:pt x="191" y="189"/>
                    </a:lnTo>
                    <a:close/>
                    <a:moveTo>
                      <a:pt x="110" y="37"/>
                    </a:moveTo>
                    <a:cubicBezTo>
                      <a:pt x="160" y="37"/>
                      <a:pt x="160" y="37"/>
                      <a:pt x="160" y="37"/>
                    </a:cubicBezTo>
                    <a:moveTo>
                      <a:pt x="110" y="113"/>
                    </a:moveTo>
                    <a:cubicBezTo>
                      <a:pt x="160" y="113"/>
                      <a:pt x="160" y="113"/>
                      <a:pt x="160" y="113"/>
                    </a:cubicBezTo>
                    <a:moveTo>
                      <a:pt x="110" y="150"/>
                    </a:moveTo>
                    <a:cubicBezTo>
                      <a:pt x="160" y="150"/>
                      <a:pt x="160" y="150"/>
                      <a:pt x="160" y="150"/>
                    </a:cubicBezTo>
                  </a:path>
                </a:pathLst>
              </a:custGeom>
              <a:noFill/>
              <a:ln w="1905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network_3" title="Icon of a server connected to a network">
                <a:extLst>
                  <a:ext uri="{FF2B5EF4-FFF2-40B4-BE49-F238E27FC236}">
                    <a16:creationId xmlns:a16="http://schemas.microsoft.com/office/drawing/2014/main" id="{40299C5B-7B5E-4DB3-84EC-298AB020829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78264" y="3369111"/>
                <a:ext cx="469396" cy="487107"/>
              </a:xfrm>
              <a:custGeom>
                <a:avLst/>
                <a:gdLst>
                  <a:gd name="T0" fmla="*/ 136 w 270"/>
                  <a:gd name="T1" fmla="*/ 281 h 281"/>
                  <a:gd name="T2" fmla="*/ 71 w 270"/>
                  <a:gd name="T3" fmla="*/ 281 h 281"/>
                  <a:gd name="T4" fmla="*/ 71 w 270"/>
                  <a:gd name="T5" fmla="*/ 240 h 281"/>
                  <a:gd name="T6" fmla="*/ 115 w 270"/>
                  <a:gd name="T7" fmla="*/ 240 h 281"/>
                  <a:gd name="T8" fmla="*/ 115 w 270"/>
                  <a:gd name="T9" fmla="*/ 218 h 281"/>
                  <a:gd name="T10" fmla="*/ 157 w 270"/>
                  <a:gd name="T11" fmla="*/ 218 h 281"/>
                  <a:gd name="T12" fmla="*/ 157 w 270"/>
                  <a:gd name="T13" fmla="*/ 240 h 281"/>
                  <a:gd name="T14" fmla="*/ 198 w 270"/>
                  <a:gd name="T15" fmla="*/ 240 h 281"/>
                  <a:gd name="T16" fmla="*/ 198 w 270"/>
                  <a:gd name="T17" fmla="*/ 281 h 281"/>
                  <a:gd name="T18" fmla="*/ 136 w 270"/>
                  <a:gd name="T19" fmla="*/ 281 h 281"/>
                  <a:gd name="T20" fmla="*/ 71 w 270"/>
                  <a:gd name="T21" fmla="*/ 260 h 281"/>
                  <a:gd name="T22" fmla="*/ 0 w 270"/>
                  <a:gd name="T23" fmla="*/ 260 h 281"/>
                  <a:gd name="T24" fmla="*/ 198 w 270"/>
                  <a:gd name="T25" fmla="*/ 260 h 281"/>
                  <a:gd name="T26" fmla="*/ 270 w 270"/>
                  <a:gd name="T27" fmla="*/ 260 h 281"/>
                  <a:gd name="T28" fmla="*/ 135 w 270"/>
                  <a:gd name="T29" fmla="*/ 218 h 281"/>
                  <a:gd name="T30" fmla="*/ 135 w 270"/>
                  <a:gd name="T31" fmla="*/ 190 h 281"/>
                  <a:gd name="T32" fmla="*/ 191 w 270"/>
                  <a:gd name="T33" fmla="*/ 189 h 281"/>
                  <a:gd name="T34" fmla="*/ 191 w 270"/>
                  <a:gd name="T35" fmla="*/ 14 h 281"/>
                  <a:gd name="T36" fmla="*/ 177 w 270"/>
                  <a:gd name="T37" fmla="*/ 0 h 281"/>
                  <a:gd name="T38" fmla="*/ 93 w 270"/>
                  <a:gd name="T39" fmla="*/ 0 h 281"/>
                  <a:gd name="T40" fmla="*/ 79 w 270"/>
                  <a:gd name="T41" fmla="*/ 14 h 281"/>
                  <a:gd name="T42" fmla="*/ 79 w 270"/>
                  <a:gd name="T43" fmla="*/ 189 h 281"/>
                  <a:gd name="T44" fmla="*/ 191 w 270"/>
                  <a:gd name="T45" fmla="*/ 189 h 281"/>
                  <a:gd name="T46" fmla="*/ 110 w 270"/>
                  <a:gd name="T47" fmla="*/ 37 h 281"/>
                  <a:gd name="T48" fmla="*/ 160 w 270"/>
                  <a:gd name="T49" fmla="*/ 37 h 281"/>
                  <a:gd name="T50" fmla="*/ 110 w 270"/>
                  <a:gd name="T51" fmla="*/ 113 h 281"/>
                  <a:gd name="T52" fmla="*/ 160 w 270"/>
                  <a:gd name="T53" fmla="*/ 113 h 281"/>
                  <a:gd name="T54" fmla="*/ 110 w 270"/>
                  <a:gd name="T55" fmla="*/ 150 h 281"/>
                  <a:gd name="T56" fmla="*/ 160 w 270"/>
                  <a:gd name="T57" fmla="*/ 15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" h="281">
                    <a:moveTo>
                      <a:pt x="136" y="281"/>
                    </a:moveTo>
                    <a:cubicBezTo>
                      <a:pt x="71" y="281"/>
                      <a:pt x="71" y="281"/>
                      <a:pt x="71" y="28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115" y="240"/>
                      <a:pt x="115" y="240"/>
                      <a:pt x="115" y="240"/>
                    </a:cubicBezTo>
                    <a:cubicBezTo>
                      <a:pt x="115" y="218"/>
                      <a:pt x="115" y="218"/>
                      <a:pt x="115" y="218"/>
                    </a:cubicBezTo>
                    <a:cubicBezTo>
                      <a:pt x="157" y="218"/>
                      <a:pt x="157" y="218"/>
                      <a:pt x="157" y="218"/>
                    </a:cubicBezTo>
                    <a:cubicBezTo>
                      <a:pt x="157" y="240"/>
                      <a:pt x="157" y="240"/>
                      <a:pt x="157" y="240"/>
                    </a:cubicBezTo>
                    <a:cubicBezTo>
                      <a:pt x="198" y="240"/>
                      <a:pt x="198" y="240"/>
                      <a:pt x="198" y="240"/>
                    </a:cubicBezTo>
                    <a:cubicBezTo>
                      <a:pt x="198" y="281"/>
                      <a:pt x="198" y="281"/>
                      <a:pt x="198" y="281"/>
                    </a:cubicBezTo>
                    <a:lnTo>
                      <a:pt x="136" y="281"/>
                    </a:lnTo>
                    <a:close/>
                    <a:moveTo>
                      <a:pt x="71" y="260"/>
                    </a:moveTo>
                    <a:cubicBezTo>
                      <a:pt x="0" y="260"/>
                      <a:pt x="0" y="260"/>
                      <a:pt x="0" y="260"/>
                    </a:cubicBezTo>
                    <a:moveTo>
                      <a:pt x="198" y="260"/>
                    </a:moveTo>
                    <a:cubicBezTo>
                      <a:pt x="270" y="260"/>
                      <a:pt x="270" y="260"/>
                      <a:pt x="270" y="260"/>
                    </a:cubicBezTo>
                    <a:moveTo>
                      <a:pt x="135" y="218"/>
                    </a:moveTo>
                    <a:cubicBezTo>
                      <a:pt x="135" y="190"/>
                      <a:pt x="135" y="190"/>
                      <a:pt x="135" y="190"/>
                    </a:cubicBezTo>
                    <a:moveTo>
                      <a:pt x="191" y="189"/>
                    </a:moveTo>
                    <a:cubicBezTo>
                      <a:pt x="191" y="14"/>
                      <a:pt x="191" y="14"/>
                      <a:pt x="191" y="14"/>
                    </a:cubicBezTo>
                    <a:cubicBezTo>
                      <a:pt x="191" y="6"/>
                      <a:pt x="185" y="0"/>
                      <a:pt x="177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5" y="0"/>
                      <a:pt x="79" y="6"/>
                      <a:pt x="79" y="14"/>
                    </a:cubicBezTo>
                    <a:cubicBezTo>
                      <a:pt x="79" y="189"/>
                      <a:pt x="79" y="189"/>
                      <a:pt x="79" y="189"/>
                    </a:cubicBezTo>
                    <a:lnTo>
                      <a:pt x="191" y="189"/>
                    </a:lnTo>
                    <a:close/>
                    <a:moveTo>
                      <a:pt x="110" y="37"/>
                    </a:moveTo>
                    <a:cubicBezTo>
                      <a:pt x="160" y="37"/>
                      <a:pt x="160" y="37"/>
                      <a:pt x="160" y="37"/>
                    </a:cubicBezTo>
                    <a:moveTo>
                      <a:pt x="110" y="113"/>
                    </a:moveTo>
                    <a:cubicBezTo>
                      <a:pt x="160" y="113"/>
                      <a:pt x="160" y="113"/>
                      <a:pt x="160" y="113"/>
                    </a:cubicBezTo>
                    <a:moveTo>
                      <a:pt x="110" y="150"/>
                    </a:moveTo>
                    <a:cubicBezTo>
                      <a:pt x="160" y="150"/>
                      <a:pt x="160" y="150"/>
                      <a:pt x="160" y="150"/>
                    </a:cubicBezTo>
                  </a:path>
                </a:pathLst>
              </a:custGeom>
              <a:noFill/>
              <a:ln w="1905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70" name="network_3" title="Icon of a server connected to a network">
                <a:extLst>
                  <a:ext uri="{FF2B5EF4-FFF2-40B4-BE49-F238E27FC236}">
                    <a16:creationId xmlns:a16="http://schemas.microsoft.com/office/drawing/2014/main" id="{B4636557-E8FD-4537-B076-32A538296BA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677350" y="3480933"/>
                <a:ext cx="352461" cy="365760"/>
              </a:xfrm>
              <a:custGeom>
                <a:avLst/>
                <a:gdLst>
                  <a:gd name="T0" fmla="*/ 136 w 270"/>
                  <a:gd name="T1" fmla="*/ 281 h 281"/>
                  <a:gd name="T2" fmla="*/ 71 w 270"/>
                  <a:gd name="T3" fmla="*/ 281 h 281"/>
                  <a:gd name="T4" fmla="*/ 71 w 270"/>
                  <a:gd name="T5" fmla="*/ 240 h 281"/>
                  <a:gd name="T6" fmla="*/ 115 w 270"/>
                  <a:gd name="T7" fmla="*/ 240 h 281"/>
                  <a:gd name="T8" fmla="*/ 115 w 270"/>
                  <a:gd name="T9" fmla="*/ 218 h 281"/>
                  <a:gd name="T10" fmla="*/ 157 w 270"/>
                  <a:gd name="T11" fmla="*/ 218 h 281"/>
                  <a:gd name="T12" fmla="*/ 157 w 270"/>
                  <a:gd name="T13" fmla="*/ 240 h 281"/>
                  <a:gd name="T14" fmla="*/ 198 w 270"/>
                  <a:gd name="T15" fmla="*/ 240 h 281"/>
                  <a:gd name="T16" fmla="*/ 198 w 270"/>
                  <a:gd name="T17" fmla="*/ 281 h 281"/>
                  <a:gd name="T18" fmla="*/ 136 w 270"/>
                  <a:gd name="T19" fmla="*/ 281 h 281"/>
                  <a:gd name="T20" fmla="*/ 71 w 270"/>
                  <a:gd name="T21" fmla="*/ 260 h 281"/>
                  <a:gd name="T22" fmla="*/ 0 w 270"/>
                  <a:gd name="T23" fmla="*/ 260 h 281"/>
                  <a:gd name="T24" fmla="*/ 198 w 270"/>
                  <a:gd name="T25" fmla="*/ 260 h 281"/>
                  <a:gd name="T26" fmla="*/ 270 w 270"/>
                  <a:gd name="T27" fmla="*/ 260 h 281"/>
                  <a:gd name="T28" fmla="*/ 135 w 270"/>
                  <a:gd name="T29" fmla="*/ 218 h 281"/>
                  <a:gd name="T30" fmla="*/ 135 w 270"/>
                  <a:gd name="T31" fmla="*/ 190 h 281"/>
                  <a:gd name="T32" fmla="*/ 191 w 270"/>
                  <a:gd name="T33" fmla="*/ 189 h 281"/>
                  <a:gd name="T34" fmla="*/ 191 w 270"/>
                  <a:gd name="T35" fmla="*/ 14 h 281"/>
                  <a:gd name="T36" fmla="*/ 177 w 270"/>
                  <a:gd name="T37" fmla="*/ 0 h 281"/>
                  <a:gd name="T38" fmla="*/ 93 w 270"/>
                  <a:gd name="T39" fmla="*/ 0 h 281"/>
                  <a:gd name="T40" fmla="*/ 79 w 270"/>
                  <a:gd name="T41" fmla="*/ 14 h 281"/>
                  <a:gd name="T42" fmla="*/ 79 w 270"/>
                  <a:gd name="T43" fmla="*/ 189 h 281"/>
                  <a:gd name="T44" fmla="*/ 191 w 270"/>
                  <a:gd name="T45" fmla="*/ 189 h 281"/>
                  <a:gd name="T46" fmla="*/ 110 w 270"/>
                  <a:gd name="T47" fmla="*/ 37 h 281"/>
                  <a:gd name="T48" fmla="*/ 160 w 270"/>
                  <a:gd name="T49" fmla="*/ 37 h 281"/>
                  <a:gd name="T50" fmla="*/ 110 w 270"/>
                  <a:gd name="T51" fmla="*/ 113 h 281"/>
                  <a:gd name="T52" fmla="*/ 160 w 270"/>
                  <a:gd name="T53" fmla="*/ 113 h 281"/>
                  <a:gd name="T54" fmla="*/ 110 w 270"/>
                  <a:gd name="T55" fmla="*/ 150 h 281"/>
                  <a:gd name="T56" fmla="*/ 160 w 270"/>
                  <a:gd name="T57" fmla="*/ 150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" h="281">
                    <a:moveTo>
                      <a:pt x="136" y="281"/>
                    </a:moveTo>
                    <a:cubicBezTo>
                      <a:pt x="71" y="281"/>
                      <a:pt x="71" y="281"/>
                      <a:pt x="71" y="281"/>
                    </a:cubicBezTo>
                    <a:cubicBezTo>
                      <a:pt x="71" y="240"/>
                      <a:pt x="71" y="240"/>
                      <a:pt x="71" y="240"/>
                    </a:cubicBezTo>
                    <a:cubicBezTo>
                      <a:pt x="115" y="240"/>
                      <a:pt x="115" y="240"/>
                      <a:pt x="115" y="240"/>
                    </a:cubicBezTo>
                    <a:cubicBezTo>
                      <a:pt x="115" y="218"/>
                      <a:pt x="115" y="218"/>
                      <a:pt x="115" y="218"/>
                    </a:cubicBezTo>
                    <a:cubicBezTo>
                      <a:pt x="157" y="218"/>
                      <a:pt x="157" y="218"/>
                      <a:pt x="157" y="218"/>
                    </a:cubicBezTo>
                    <a:cubicBezTo>
                      <a:pt x="157" y="240"/>
                      <a:pt x="157" y="240"/>
                      <a:pt x="157" y="240"/>
                    </a:cubicBezTo>
                    <a:cubicBezTo>
                      <a:pt x="198" y="240"/>
                      <a:pt x="198" y="240"/>
                      <a:pt x="198" y="240"/>
                    </a:cubicBezTo>
                    <a:cubicBezTo>
                      <a:pt x="198" y="281"/>
                      <a:pt x="198" y="281"/>
                      <a:pt x="198" y="281"/>
                    </a:cubicBezTo>
                    <a:lnTo>
                      <a:pt x="136" y="281"/>
                    </a:lnTo>
                    <a:close/>
                    <a:moveTo>
                      <a:pt x="71" y="260"/>
                    </a:moveTo>
                    <a:cubicBezTo>
                      <a:pt x="0" y="260"/>
                      <a:pt x="0" y="260"/>
                      <a:pt x="0" y="260"/>
                    </a:cubicBezTo>
                    <a:moveTo>
                      <a:pt x="198" y="260"/>
                    </a:moveTo>
                    <a:cubicBezTo>
                      <a:pt x="270" y="260"/>
                      <a:pt x="270" y="260"/>
                      <a:pt x="270" y="260"/>
                    </a:cubicBezTo>
                    <a:moveTo>
                      <a:pt x="135" y="218"/>
                    </a:moveTo>
                    <a:cubicBezTo>
                      <a:pt x="135" y="190"/>
                      <a:pt x="135" y="190"/>
                      <a:pt x="135" y="190"/>
                    </a:cubicBezTo>
                    <a:moveTo>
                      <a:pt x="191" y="189"/>
                    </a:moveTo>
                    <a:cubicBezTo>
                      <a:pt x="191" y="14"/>
                      <a:pt x="191" y="14"/>
                      <a:pt x="191" y="14"/>
                    </a:cubicBezTo>
                    <a:cubicBezTo>
                      <a:pt x="191" y="6"/>
                      <a:pt x="185" y="0"/>
                      <a:pt x="177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85" y="0"/>
                      <a:pt x="79" y="6"/>
                      <a:pt x="79" y="14"/>
                    </a:cubicBezTo>
                    <a:cubicBezTo>
                      <a:pt x="79" y="189"/>
                      <a:pt x="79" y="189"/>
                      <a:pt x="79" y="189"/>
                    </a:cubicBezTo>
                    <a:lnTo>
                      <a:pt x="191" y="189"/>
                    </a:lnTo>
                    <a:close/>
                    <a:moveTo>
                      <a:pt x="110" y="37"/>
                    </a:moveTo>
                    <a:cubicBezTo>
                      <a:pt x="160" y="37"/>
                      <a:pt x="160" y="37"/>
                      <a:pt x="160" y="37"/>
                    </a:cubicBezTo>
                    <a:moveTo>
                      <a:pt x="110" y="113"/>
                    </a:moveTo>
                    <a:cubicBezTo>
                      <a:pt x="160" y="113"/>
                      <a:pt x="160" y="113"/>
                      <a:pt x="160" y="113"/>
                    </a:cubicBezTo>
                    <a:moveTo>
                      <a:pt x="110" y="150"/>
                    </a:moveTo>
                    <a:cubicBezTo>
                      <a:pt x="160" y="150"/>
                      <a:pt x="160" y="150"/>
                      <a:pt x="160" y="150"/>
                    </a:cubicBezTo>
                  </a:path>
                </a:pathLst>
              </a:custGeom>
              <a:noFill/>
              <a:ln w="19050" cap="sq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71" name="Group 18">
            <a:extLst>
              <a:ext uri="{FF2B5EF4-FFF2-40B4-BE49-F238E27FC236}">
                <a16:creationId xmlns:a16="http://schemas.microsoft.com/office/drawing/2014/main" id="{37F75275-088E-4A99-B4D6-8F7B65AF3925}"/>
              </a:ext>
            </a:extLst>
          </p:cNvPr>
          <p:cNvGrpSpPr/>
          <p:nvPr/>
        </p:nvGrpSpPr>
        <p:grpSpPr>
          <a:xfrm>
            <a:off x="435235" y="1499367"/>
            <a:ext cx="2797747" cy="2797651"/>
            <a:chOff x="434415" y="1956654"/>
            <a:chExt cx="2798144" cy="2798048"/>
          </a:xfrm>
        </p:grpSpPr>
        <p:sp>
          <p:nvSpPr>
            <p:cNvPr id="72" name="Rectangle: Rounded Corners 279">
              <a:extLst>
                <a:ext uri="{FF2B5EF4-FFF2-40B4-BE49-F238E27FC236}">
                  <a16:creationId xmlns:a16="http://schemas.microsoft.com/office/drawing/2014/main" id="{95026AAA-51DB-4BF2-B803-DBBFAE1F1BB3}"/>
                </a:ext>
              </a:extLst>
            </p:cNvPr>
            <p:cNvSpPr/>
            <p:nvPr/>
          </p:nvSpPr>
          <p:spPr bwMode="auto">
            <a:xfrm>
              <a:off x="434415" y="2083720"/>
              <a:ext cx="2798144" cy="2670982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TextBox 280">
              <a:extLst>
                <a:ext uri="{FF2B5EF4-FFF2-40B4-BE49-F238E27FC236}">
                  <a16:creationId xmlns:a16="http://schemas.microsoft.com/office/drawing/2014/main" id="{86AAB955-C38A-4679-B25F-ACF6BD903193}"/>
                </a:ext>
              </a:extLst>
            </p:cNvPr>
            <p:cNvSpPr txBox="1"/>
            <p:nvPr/>
          </p:nvSpPr>
          <p:spPr>
            <a:xfrm>
              <a:off x="608463" y="1956654"/>
              <a:ext cx="1126336" cy="22591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599">
                  <a:solidFill>
                    <a:srgbClr val="000000"/>
                  </a:solidFill>
                  <a:latin typeface="Segoe UI Semibold"/>
                </a:rPr>
                <a:t>Datacenter</a:t>
              </a:r>
              <a:endParaRPr lang="en-US" sz="3199">
                <a:solidFill>
                  <a:srgbClr val="000000"/>
                </a:solidFill>
                <a:latin typeface="Segoe UI Semibold"/>
              </a:endParaRPr>
            </a:p>
          </p:txBody>
        </p:sp>
      </p:grpSp>
      <p:grpSp>
        <p:nvGrpSpPr>
          <p:cNvPr id="74" name="Group 34">
            <a:extLst>
              <a:ext uri="{FF2B5EF4-FFF2-40B4-BE49-F238E27FC236}">
                <a16:creationId xmlns:a16="http://schemas.microsoft.com/office/drawing/2014/main" id="{97CB3658-58E4-4058-A8EB-88680F527E9E}"/>
              </a:ext>
            </a:extLst>
          </p:cNvPr>
          <p:cNvGrpSpPr/>
          <p:nvPr/>
        </p:nvGrpSpPr>
        <p:grpSpPr>
          <a:xfrm>
            <a:off x="7494595" y="1499367"/>
            <a:ext cx="4500904" cy="2797651"/>
            <a:chOff x="7494776" y="2221993"/>
            <a:chExt cx="4501543" cy="2798048"/>
          </a:xfrm>
        </p:grpSpPr>
        <p:grpSp>
          <p:nvGrpSpPr>
            <p:cNvPr id="75" name="Group 281">
              <a:extLst>
                <a:ext uri="{FF2B5EF4-FFF2-40B4-BE49-F238E27FC236}">
                  <a16:creationId xmlns:a16="http://schemas.microsoft.com/office/drawing/2014/main" id="{107B9FD4-B3DC-4AE2-AFE9-C88C9CAEA995}"/>
                </a:ext>
              </a:extLst>
            </p:cNvPr>
            <p:cNvGrpSpPr/>
            <p:nvPr/>
          </p:nvGrpSpPr>
          <p:grpSpPr>
            <a:xfrm>
              <a:off x="7494776" y="2221993"/>
              <a:ext cx="4501543" cy="2798048"/>
              <a:chOff x="3593322" y="1956654"/>
              <a:chExt cx="4501543" cy="2798048"/>
            </a:xfrm>
          </p:grpSpPr>
          <p:sp>
            <p:nvSpPr>
              <p:cNvPr id="139" name="Rectangle: Rounded Corners 282">
                <a:extLst>
                  <a:ext uri="{FF2B5EF4-FFF2-40B4-BE49-F238E27FC236}">
                    <a16:creationId xmlns:a16="http://schemas.microsoft.com/office/drawing/2014/main" id="{D84239B7-E022-43A7-A3C7-4AB4BDE0C117}"/>
                  </a:ext>
                </a:extLst>
              </p:cNvPr>
              <p:cNvSpPr/>
              <p:nvPr/>
            </p:nvSpPr>
            <p:spPr bwMode="auto">
              <a:xfrm>
                <a:off x="3593322" y="2083720"/>
                <a:ext cx="4501543" cy="2670982"/>
              </a:xfrm>
              <a:prstGeom prst="roundRect">
                <a:avLst>
                  <a:gd name="adj" fmla="val 0"/>
                </a:avLst>
              </a:prstGeom>
              <a:noFill/>
              <a:ln w="19050" cap="flat" cmpd="sng" algn="ctr">
                <a:solidFill>
                  <a:schemeClr val="accent2"/>
                </a:solidFill>
                <a:prstDash val="sysDot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ligh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40" name="TextBox 283">
                <a:extLst>
                  <a:ext uri="{FF2B5EF4-FFF2-40B4-BE49-F238E27FC236}">
                    <a16:creationId xmlns:a16="http://schemas.microsoft.com/office/drawing/2014/main" id="{89BE3F67-DF82-4475-859B-17DDCF6F53A3}"/>
                  </a:ext>
                </a:extLst>
              </p:cNvPr>
              <p:cNvSpPr txBox="1"/>
              <p:nvPr/>
            </p:nvSpPr>
            <p:spPr>
              <a:xfrm>
                <a:off x="3767371" y="1956654"/>
                <a:ext cx="2772873" cy="22591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32563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US" sz="1599">
                    <a:solidFill>
                      <a:srgbClr val="000000"/>
                    </a:solidFill>
                    <a:latin typeface="Segoe UI Semibold"/>
                  </a:rPr>
                  <a:t>Data Residency boundary</a:t>
                </a:r>
                <a:endParaRPr lang="en-US" sz="3199">
                  <a:solidFill>
                    <a:srgbClr val="000000"/>
                  </a:solidFill>
                  <a:latin typeface="Segoe UI Semibold"/>
                </a:endParaRPr>
              </a:p>
            </p:txBody>
          </p:sp>
        </p:grpSp>
        <p:sp>
          <p:nvSpPr>
            <p:cNvPr id="76" name="Rectangle: Rounded Corners 284">
              <a:extLst>
                <a:ext uri="{FF2B5EF4-FFF2-40B4-BE49-F238E27FC236}">
                  <a16:creationId xmlns:a16="http://schemas.microsoft.com/office/drawing/2014/main" id="{D042F208-F82E-4E24-AC2D-F5A012F45CAA}"/>
                </a:ext>
              </a:extLst>
            </p:cNvPr>
            <p:cNvSpPr/>
            <p:nvPr/>
          </p:nvSpPr>
          <p:spPr bwMode="auto">
            <a:xfrm>
              <a:off x="7645254" y="2920375"/>
              <a:ext cx="2209946" cy="1780280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TextBox 286">
              <a:extLst>
                <a:ext uri="{FF2B5EF4-FFF2-40B4-BE49-F238E27FC236}">
                  <a16:creationId xmlns:a16="http://schemas.microsoft.com/office/drawing/2014/main" id="{C985EEC7-B84F-4621-B0CC-73A50E89DD5E}"/>
                </a:ext>
              </a:extLst>
            </p:cNvPr>
            <p:cNvSpPr txBox="1"/>
            <p:nvPr/>
          </p:nvSpPr>
          <p:spPr>
            <a:xfrm>
              <a:off x="7778191" y="2831887"/>
              <a:ext cx="778214" cy="16940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99">
                  <a:solidFill>
                    <a:srgbClr val="000000"/>
                  </a:solidFill>
                  <a:latin typeface="Segoe UI Semibold"/>
                </a:rPr>
                <a:t>Region 1</a:t>
              </a:r>
              <a:endParaRPr lang="en-US" sz="2400">
                <a:solidFill>
                  <a:srgbClr val="000000"/>
                </a:solidFill>
                <a:latin typeface="Segoe UI Semibold"/>
              </a:endParaRPr>
            </a:p>
          </p:txBody>
        </p:sp>
        <p:cxnSp>
          <p:nvCxnSpPr>
            <p:cNvPr id="78" name="Straight Connector 296">
              <a:extLst>
                <a:ext uri="{FF2B5EF4-FFF2-40B4-BE49-F238E27FC236}">
                  <a16:creationId xmlns:a16="http://schemas.microsoft.com/office/drawing/2014/main" id="{63A59E74-9F08-4E95-B763-69AAF1B62C6A}"/>
                </a:ext>
              </a:extLst>
            </p:cNvPr>
            <p:cNvCxnSpPr>
              <a:cxnSpLocks/>
              <a:endCxn id="130" idx="0"/>
            </p:cNvCxnSpPr>
            <p:nvPr/>
          </p:nvCxnSpPr>
          <p:spPr>
            <a:xfrm flipV="1">
              <a:off x="10797107" y="3612850"/>
              <a:ext cx="288910" cy="261086"/>
            </a:xfrm>
            <a:prstGeom prst="line">
              <a:avLst/>
            </a:prstGeom>
            <a:noFill/>
            <a:ln w="44450" cap="rnd" cmpd="sng" algn="ctr">
              <a:solidFill>
                <a:schemeClr val="accent3"/>
              </a:solidFill>
              <a:prstDash val="sysDot"/>
              <a:headEnd type="none"/>
              <a:tailEnd type="none"/>
            </a:ln>
            <a:effectLst/>
          </p:spPr>
        </p:cxnSp>
        <p:grpSp>
          <p:nvGrpSpPr>
            <p:cNvPr id="79" name="Group 297">
              <a:extLst>
                <a:ext uri="{FF2B5EF4-FFF2-40B4-BE49-F238E27FC236}">
                  <a16:creationId xmlns:a16="http://schemas.microsoft.com/office/drawing/2014/main" id="{066DB338-963F-4AE9-8E61-458ACBCC4DD7}"/>
                </a:ext>
              </a:extLst>
            </p:cNvPr>
            <p:cNvGrpSpPr/>
            <p:nvPr/>
          </p:nvGrpSpPr>
          <p:grpSpPr>
            <a:xfrm>
              <a:off x="10441698" y="3850522"/>
              <a:ext cx="508975" cy="414223"/>
              <a:chOff x="4311130" y="3484679"/>
              <a:chExt cx="1084399" cy="882525"/>
            </a:xfrm>
          </p:grpSpPr>
          <p:grpSp>
            <p:nvGrpSpPr>
              <p:cNvPr id="134" name="Group 304">
                <a:extLst>
                  <a:ext uri="{FF2B5EF4-FFF2-40B4-BE49-F238E27FC236}">
                    <a16:creationId xmlns:a16="http://schemas.microsoft.com/office/drawing/2014/main" id="{59F7E05B-942A-4CA0-B58B-7045661CEDB8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3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3C618F5F-8596-44B4-9FFF-15FB9DF955D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EB152D9C-FE9D-4B82-8998-78B56960C24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680A87AD-EF01-458B-BAF7-71B50495E4C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5" name="Arrow: Pentagon 305">
                <a:extLst>
                  <a:ext uri="{FF2B5EF4-FFF2-40B4-BE49-F238E27FC236}">
                    <a16:creationId xmlns:a16="http://schemas.microsoft.com/office/drawing/2014/main" id="{B8A3533B-1197-40D3-B639-E322BDC2F996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80" name="Group 298">
              <a:extLst>
                <a:ext uri="{FF2B5EF4-FFF2-40B4-BE49-F238E27FC236}">
                  <a16:creationId xmlns:a16="http://schemas.microsoft.com/office/drawing/2014/main" id="{C61C14F4-F82A-4D84-BE96-9013D891BB24}"/>
                </a:ext>
              </a:extLst>
            </p:cNvPr>
            <p:cNvGrpSpPr/>
            <p:nvPr/>
          </p:nvGrpSpPr>
          <p:grpSpPr>
            <a:xfrm>
              <a:off x="11086017" y="3360973"/>
              <a:ext cx="508975" cy="414223"/>
              <a:chOff x="4311130" y="3484679"/>
              <a:chExt cx="1084399" cy="882525"/>
            </a:xfrm>
          </p:grpSpPr>
          <p:grpSp>
            <p:nvGrpSpPr>
              <p:cNvPr id="129" name="Group 299">
                <a:extLst>
                  <a:ext uri="{FF2B5EF4-FFF2-40B4-BE49-F238E27FC236}">
                    <a16:creationId xmlns:a16="http://schemas.microsoft.com/office/drawing/2014/main" id="{5D28DE35-B531-4CBC-964C-D3A09A96A052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3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30A8FC1-0431-49CF-8C1D-5597AD82D11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6DF8E492-0850-4983-A2D6-95B00BB3F12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3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E88ED2A5-0EDA-4980-BF55-E403FD0EAE3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12700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30" name="Arrow: Pentagon 300">
                <a:extLst>
                  <a:ext uri="{FF2B5EF4-FFF2-40B4-BE49-F238E27FC236}">
                    <a16:creationId xmlns:a16="http://schemas.microsoft.com/office/drawing/2014/main" id="{5EB0ACB1-34E4-4D91-9FBF-A98F79073707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190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sp>
          <p:nvSpPr>
            <p:cNvPr id="81" name="Rectangle: Rounded Corners 309">
              <a:extLst>
                <a:ext uri="{FF2B5EF4-FFF2-40B4-BE49-F238E27FC236}">
                  <a16:creationId xmlns:a16="http://schemas.microsoft.com/office/drawing/2014/main" id="{6BB23099-0845-4E53-8D57-B66A163A3DC6}"/>
                </a:ext>
              </a:extLst>
            </p:cNvPr>
            <p:cNvSpPr/>
            <p:nvPr/>
          </p:nvSpPr>
          <p:spPr bwMode="auto">
            <a:xfrm>
              <a:off x="10176847" y="2920375"/>
              <a:ext cx="1629073" cy="1780280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TextBox 310">
              <a:extLst>
                <a:ext uri="{FF2B5EF4-FFF2-40B4-BE49-F238E27FC236}">
                  <a16:creationId xmlns:a16="http://schemas.microsoft.com/office/drawing/2014/main" id="{AE53C6E4-B587-4F29-B6CD-011B695701D7}"/>
                </a:ext>
              </a:extLst>
            </p:cNvPr>
            <p:cNvSpPr txBox="1"/>
            <p:nvPr/>
          </p:nvSpPr>
          <p:spPr>
            <a:xfrm>
              <a:off x="10350239" y="2831887"/>
              <a:ext cx="778214" cy="169401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32563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199">
                  <a:solidFill>
                    <a:srgbClr val="000000"/>
                  </a:solidFill>
                  <a:latin typeface="Segoe UI Semibold"/>
                </a:rPr>
                <a:t>Region 2</a:t>
              </a:r>
              <a:endParaRPr lang="en-US" sz="2400">
                <a:solidFill>
                  <a:srgbClr val="000000"/>
                </a:solidFill>
                <a:latin typeface="Segoe UI Semibold"/>
              </a:endParaRPr>
            </a:p>
          </p:txBody>
        </p:sp>
        <p:cxnSp>
          <p:nvCxnSpPr>
            <p:cNvPr id="83" name="Straight Connector 311">
              <a:extLst>
                <a:ext uri="{FF2B5EF4-FFF2-40B4-BE49-F238E27FC236}">
                  <a16:creationId xmlns:a16="http://schemas.microsoft.com/office/drawing/2014/main" id="{DF909E15-F1F7-4D9F-9FFE-20AE349A8972}"/>
                </a:ext>
              </a:extLst>
            </p:cNvPr>
            <p:cNvCxnSpPr>
              <a:cxnSpLocks/>
            </p:cNvCxnSpPr>
            <p:nvPr/>
          </p:nvCxnSpPr>
          <p:spPr>
            <a:xfrm>
              <a:off x="9855200" y="3829504"/>
              <a:ext cx="323303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headEnd type="arrow"/>
              <a:tailEnd type="arrow"/>
            </a:ln>
            <a:effectLst/>
          </p:spPr>
        </p:cxnSp>
        <p:sp>
          <p:nvSpPr>
            <p:cNvPr id="84" name="Oval 368">
              <a:extLst>
                <a:ext uri="{FF2B5EF4-FFF2-40B4-BE49-F238E27FC236}">
                  <a16:creationId xmlns:a16="http://schemas.microsoft.com/office/drawing/2014/main" id="{983B79B8-6E62-4E86-ABD8-5032DCCE5FE6}"/>
                </a:ext>
              </a:extLst>
            </p:cNvPr>
            <p:cNvSpPr/>
            <p:nvPr/>
          </p:nvSpPr>
          <p:spPr>
            <a:xfrm>
              <a:off x="7841095" y="3783140"/>
              <a:ext cx="665076" cy="66507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5" name="Oval 369">
              <a:extLst>
                <a:ext uri="{FF2B5EF4-FFF2-40B4-BE49-F238E27FC236}">
                  <a16:creationId xmlns:a16="http://schemas.microsoft.com/office/drawing/2014/main" id="{E1560477-2C26-4006-8915-56D1ED64F1CC}"/>
                </a:ext>
              </a:extLst>
            </p:cNvPr>
            <p:cNvSpPr/>
            <p:nvPr/>
          </p:nvSpPr>
          <p:spPr>
            <a:xfrm>
              <a:off x="8931421" y="3783140"/>
              <a:ext cx="665076" cy="66507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86" name="Oval 370">
              <a:extLst>
                <a:ext uri="{FF2B5EF4-FFF2-40B4-BE49-F238E27FC236}">
                  <a16:creationId xmlns:a16="http://schemas.microsoft.com/office/drawing/2014/main" id="{44E13BBE-D17C-4A5A-BAE6-ED0B94B0668D}"/>
                </a:ext>
              </a:extLst>
            </p:cNvPr>
            <p:cNvSpPr/>
            <p:nvPr/>
          </p:nvSpPr>
          <p:spPr>
            <a:xfrm>
              <a:off x="8388872" y="3210791"/>
              <a:ext cx="665076" cy="66507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87" name="Straight Connector 371">
              <a:extLst>
                <a:ext uri="{FF2B5EF4-FFF2-40B4-BE49-F238E27FC236}">
                  <a16:creationId xmlns:a16="http://schemas.microsoft.com/office/drawing/2014/main" id="{3A670284-2F4E-4E11-8450-B9EBCE455373}"/>
                </a:ext>
              </a:extLst>
            </p:cNvPr>
            <p:cNvCxnSpPr>
              <a:cxnSpLocks/>
              <a:stCxn id="84" idx="7"/>
              <a:endCxn id="86" idx="3"/>
            </p:cNvCxnSpPr>
            <p:nvPr/>
          </p:nvCxnSpPr>
          <p:spPr>
            <a:xfrm flipV="1">
              <a:off x="8408773" y="3778469"/>
              <a:ext cx="77497" cy="10206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8" name="Straight Connector 372">
              <a:extLst>
                <a:ext uri="{FF2B5EF4-FFF2-40B4-BE49-F238E27FC236}">
                  <a16:creationId xmlns:a16="http://schemas.microsoft.com/office/drawing/2014/main" id="{A35A0A3B-B189-4E92-A6C2-349A2B98B814}"/>
                </a:ext>
              </a:extLst>
            </p:cNvPr>
            <p:cNvCxnSpPr>
              <a:cxnSpLocks/>
              <a:stCxn id="84" idx="6"/>
              <a:endCxn id="85" idx="2"/>
            </p:cNvCxnSpPr>
            <p:nvPr/>
          </p:nvCxnSpPr>
          <p:spPr>
            <a:xfrm>
              <a:off x="8506171" y="4115678"/>
              <a:ext cx="42525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89" name="Straight Connector 373">
              <a:extLst>
                <a:ext uri="{FF2B5EF4-FFF2-40B4-BE49-F238E27FC236}">
                  <a16:creationId xmlns:a16="http://schemas.microsoft.com/office/drawing/2014/main" id="{82F94376-4731-465E-A6F4-854D8D73F1A5}"/>
                </a:ext>
              </a:extLst>
            </p:cNvPr>
            <p:cNvCxnSpPr>
              <a:cxnSpLocks/>
              <a:endCxn id="85" idx="1"/>
            </p:cNvCxnSpPr>
            <p:nvPr/>
          </p:nvCxnSpPr>
          <p:spPr>
            <a:xfrm>
              <a:off x="8953917" y="3771285"/>
              <a:ext cx="74902" cy="10925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90" name="Straight Connector 409">
              <a:extLst>
                <a:ext uri="{FF2B5EF4-FFF2-40B4-BE49-F238E27FC236}">
                  <a16:creationId xmlns:a16="http://schemas.microsoft.com/office/drawing/2014/main" id="{7B7ED9BA-AF92-4A6F-B54B-F1F7E8D84FF2}"/>
                </a:ext>
              </a:extLst>
            </p:cNvPr>
            <p:cNvCxnSpPr/>
            <p:nvPr/>
          </p:nvCxnSpPr>
          <p:spPr>
            <a:xfrm>
              <a:off x="8152219" y="4136783"/>
              <a:ext cx="4282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91" name="Group 410">
              <a:extLst>
                <a:ext uri="{FF2B5EF4-FFF2-40B4-BE49-F238E27FC236}">
                  <a16:creationId xmlns:a16="http://schemas.microsoft.com/office/drawing/2014/main" id="{B8C8F4B1-407E-4506-B888-F5F9491FD1DD}"/>
                </a:ext>
              </a:extLst>
            </p:cNvPr>
            <p:cNvGrpSpPr/>
            <p:nvPr/>
          </p:nvGrpSpPr>
          <p:grpSpPr>
            <a:xfrm>
              <a:off x="7893168" y="4018962"/>
              <a:ext cx="259046" cy="210821"/>
              <a:chOff x="4311130" y="3484679"/>
              <a:chExt cx="1084399" cy="882525"/>
            </a:xfrm>
          </p:grpSpPr>
          <p:grpSp>
            <p:nvGrpSpPr>
              <p:cNvPr id="124" name="Group 417">
                <a:extLst>
                  <a:ext uri="{FF2B5EF4-FFF2-40B4-BE49-F238E27FC236}">
                    <a16:creationId xmlns:a16="http://schemas.microsoft.com/office/drawing/2014/main" id="{B2B17884-6C42-4313-A376-3849A2C74100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2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BE893279-364D-401A-B244-85A955D9EC1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49E9680-6913-4E92-B074-A963FF58B2A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AD34284-98F4-4E40-B7A8-CE33237FC86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25" name="Arrow: Pentagon 418">
                <a:extLst>
                  <a:ext uri="{FF2B5EF4-FFF2-40B4-BE49-F238E27FC236}">
                    <a16:creationId xmlns:a16="http://schemas.microsoft.com/office/drawing/2014/main" id="{27F9FDCF-B4AA-4AED-9636-394F4C3FDC93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92" name="Group 411">
              <a:extLst>
                <a:ext uri="{FF2B5EF4-FFF2-40B4-BE49-F238E27FC236}">
                  <a16:creationId xmlns:a16="http://schemas.microsoft.com/office/drawing/2014/main" id="{B305A755-D193-4913-9CD9-7A34000F15CB}"/>
                </a:ext>
              </a:extLst>
            </p:cNvPr>
            <p:cNvGrpSpPr/>
            <p:nvPr/>
          </p:nvGrpSpPr>
          <p:grpSpPr>
            <a:xfrm>
              <a:off x="8195051" y="4018962"/>
              <a:ext cx="259046" cy="210821"/>
              <a:chOff x="4311130" y="3484679"/>
              <a:chExt cx="1084399" cy="882525"/>
            </a:xfrm>
          </p:grpSpPr>
          <p:grpSp>
            <p:nvGrpSpPr>
              <p:cNvPr id="119" name="Group 412">
                <a:extLst>
                  <a:ext uri="{FF2B5EF4-FFF2-40B4-BE49-F238E27FC236}">
                    <a16:creationId xmlns:a16="http://schemas.microsoft.com/office/drawing/2014/main" id="{085AB28E-C91E-416A-B3BA-4F17BE60D7E8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2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22B7EF6D-2AFF-4FC4-A203-9C4E652B3CB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EFA6FEFE-8C8C-458A-A5B1-290C4A5D4FB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6D82C6D-A821-42B2-86C5-F0B4DA4D1F2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20" name="Arrow: Pentagon 413">
                <a:extLst>
                  <a:ext uri="{FF2B5EF4-FFF2-40B4-BE49-F238E27FC236}">
                    <a16:creationId xmlns:a16="http://schemas.microsoft.com/office/drawing/2014/main" id="{76F9E185-DFA4-4848-BC6A-E8D8183B1FDD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cxnSp>
          <p:nvCxnSpPr>
            <p:cNvPr id="93" name="Straight Connector 396">
              <a:extLst>
                <a:ext uri="{FF2B5EF4-FFF2-40B4-BE49-F238E27FC236}">
                  <a16:creationId xmlns:a16="http://schemas.microsoft.com/office/drawing/2014/main" id="{B546936B-CCE8-4FA2-80B8-FCC27EECB1AB}"/>
                </a:ext>
              </a:extLst>
            </p:cNvPr>
            <p:cNvCxnSpPr/>
            <p:nvPr/>
          </p:nvCxnSpPr>
          <p:spPr>
            <a:xfrm>
              <a:off x="8699996" y="3563293"/>
              <a:ext cx="4282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94" name="Group 397">
              <a:extLst>
                <a:ext uri="{FF2B5EF4-FFF2-40B4-BE49-F238E27FC236}">
                  <a16:creationId xmlns:a16="http://schemas.microsoft.com/office/drawing/2014/main" id="{9E5476B1-75C3-44F0-9E8B-40CB02749E5B}"/>
                </a:ext>
              </a:extLst>
            </p:cNvPr>
            <p:cNvGrpSpPr/>
            <p:nvPr/>
          </p:nvGrpSpPr>
          <p:grpSpPr>
            <a:xfrm>
              <a:off x="8440945" y="3445472"/>
              <a:ext cx="259046" cy="210821"/>
              <a:chOff x="4311130" y="3484679"/>
              <a:chExt cx="1084399" cy="882525"/>
            </a:xfrm>
          </p:grpSpPr>
          <p:grpSp>
            <p:nvGrpSpPr>
              <p:cNvPr id="114" name="Group 404">
                <a:extLst>
                  <a:ext uri="{FF2B5EF4-FFF2-40B4-BE49-F238E27FC236}">
                    <a16:creationId xmlns:a16="http://schemas.microsoft.com/office/drawing/2014/main" id="{EF08B3A9-0958-4F57-81D5-95EA5AE43B4D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1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3F53B8F5-504E-4B6D-8766-664B6D50046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73489DAB-FC08-4CF4-A7C3-902A5D8F020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72836652-A30D-403A-936C-244DC789B5E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5" name="Arrow: Pentagon 405">
                <a:extLst>
                  <a:ext uri="{FF2B5EF4-FFF2-40B4-BE49-F238E27FC236}">
                    <a16:creationId xmlns:a16="http://schemas.microsoft.com/office/drawing/2014/main" id="{B24EDB14-2F1F-489E-88AD-91A417E33C96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95" name="Group 398">
              <a:extLst>
                <a:ext uri="{FF2B5EF4-FFF2-40B4-BE49-F238E27FC236}">
                  <a16:creationId xmlns:a16="http://schemas.microsoft.com/office/drawing/2014/main" id="{1B8A574F-4647-4463-9A23-089FCEA363F2}"/>
                </a:ext>
              </a:extLst>
            </p:cNvPr>
            <p:cNvGrpSpPr/>
            <p:nvPr/>
          </p:nvGrpSpPr>
          <p:grpSpPr>
            <a:xfrm>
              <a:off x="8742828" y="3445472"/>
              <a:ext cx="259046" cy="210821"/>
              <a:chOff x="4311130" y="3484679"/>
              <a:chExt cx="1084399" cy="882525"/>
            </a:xfrm>
          </p:grpSpPr>
          <p:grpSp>
            <p:nvGrpSpPr>
              <p:cNvPr id="109" name="Group 399">
                <a:extLst>
                  <a:ext uri="{FF2B5EF4-FFF2-40B4-BE49-F238E27FC236}">
                    <a16:creationId xmlns:a16="http://schemas.microsoft.com/office/drawing/2014/main" id="{01D50340-759D-4C01-A9F2-4FEE9BD59A28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1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846E783-FA46-43C5-A6D2-C3946741C24D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B2571026-59A9-4F01-9B70-BD3A690701E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AFEE175-6024-42D4-B7FA-5ABE80EFD7D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10" name="Arrow: Pentagon 400">
                <a:extLst>
                  <a:ext uri="{FF2B5EF4-FFF2-40B4-BE49-F238E27FC236}">
                    <a16:creationId xmlns:a16="http://schemas.microsoft.com/office/drawing/2014/main" id="{773FF776-2E4C-4D39-A3FF-F7E2759CD536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cxnSp>
          <p:nvCxnSpPr>
            <p:cNvPr id="96" name="Straight Connector 383">
              <a:extLst>
                <a:ext uri="{FF2B5EF4-FFF2-40B4-BE49-F238E27FC236}">
                  <a16:creationId xmlns:a16="http://schemas.microsoft.com/office/drawing/2014/main" id="{0F3B05D7-4AD1-4CF2-B246-97FBE6785032}"/>
                </a:ext>
              </a:extLst>
            </p:cNvPr>
            <p:cNvCxnSpPr/>
            <p:nvPr/>
          </p:nvCxnSpPr>
          <p:spPr>
            <a:xfrm>
              <a:off x="9242323" y="4136783"/>
              <a:ext cx="42827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97" name="Group 384">
              <a:extLst>
                <a:ext uri="{FF2B5EF4-FFF2-40B4-BE49-F238E27FC236}">
                  <a16:creationId xmlns:a16="http://schemas.microsoft.com/office/drawing/2014/main" id="{0A7617D1-2698-4BB0-A6A9-517A131DE447}"/>
                </a:ext>
              </a:extLst>
            </p:cNvPr>
            <p:cNvGrpSpPr/>
            <p:nvPr/>
          </p:nvGrpSpPr>
          <p:grpSpPr>
            <a:xfrm>
              <a:off x="8983272" y="4018962"/>
              <a:ext cx="259046" cy="210821"/>
              <a:chOff x="4311130" y="3484679"/>
              <a:chExt cx="1084399" cy="882525"/>
            </a:xfrm>
          </p:grpSpPr>
          <p:grpSp>
            <p:nvGrpSpPr>
              <p:cNvPr id="104" name="Group 391">
                <a:extLst>
                  <a:ext uri="{FF2B5EF4-FFF2-40B4-BE49-F238E27FC236}">
                    <a16:creationId xmlns:a16="http://schemas.microsoft.com/office/drawing/2014/main" id="{EDA1CD9A-89EB-48DD-A7D5-7E2E57CC3BB0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0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C19731C7-18B6-4320-8837-8EAE6F8C6CA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2B71B45A-5233-4872-A8AE-E72704188D3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1F68FFA7-5E7A-403C-85F1-C03DEE02E77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5" name="Arrow: Pentagon 392">
                <a:extLst>
                  <a:ext uri="{FF2B5EF4-FFF2-40B4-BE49-F238E27FC236}">
                    <a16:creationId xmlns:a16="http://schemas.microsoft.com/office/drawing/2014/main" id="{5311C5B1-A464-478A-9CF5-3197C5FA037F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98" name="Group 385">
              <a:extLst>
                <a:ext uri="{FF2B5EF4-FFF2-40B4-BE49-F238E27FC236}">
                  <a16:creationId xmlns:a16="http://schemas.microsoft.com/office/drawing/2014/main" id="{2B48F5CF-33C9-4CFF-BFB3-E4AB80B8A676}"/>
                </a:ext>
              </a:extLst>
            </p:cNvPr>
            <p:cNvGrpSpPr/>
            <p:nvPr/>
          </p:nvGrpSpPr>
          <p:grpSpPr>
            <a:xfrm>
              <a:off x="9285155" y="4018962"/>
              <a:ext cx="259046" cy="210821"/>
              <a:chOff x="4311130" y="3484679"/>
              <a:chExt cx="1084399" cy="882525"/>
            </a:xfrm>
          </p:grpSpPr>
          <p:grpSp>
            <p:nvGrpSpPr>
              <p:cNvPr id="99" name="Group 386">
                <a:extLst>
                  <a:ext uri="{FF2B5EF4-FFF2-40B4-BE49-F238E27FC236}">
                    <a16:creationId xmlns:a16="http://schemas.microsoft.com/office/drawing/2014/main" id="{E0CAE33B-50B9-4843-BE4D-A22FA0704C2E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0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72EE224D-0CDE-4946-8F22-7676229557B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E4E868E-17DB-43D9-8B9D-4C30E53B58A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0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6B993FB7-9821-4D12-A16B-F78B0E15ADC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00" name="Arrow: Pentagon 387">
                <a:extLst>
                  <a:ext uri="{FF2B5EF4-FFF2-40B4-BE49-F238E27FC236}">
                    <a16:creationId xmlns:a16="http://schemas.microsoft.com/office/drawing/2014/main" id="{72E99105-1844-45D1-91D9-B952D87517AE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714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14B0BC67-2D62-406F-955C-37BA201A323A}"/>
              </a:ext>
            </a:extLst>
          </p:cNvPr>
          <p:cNvSpPr/>
          <p:nvPr/>
        </p:nvSpPr>
        <p:spPr bwMode="auto">
          <a:xfrm>
            <a:off x="418143" y="1593978"/>
            <a:ext cx="10265174" cy="466950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45E4124-DEFA-44D7-BEAF-91A6CC0955D3}"/>
              </a:ext>
            </a:extLst>
          </p:cNvPr>
          <p:cNvSpPr/>
          <p:nvPr/>
        </p:nvSpPr>
        <p:spPr bwMode="auto">
          <a:xfrm>
            <a:off x="890844" y="3275165"/>
            <a:ext cx="9355950" cy="799301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solidFill>
                  <a:schemeClr val="tx2"/>
                </a:solidFill>
                <a:cs typeface="Segoe UI" pitchFamily="34" charset="0"/>
              </a:rPr>
              <a:t>AZ1</a:t>
            </a: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172F2F0-B3D1-4DA9-A005-9D08CF8FBD24}"/>
              </a:ext>
            </a:extLst>
          </p:cNvPr>
          <p:cNvGrpSpPr/>
          <p:nvPr/>
        </p:nvGrpSpPr>
        <p:grpSpPr>
          <a:xfrm>
            <a:off x="641038" y="3222996"/>
            <a:ext cx="499611" cy="499611"/>
            <a:chOff x="479884" y="4402785"/>
            <a:chExt cx="664982" cy="664982"/>
          </a:xfrm>
        </p:grpSpPr>
        <p:sp>
          <p:nvSpPr>
            <p:cNvPr id="4" name="Oval 370">
              <a:extLst>
                <a:ext uri="{FF2B5EF4-FFF2-40B4-BE49-F238E27FC236}">
                  <a16:creationId xmlns:a16="http://schemas.microsoft.com/office/drawing/2014/main" id="{E6D3C842-2664-43FF-BDC8-0F41196539F7}"/>
                </a:ext>
              </a:extLst>
            </p:cNvPr>
            <p:cNvSpPr/>
            <p:nvPr/>
          </p:nvSpPr>
          <p:spPr>
            <a:xfrm>
              <a:off x="479884" y="4402785"/>
              <a:ext cx="664982" cy="66498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5" name="Straight Connector 396">
              <a:extLst>
                <a:ext uri="{FF2B5EF4-FFF2-40B4-BE49-F238E27FC236}">
                  <a16:creationId xmlns:a16="http://schemas.microsoft.com/office/drawing/2014/main" id="{96DDBACA-DBB2-4F34-A348-FAAA65F6814E}"/>
                </a:ext>
              </a:extLst>
            </p:cNvPr>
            <p:cNvCxnSpPr/>
            <p:nvPr/>
          </p:nvCxnSpPr>
          <p:spPr>
            <a:xfrm>
              <a:off x="790964" y="4755237"/>
              <a:ext cx="4282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6" name="Group 397">
              <a:extLst>
                <a:ext uri="{FF2B5EF4-FFF2-40B4-BE49-F238E27FC236}">
                  <a16:creationId xmlns:a16="http://schemas.microsoft.com/office/drawing/2014/main" id="{EED10C96-C152-4996-8840-2E4DB08E06B4}"/>
                </a:ext>
              </a:extLst>
            </p:cNvPr>
            <p:cNvGrpSpPr/>
            <p:nvPr/>
          </p:nvGrpSpPr>
          <p:grpSpPr>
            <a:xfrm>
              <a:off x="53195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13" name="Group 404">
                <a:extLst>
                  <a:ext uri="{FF2B5EF4-FFF2-40B4-BE49-F238E27FC236}">
                    <a16:creationId xmlns:a16="http://schemas.microsoft.com/office/drawing/2014/main" id="{267F5471-B5BD-4E3C-92BB-7BA8A0A19938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5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302C65D-CCA3-4164-917E-01609CC575E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ECB0B4FF-6399-4E1F-8A6F-61336DF948B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F49A25CA-CBA3-44A5-85CE-663A8A989D5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4" name="Arrow: Pentagon 405">
                <a:extLst>
                  <a:ext uri="{FF2B5EF4-FFF2-40B4-BE49-F238E27FC236}">
                    <a16:creationId xmlns:a16="http://schemas.microsoft.com/office/drawing/2014/main" id="{6019C3B5-B4AB-43B2-8558-73F3F2952910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7" name="Group 398">
              <a:extLst>
                <a:ext uri="{FF2B5EF4-FFF2-40B4-BE49-F238E27FC236}">
                  <a16:creationId xmlns:a16="http://schemas.microsoft.com/office/drawing/2014/main" id="{A1037267-DBB6-4963-806E-4C58B2755E7F}"/>
                </a:ext>
              </a:extLst>
            </p:cNvPr>
            <p:cNvGrpSpPr/>
            <p:nvPr/>
          </p:nvGrpSpPr>
          <p:grpSpPr>
            <a:xfrm>
              <a:off x="83379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8" name="Group 399">
                <a:extLst>
                  <a:ext uri="{FF2B5EF4-FFF2-40B4-BE49-F238E27FC236}">
                    <a16:creationId xmlns:a16="http://schemas.microsoft.com/office/drawing/2014/main" id="{4E676DF4-1138-4DDF-BF3A-60B26743F351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0" name="network_3" title="Icon of a server connected to a network">
                  <a:extLst>
                    <a:ext uri="{FF2B5EF4-FFF2-40B4-BE49-F238E27FC236}">
                      <a16:creationId xmlns:a16="http://schemas.microsoft.com/office/drawing/2014/main" id="{60078377-1CD7-4312-B10F-54D48BEF1B4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3386059-15C9-4D28-992C-C31B2105726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02EF831A-888C-43D5-9D2C-10653B4AB0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Arrow: Pentagon 400">
                <a:extLst>
                  <a:ext uri="{FF2B5EF4-FFF2-40B4-BE49-F238E27FC236}">
                    <a16:creationId xmlns:a16="http://schemas.microsoft.com/office/drawing/2014/main" id="{40996C3E-AFC8-4229-BD27-4E3690668827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11CB9C6-D020-4D03-AA65-8507ED3D4861}"/>
              </a:ext>
            </a:extLst>
          </p:cNvPr>
          <p:cNvSpPr/>
          <p:nvPr/>
        </p:nvSpPr>
        <p:spPr bwMode="auto">
          <a:xfrm>
            <a:off x="890844" y="4146146"/>
            <a:ext cx="9355950" cy="799301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solidFill>
                  <a:schemeClr val="tx2"/>
                </a:solidFill>
                <a:cs typeface="Segoe UI" pitchFamily="34" charset="0"/>
              </a:rPr>
              <a:t>AZ2</a:t>
            </a: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77E7D28-0867-47C1-88B9-508B16E10D69}"/>
              </a:ext>
            </a:extLst>
          </p:cNvPr>
          <p:cNvGrpSpPr/>
          <p:nvPr/>
        </p:nvGrpSpPr>
        <p:grpSpPr>
          <a:xfrm>
            <a:off x="641038" y="4099857"/>
            <a:ext cx="499611" cy="499611"/>
            <a:chOff x="479884" y="4402785"/>
            <a:chExt cx="664982" cy="664982"/>
          </a:xfrm>
        </p:grpSpPr>
        <p:sp>
          <p:nvSpPr>
            <p:cNvPr id="20" name="Oval 370">
              <a:extLst>
                <a:ext uri="{FF2B5EF4-FFF2-40B4-BE49-F238E27FC236}">
                  <a16:creationId xmlns:a16="http://schemas.microsoft.com/office/drawing/2014/main" id="{FD889230-C028-4EAC-A707-E909D399DE07}"/>
                </a:ext>
              </a:extLst>
            </p:cNvPr>
            <p:cNvSpPr/>
            <p:nvPr/>
          </p:nvSpPr>
          <p:spPr>
            <a:xfrm>
              <a:off x="479884" y="4402785"/>
              <a:ext cx="664982" cy="66498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21" name="Straight Connector 396">
              <a:extLst>
                <a:ext uri="{FF2B5EF4-FFF2-40B4-BE49-F238E27FC236}">
                  <a16:creationId xmlns:a16="http://schemas.microsoft.com/office/drawing/2014/main" id="{B071E68E-CE3C-4052-80DE-AD6C644E95DC}"/>
                </a:ext>
              </a:extLst>
            </p:cNvPr>
            <p:cNvCxnSpPr/>
            <p:nvPr/>
          </p:nvCxnSpPr>
          <p:spPr>
            <a:xfrm>
              <a:off x="790964" y="4755237"/>
              <a:ext cx="4282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22" name="Group 397">
              <a:extLst>
                <a:ext uri="{FF2B5EF4-FFF2-40B4-BE49-F238E27FC236}">
                  <a16:creationId xmlns:a16="http://schemas.microsoft.com/office/drawing/2014/main" id="{2F45AE45-AF99-4A7C-AB69-F087EE75E23D}"/>
                </a:ext>
              </a:extLst>
            </p:cNvPr>
            <p:cNvGrpSpPr/>
            <p:nvPr/>
          </p:nvGrpSpPr>
          <p:grpSpPr>
            <a:xfrm>
              <a:off x="53195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29" name="Group 404">
                <a:extLst>
                  <a:ext uri="{FF2B5EF4-FFF2-40B4-BE49-F238E27FC236}">
                    <a16:creationId xmlns:a16="http://schemas.microsoft.com/office/drawing/2014/main" id="{4607AA57-EE72-4AC6-BB45-83DE66555940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3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5282DC76-2912-4010-AC34-B612C6A4431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6C62E18E-ECEC-4C42-911A-8FA746912E8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FB7B8EB5-257F-4716-B213-D077BE2145D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0" name="Arrow: Pentagon 405">
                <a:extLst>
                  <a:ext uri="{FF2B5EF4-FFF2-40B4-BE49-F238E27FC236}">
                    <a16:creationId xmlns:a16="http://schemas.microsoft.com/office/drawing/2014/main" id="{D2102C86-3FE2-46B8-B07B-C4CAA4A6C3C4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3" name="Group 398">
              <a:extLst>
                <a:ext uri="{FF2B5EF4-FFF2-40B4-BE49-F238E27FC236}">
                  <a16:creationId xmlns:a16="http://schemas.microsoft.com/office/drawing/2014/main" id="{CFE7A707-B7D6-433F-B2FD-E18F2F0A6FEE}"/>
                </a:ext>
              </a:extLst>
            </p:cNvPr>
            <p:cNvGrpSpPr/>
            <p:nvPr/>
          </p:nvGrpSpPr>
          <p:grpSpPr>
            <a:xfrm>
              <a:off x="83379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24" name="Group 399">
                <a:extLst>
                  <a:ext uri="{FF2B5EF4-FFF2-40B4-BE49-F238E27FC236}">
                    <a16:creationId xmlns:a16="http://schemas.microsoft.com/office/drawing/2014/main" id="{BDD08BED-4009-4179-AF60-1321751B2412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2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3E1FCB78-0212-4C3E-80A8-F0B6A16A15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E36862A1-8FBE-4BCA-9423-B1E46F85EEC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1AD4F4BD-0EE7-4C0F-BCBD-EC02F269A18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Arrow: Pentagon 400">
                <a:extLst>
                  <a:ext uri="{FF2B5EF4-FFF2-40B4-BE49-F238E27FC236}">
                    <a16:creationId xmlns:a16="http://schemas.microsoft.com/office/drawing/2014/main" id="{22FA5501-5723-4219-9FC3-EC11F9675FB5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B83A149-D940-4E53-9AD6-31BB38FB40AD}"/>
              </a:ext>
            </a:extLst>
          </p:cNvPr>
          <p:cNvSpPr/>
          <p:nvPr/>
        </p:nvSpPr>
        <p:spPr bwMode="auto">
          <a:xfrm>
            <a:off x="890844" y="5017126"/>
            <a:ext cx="9355950" cy="799301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solidFill>
                  <a:schemeClr val="tx2"/>
                </a:solidFill>
                <a:cs typeface="Segoe UI" pitchFamily="34" charset="0"/>
              </a:rPr>
              <a:t>AZ3</a:t>
            </a: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14EC3FF-0FAD-489D-B6D9-F90A402C1C08}"/>
              </a:ext>
            </a:extLst>
          </p:cNvPr>
          <p:cNvGrpSpPr/>
          <p:nvPr/>
        </p:nvGrpSpPr>
        <p:grpSpPr>
          <a:xfrm>
            <a:off x="636767" y="4999218"/>
            <a:ext cx="499611" cy="499611"/>
            <a:chOff x="479884" y="4402785"/>
            <a:chExt cx="664982" cy="664982"/>
          </a:xfrm>
        </p:grpSpPr>
        <p:sp>
          <p:nvSpPr>
            <p:cNvPr id="36" name="Oval 370">
              <a:extLst>
                <a:ext uri="{FF2B5EF4-FFF2-40B4-BE49-F238E27FC236}">
                  <a16:creationId xmlns:a16="http://schemas.microsoft.com/office/drawing/2014/main" id="{F9A10C30-8BE0-4A8B-AD17-D2B220D1A876}"/>
                </a:ext>
              </a:extLst>
            </p:cNvPr>
            <p:cNvSpPr/>
            <p:nvPr/>
          </p:nvSpPr>
          <p:spPr>
            <a:xfrm>
              <a:off x="479884" y="4402785"/>
              <a:ext cx="664982" cy="66498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37" name="Straight Connector 396">
              <a:extLst>
                <a:ext uri="{FF2B5EF4-FFF2-40B4-BE49-F238E27FC236}">
                  <a16:creationId xmlns:a16="http://schemas.microsoft.com/office/drawing/2014/main" id="{414D8AD6-A820-49CA-B679-1AD600B0E34B}"/>
                </a:ext>
              </a:extLst>
            </p:cNvPr>
            <p:cNvCxnSpPr/>
            <p:nvPr/>
          </p:nvCxnSpPr>
          <p:spPr>
            <a:xfrm>
              <a:off x="790964" y="4755237"/>
              <a:ext cx="4282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38" name="Group 397">
              <a:extLst>
                <a:ext uri="{FF2B5EF4-FFF2-40B4-BE49-F238E27FC236}">
                  <a16:creationId xmlns:a16="http://schemas.microsoft.com/office/drawing/2014/main" id="{31279F5F-B242-4582-8C49-B29BC865B969}"/>
                </a:ext>
              </a:extLst>
            </p:cNvPr>
            <p:cNvGrpSpPr/>
            <p:nvPr/>
          </p:nvGrpSpPr>
          <p:grpSpPr>
            <a:xfrm>
              <a:off x="53195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45" name="Group 404">
                <a:extLst>
                  <a:ext uri="{FF2B5EF4-FFF2-40B4-BE49-F238E27FC236}">
                    <a16:creationId xmlns:a16="http://schemas.microsoft.com/office/drawing/2014/main" id="{09809EA0-CB38-428F-B1D7-BFA8535E94E9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4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664CFD9-FFCF-4AF8-9F48-6A4D7FA586B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1EBE9F4-0C75-4886-901E-687BB69A5AA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" name="network_3" title="Icon of a server connected to a network">
                  <a:extLst>
                    <a:ext uri="{FF2B5EF4-FFF2-40B4-BE49-F238E27FC236}">
                      <a16:creationId xmlns:a16="http://schemas.microsoft.com/office/drawing/2014/main" id="{403B968D-F2CD-4BDD-8A69-2AB8BAF9CB3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6" name="Arrow: Pentagon 405">
                <a:extLst>
                  <a:ext uri="{FF2B5EF4-FFF2-40B4-BE49-F238E27FC236}">
                    <a16:creationId xmlns:a16="http://schemas.microsoft.com/office/drawing/2014/main" id="{992BB1F3-30B9-403D-A8B6-3B5B68D43273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39" name="Group 398">
              <a:extLst>
                <a:ext uri="{FF2B5EF4-FFF2-40B4-BE49-F238E27FC236}">
                  <a16:creationId xmlns:a16="http://schemas.microsoft.com/office/drawing/2014/main" id="{C2742BA8-E2C3-415B-919D-DE93E787121D}"/>
                </a:ext>
              </a:extLst>
            </p:cNvPr>
            <p:cNvGrpSpPr/>
            <p:nvPr/>
          </p:nvGrpSpPr>
          <p:grpSpPr>
            <a:xfrm>
              <a:off x="83379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40" name="Group 399">
                <a:extLst>
                  <a:ext uri="{FF2B5EF4-FFF2-40B4-BE49-F238E27FC236}">
                    <a16:creationId xmlns:a16="http://schemas.microsoft.com/office/drawing/2014/main" id="{E9F00F84-7329-4E42-A69F-7316AC2B8D02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4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5B2309C1-5369-4D20-AE4A-F31E076EED5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8CFF188-3A85-4148-BDD8-DAB832CFBA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" name="network_3" title="Icon of a server connected to a network">
                  <a:extLst>
                    <a:ext uri="{FF2B5EF4-FFF2-40B4-BE49-F238E27FC236}">
                      <a16:creationId xmlns:a16="http://schemas.microsoft.com/office/drawing/2014/main" id="{209CE7F1-6769-4D4C-8D43-52A91A449BB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1" name="Arrow: Pentagon 400">
                <a:extLst>
                  <a:ext uri="{FF2B5EF4-FFF2-40B4-BE49-F238E27FC236}">
                    <a16:creationId xmlns:a16="http://schemas.microsoft.com/office/drawing/2014/main" id="{71D65846-889C-4A84-B161-42830691DA71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1213213D-34DB-46F4-BB3E-5C43E989A0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0515" y="2779219"/>
            <a:ext cx="440454" cy="440454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AA20947-498E-451C-A26C-C978E0959533}"/>
              </a:ext>
            </a:extLst>
          </p:cNvPr>
          <p:cNvSpPr txBox="1"/>
          <p:nvPr/>
        </p:nvSpPr>
        <p:spPr>
          <a:xfrm>
            <a:off x="4241846" y="2339997"/>
            <a:ext cx="1643528" cy="6304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Standard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 Balancer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64D6502F-5F88-4AD5-86EB-5C98B7635992}"/>
              </a:ext>
            </a:extLst>
          </p:cNvPr>
          <p:cNvSpPr/>
          <p:nvPr/>
        </p:nvSpPr>
        <p:spPr bwMode="auto">
          <a:xfrm>
            <a:off x="4552782" y="3326239"/>
            <a:ext cx="791829" cy="2434696"/>
          </a:xfrm>
          <a:prstGeom prst="wedgeRectCallout">
            <a:avLst>
              <a:gd name="adj1" fmla="val -2691"/>
              <a:gd name="adj2" fmla="val -59921"/>
            </a:avLst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3" name="直方体 52">
            <a:extLst>
              <a:ext uri="{FF2B5EF4-FFF2-40B4-BE49-F238E27FC236}">
                <a16:creationId xmlns:a16="http://schemas.microsoft.com/office/drawing/2014/main" id="{D84D710D-7596-431D-9C21-C2EBBBAFA431}"/>
              </a:ext>
            </a:extLst>
          </p:cNvPr>
          <p:cNvSpPr/>
          <p:nvPr/>
        </p:nvSpPr>
        <p:spPr bwMode="auto">
          <a:xfrm>
            <a:off x="4741223" y="3495647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DE49A6C2-CFA2-48FD-9CC3-C65CB34C4C3F}"/>
              </a:ext>
            </a:extLst>
          </p:cNvPr>
          <p:cNvSpPr/>
          <p:nvPr/>
        </p:nvSpPr>
        <p:spPr bwMode="auto">
          <a:xfrm>
            <a:off x="4741223" y="4312512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506CB5A5-01B0-4FF4-9DEF-D6017AEC9030}"/>
              </a:ext>
            </a:extLst>
          </p:cNvPr>
          <p:cNvSpPr/>
          <p:nvPr/>
        </p:nvSpPr>
        <p:spPr bwMode="auto">
          <a:xfrm>
            <a:off x="4745236" y="5128000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0FD8B35D-5C96-4615-9563-B85326943C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734" y="2748956"/>
            <a:ext cx="364012" cy="36401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F7C16DD-95AC-4AC2-A946-196B0A8007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227" y="2752455"/>
            <a:ext cx="364012" cy="36401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83AEAE2-8562-47A0-92F1-4A65969A65A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736" y="2748956"/>
            <a:ext cx="364012" cy="364012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E18FFE-9EB2-486F-BD38-B5BB3643E676}"/>
              </a:ext>
            </a:extLst>
          </p:cNvPr>
          <p:cNvSpPr txBox="1"/>
          <p:nvPr/>
        </p:nvSpPr>
        <p:spPr>
          <a:xfrm>
            <a:off x="5599536" y="2405620"/>
            <a:ext cx="1666718" cy="4642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0" name="直方体 59">
            <a:extLst>
              <a:ext uri="{FF2B5EF4-FFF2-40B4-BE49-F238E27FC236}">
                <a16:creationId xmlns:a16="http://schemas.microsoft.com/office/drawing/2014/main" id="{C3492D2C-3376-4CAB-82AF-864B0A6D40E7}"/>
              </a:ext>
            </a:extLst>
          </p:cNvPr>
          <p:cNvSpPr/>
          <p:nvPr/>
        </p:nvSpPr>
        <p:spPr bwMode="auto">
          <a:xfrm>
            <a:off x="5628748" y="3484199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B2B69D2C-1928-4648-988C-4CDCFD92C773}"/>
              </a:ext>
            </a:extLst>
          </p:cNvPr>
          <p:cNvSpPr/>
          <p:nvPr/>
        </p:nvSpPr>
        <p:spPr bwMode="auto">
          <a:xfrm>
            <a:off x="6141515" y="4307182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60D143B3-E0B9-4314-81E1-D92A716B2B57}"/>
              </a:ext>
            </a:extLst>
          </p:cNvPr>
          <p:cNvSpPr/>
          <p:nvPr/>
        </p:nvSpPr>
        <p:spPr bwMode="auto">
          <a:xfrm>
            <a:off x="6622663" y="5196549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0CEBC06F-0A89-4963-A747-26749E8A9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0761" y="3522808"/>
            <a:ext cx="269985" cy="269985"/>
          </a:xfrm>
          <a:prstGeom prst="rect">
            <a:avLst/>
          </a:prstGeom>
        </p:spPr>
      </p:pic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11FB70E4-A54D-4F0C-BB6E-66FF1C87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7567" y="4375569"/>
            <a:ext cx="269985" cy="269985"/>
          </a:xfrm>
          <a:prstGeom prst="rect">
            <a:avLst/>
          </a:prstGeom>
        </p:spPr>
      </p:pic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22E0B2BD-7646-4EAE-A085-6515C6A6C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2194" y="5257728"/>
            <a:ext cx="269985" cy="269985"/>
          </a:xfrm>
          <a:prstGeom prst="rect">
            <a:avLst/>
          </a:prstGeom>
        </p:spPr>
      </p:pic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94291E5-244C-4A09-93F0-C48A57E82557}"/>
              </a:ext>
            </a:extLst>
          </p:cNvPr>
          <p:cNvCxnSpPr>
            <a:cxnSpLocks/>
          </p:cNvCxnSpPr>
          <p:nvPr/>
        </p:nvCxnSpPr>
        <p:spPr>
          <a:xfrm>
            <a:off x="5838740" y="3111990"/>
            <a:ext cx="0" cy="408354"/>
          </a:xfrm>
          <a:prstGeom prst="line">
            <a:avLst/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F059AA1-11BD-4972-BC90-36B2E2FABC54}"/>
              </a:ext>
            </a:extLst>
          </p:cNvPr>
          <p:cNvCxnSpPr>
            <a:cxnSpLocks/>
          </p:cNvCxnSpPr>
          <p:nvPr/>
        </p:nvCxnSpPr>
        <p:spPr>
          <a:xfrm>
            <a:off x="6347233" y="3115363"/>
            <a:ext cx="0" cy="1281590"/>
          </a:xfrm>
          <a:prstGeom prst="line">
            <a:avLst/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D20080-3FE3-49D5-8692-C90C6E40DE4D}"/>
              </a:ext>
            </a:extLst>
          </p:cNvPr>
          <p:cNvCxnSpPr>
            <a:cxnSpLocks/>
          </p:cNvCxnSpPr>
          <p:nvPr/>
        </p:nvCxnSpPr>
        <p:spPr>
          <a:xfrm>
            <a:off x="6839085" y="3098149"/>
            <a:ext cx="0" cy="2270415"/>
          </a:xfrm>
          <a:prstGeom prst="line">
            <a:avLst/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686A85D-97F1-4B99-9C01-5BA49E01D050}"/>
              </a:ext>
            </a:extLst>
          </p:cNvPr>
          <p:cNvSpPr txBox="1"/>
          <p:nvPr/>
        </p:nvSpPr>
        <p:spPr>
          <a:xfrm>
            <a:off x="8520259" y="2150034"/>
            <a:ext cx="1959612" cy="6296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Business Critical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0F1540D9-CBBB-4D46-A878-8186E3AA8909}"/>
              </a:ext>
            </a:extLst>
          </p:cNvPr>
          <p:cNvSpPr/>
          <p:nvPr/>
        </p:nvSpPr>
        <p:spPr bwMode="auto">
          <a:xfrm>
            <a:off x="8494452" y="3336703"/>
            <a:ext cx="1615612" cy="2434696"/>
          </a:xfrm>
          <a:prstGeom prst="wedgeRectCallout">
            <a:avLst>
              <a:gd name="adj1" fmla="val -2691"/>
              <a:gd name="adj2" fmla="val -59921"/>
            </a:avLst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4905D829-3999-498D-8E6F-0353C1FB14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58" y="3516468"/>
            <a:ext cx="364012" cy="364012"/>
          </a:xfrm>
          <a:prstGeom prst="rect">
            <a:avLst/>
          </a:prstGeom>
        </p:spPr>
      </p:pic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D3388539-59B8-47A9-9EEF-8E2CDA284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3370" y="2665335"/>
            <a:ext cx="476250" cy="476250"/>
          </a:xfrm>
          <a:prstGeom prst="rect">
            <a:avLst/>
          </a:prstGeom>
        </p:spPr>
      </p:pic>
      <p:sp>
        <p:nvSpPr>
          <p:cNvPr id="93" name="円柱 92">
            <a:extLst>
              <a:ext uri="{FF2B5EF4-FFF2-40B4-BE49-F238E27FC236}">
                <a16:creationId xmlns:a16="http://schemas.microsoft.com/office/drawing/2014/main" id="{9EC0C65A-C16F-45FF-9E26-287960804B27}"/>
              </a:ext>
            </a:extLst>
          </p:cNvPr>
          <p:cNvSpPr/>
          <p:nvPr/>
        </p:nvSpPr>
        <p:spPr bwMode="auto">
          <a:xfrm>
            <a:off x="9436556" y="3526039"/>
            <a:ext cx="360028" cy="38371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94" name="円柱 93">
            <a:extLst>
              <a:ext uri="{FF2B5EF4-FFF2-40B4-BE49-F238E27FC236}">
                <a16:creationId xmlns:a16="http://schemas.microsoft.com/office/drawing/2014/main" id="{C3011FC0-C02B-4A30-B0CC-DA40A7B0509E}"/>
              </a:ext>
            </a:extLst>
          </p:cNvPr>
          <p:cNvSpPr/>
          <p:nvPr/>
        </p:nvSpPr>
        <p:spPr bwMode="auto">
          <a:xfrm>
            <a:off x="9441769" y="4373282"/>
            <a:ext cx="360028" cy="38371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95" name="円柱 94">
            <a:extLst>
              <a:ext uri="{FF2B5EF4-FFF2-40B4-BE49-F238E27FC236}">
                <a16:creationId xmlns:a16="http://schemas.microsoft.com/office/drawing/2014/main" id="{A9E02BC7-727E-40AF-AE6F-93DE9C9768FF}"/>
              </a:ext>
            </a:extLst>
          </p:cNvPr>
          <p:cNvSpPr/>
          <p:nvPr/>
        </p:nvSpPr>
        <p:spPr bwMode="auto">
          <a:xfrm>
            <a:off x="9443284" y="5172583"/>
            <a:ext cx="360028" cy="38371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06" name="矢印: 上下 105">
            <a:extLst>
              <a:ext uri="{FF2B5EF4-FFF2-40B4-BE49-F238E27FC236}">
                <a16:creationId xmlns:a16="http://schemas.microsoft.com/office/drawing/2014/main" id="{C51D4E5B-79BB-43BA-A77C-DD9BA754E278}"/>
              </a:ext>
            </a:extLst>
          </p:cNvPr>
          <p:cNvSpPr/>
          <p:nvPr/>
        </p:nvSpPr>
        <p:spPr bwMode="auto">
          <a:xfrm>
            <a:off x="9146138" y="3914242"/>
            <a:ext cx="286966" cy="1394799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tx2"/>
                </a:solidFill>
                <a:cs typeface="Segoe UI" pitchFamily="34" charset="0"/>
              </a:rPr>
              <a:t>Replicate</a:t>
            </a:r>
            <a:endParaRPr kumimoji="1" lang="ja-JP" altLang="en-US" sz="1200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09" name="図 108" descr="ロゴ&#10;&#10;自動的に生成された説明">
            <a:extLst>
              <a:ext uri="{FF2B5EF4-FFF2-40B4-BE49-F238E27FC236}">
                <a16:creationId xmlns:a16="http://schemas.microsoft.com/office/drawing/2014/main" id="{7EAFC26D-E773-4190-9118-76CA31F459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616" y="2743620"/>
            <a:ext cx="400413" cy="400413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5F8B643-9349-4646-8C11-AC14CD7FACFD}"/>
              </a:ext>
            </a:extLst>
          </p:cNvPr>
          <p:cNvSpPr txBox="1"/>
          <p:nvPr/>
        </p:nvSpPr>
        <p:spPr>
          <a:xfrm>
            <a:off x="2064224" y="2359553"/>
            <a:ext cx="1643528" cy="463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83136AFD-9255-466A-9BE7-9825A814A3BF}"/>
              </a:ext>
            </a:extLst>
          </p:cNvPr>
          <p:cNvSpPr/>
          <p:nvPr/>
        </p:nvSpPr>
        <p:spPr bwMode="auto">
          <a:xfrm>
            <a:off x="2232362" y="3326239"/>
            <a:ext cx="791829" cy="2434696"/>
          </a:xfrm>
          <a:prstGeom prst="wedgeRectCallout">
            <a:avLst>
              <a:gd name="adj1" fmla="val -2691"/>
              <a:gd name="adj2" fmla="val -59921"/>
            </a:avLst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15" name="直方体 114">
            <a:extLst>
              <a:ext uri="{FF2B5EF4-FFF2-40B4-BE49-F238E27FC236}">
                <a16:creationId xmlns:a16="http://schemas.microsoft.com/office/drawing/2014/main" id="{74B5489F-9A5B-4C72-8D51-A523684D0A37}"/>
              </a:ext>
            </a:extLst>
          </p:cNvPr>
          <p:cNvSpPr/>
          <p:nvPr/>
        </p:nvSpPr>
        <p:spPr bwMode="auto">
          <a:xfrm>
            <a:off x="2420803" y="3495647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17" name="直方体 116">
            <a:extLst>
              <a:ext uri="{FF2B5EF4-FFF2-40B4-BE49-F238E27FC236}">
                <a16:creationId xmlns:a16="http://schemas.microsoft.com/office/drawing/2014/main" id="{AE516D63-8197-4044-9D6D-25B5C19F9F97}"/>
              </a:ext>
            </a:extLst>
          </p:cNvPr>
          <p:cNvSpPr/>
          <p:nvPr/>
        </p:nvSpPr>
        <p:spPr bwMode="auto">
          <a:xfrm>
            <a:off x="2420803" y="4312512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19" name="直方体 118">
            <a:extLst>
              <a:ext uri="{FF2B5EF4-FFF2-40B4-BE49-F238E27FC236}">
                <a16:creationId xmlns:a16="http://schemas.microsoft.com/office/drawing/2014/main" id="{091F49B5-47F2-4D4C-9DA7-186A19B942C8}"/>
              </a:ext>
            </a:extLst>
          </p:cNvPr>
          <p:cNvSpPr/>
          <p:nvPr/>
        </p:nvSpPr>
        <p:spPr bwMode="auto">
          <a:xfrm>
            <a:off x="2424816" y="5128000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A93E5F88-1078-48F4-8F97-8BC84B1259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58" y="4392984"/>
            <a:ext cx="364012" cy="36401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E122826-CC9D-41A7-B01F-21BE98F433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58" y="5192285"/>
            <a:ext cx="364012" cy="364012"/>
          </a:xfrm>
          <a:prstGeom prst="rect">
            <a:avLst/>
          </a:prstGeom>
        </p:spPr>
      </p:pic>
      <p:pic>
        <p:nvPicPr>
          <p:cNvPr id="125" name="図 124" descr="アイコン&#10;&#10;自動的に生成された説明">
            <a:extLst>
              <a:ext uri="{FF2B5EF4-FFF2-40B4-BE49-F238E27FC236}">
                <a16:creationId xmlns:a16="http://schemas.microsoft.com/office/drawing/2014/main" id="{537B4AE3-4B64-4A17-847D-CCB312C160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6" y="5830468"/>
            <a:ext cx="330920" cy="330920"/>
          </a:xfrm>
          <a:prstGeom prst="rect">
            <a:avLst/>
          </a:prstGeom>
        </p:spPr>
      </p:pic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3C35D2AB-0A2C-40EE-86A1-65DCBB2587B5}"/>
              </a:ext>
            </a:extLst>
          </p:cNvPr>
          <p:cNvSpPr/>
          <p:nvPr/>
        </p:nvSpPr>
        <p:spPr>
          <a:xfrm>
            <a:off x="3627013" y="3353873"/>
            <a:ext cx="4372291" cy="2789607"/>
          </a:xfrm>
          <a:prstGeom prst="roundRect">
            <a:avLst>
              <a:gd name="adj" fmla="val 63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850C547-23F0-4BD2-A964-A0BB9888D374}"/>
              </a:ext>
            </a:extLst>
          </p:cNvPr>
          <p:cNvSpPr txBox="1"/>
          <p:nvPr/>
        </p:nvSpPr>
        <p:spPr>
          <a:xfrm>
            <a:off x="4131566" y="5800023"/>
            <a:ext cx="1643528" cy="463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Network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4F91E939-BE7C-4D58-A77E-974A5E6E2A87}"/>
              </a:ext>
            </a:extLst>
          </p:cNvPr>
          <p:cNvSpPr/>
          <p:nvPr/>
        </p:nvSpPr>
        <p:spPr>
          <a:xfrm>
            <a:off x="3776377" y="3506274"/>
            <a:ext cx="303746" cy="2222100"/>
          </a:xfrm>
          <a:prstGeom prst="roundRect">
            <a:avLst>
              <a:gd name="adj" fmla="val 6348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400" dirty="0"/>
              <a:t>VNET Integration</a:t>
            </a:r>
            <a:endParaRPr kumimoji="1" lang="ja-JP" altLang="en-US" sz="1400" dirty="0"/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BE4BD0E0-9089-4E3D-B40C-A7F0D52B287D}"/>
              </a:ext>
            </a:extLst>
          </p:cNvPr>
          <p:cNvSpPr/>
          <p:nvPr/>
        </p:nvSpPr>
        <p:spPr>
          <a:xfrm>
            <a:off x="7545411" y="3500591"/>
            <a:ext cx="303746" cy="2222100"/>
          </a:xfrm>
          <a:prstGeom prst="roundRect">
            <a:avLst>
              <a:gd name="adj" fmla="val 6348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400" dirty="0"/>
              <a:t>Private Endpoint</a:t>
            </a:r>
            <a:endParaRPr kumimoji="1" lang="ja-JP" altLang="en-US" sz="1400" dirty="0"/>
          </a:p>
        </p:txBody>
      </p:sp>
      <p:pic>
        <p:nvPicPr>
          <p:cNvPr id="136" name="グラフィックス 135">
            <a:extLst>
              <a:ext uri="{FF2B5EF4-FFF2-40B4-BE49-F238E27FC236}">
                <a16:creationId xmlns:a16="http://schemas.microsoft.com/office/drawing/2014/main" id="{D0F6E8EE-D539-4180-BAF2-91F7CF8B24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50905" y="1806696"/>
            <a:ext cx="303735" cy="303735"/>
          </a:xfrm>
          <a:prstGeom prst="rect">
            <a:avLst/>
          </a:prstGeom>
        </p:spPr>
      </p:pic>
      <p:pic>
        <p:nvPicPr>
          <p:cNvPr id="138" name="グラフィックス 137">
            <a:extLst>
              <a:ext uri="{FF2B5EF4-FFF2-40B4-BE49-F238E27FC236}">
                <a16:creationId xmlns:a16="http://schemas.microsoft.com/office/drawing/2014/main" id="{D731106A-F5A3-47CE-85C4-658952614A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71271" y="1767523"/>
            <a:ext cx="444699" cy="444699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7C46B492-7E4A-4776-84B5-C0E98AD959B6}"/>
              </a:ext>
            </a:extLst>
          </p:cNvPr>
          <p:cNvSpPr txBox="1"/>
          <p:nvPr/>
        </p:nvSpPr>
        <p:spPr>
          <a:xfrm>
            <a:off x="3605170" y="1780418"/>
            <a:ext cx="2025222" cy="463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Application Insights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4BE0745B-93BE-4984-829A-C88C2E8FB584}"/>
              </a:ext>
            </a:extLst>
          </p:cNvPr>
          <p:cNvSpPr txBox="1"/>
          <p:nvPr/>
        </p:nvSpPr>
        <p:spPr>
          <a:xfrm>
            <a:off x="6267625" y="1757952"/>
            <a:ext cx="2549794" cy="463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 Analytics Workspace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DEADE065-598A-4D20-8D54-AD206638FAF3}"/>
              </a:ext>
            </a:extLst>
          </p:cNvPr>
          <p:cNvSpPr txBox="1"/>
          <p:nvPr/>
        </p:nvSpPr>
        <p:spPr>
          <a:xfrm>
            <a:off x="368129" y="1627052"/>
            <a:ext cx="1643528" cy="463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東日本リージョン</a:t>
            </a:r>
          </a:p>
        </p:txBody>
      </p:sp>
    </p:spTree>
    <p:extLst>
      <p:ext uri="{BB962C8B-B14F-4D97-AF65-F5344CB8AC3E}">
        <p14:creationId xmlns:p14="http://schemas.microsoft.com/office/powerpoint/2010/main" val="133146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四角形: 角を丸くする 139">
            <a:extLst>
              <a:ext uri="{FF2B5EF4-FFF2-40B4-BE49-F238E27FC236}">
                <a16:creationId xmlns:a16="http://schemas.microsoft.com/office/drawing/2014/main" id="{14B0BC67-2D62-406F-955C-37BA201A323A}"/>
              </a:ext>
            </a:extLst>
          </p:cNvPr>
          <p:cNvSpPr/>
          <p:nvPr/>
        </p:nvSpPr>
        <p:spPr bwMode="auto">
          <a:xfrm>
            <a:off x="418143" y="2090511"/>
            <a:ext cx="10265174" cy="417297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45E4124-DEFA-44D7-BEAF-91A6CC0955D3}"/>
              </a:ext>
            </a:extLst>
          </p:cNvPr>
          <p:cNvSpPr/>
          <p:nvPr/>
        </p:nvSpPr>
        <p:spPr bwMode="auto">
          <a:xfrm>
            <a:off x="890844" y="3275165"/>
            <a:ext cx="9355950" cy="799301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solidFill>
                  <a:schemeClr val="tx2"/>
                </a:solidFill>
                <a:cs typeface="Segoe UI" pitchFamily="34" charset="0"/>
              </a:rPr>
              <a:t>AZ1</a:t>
            </a: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172F2F0-B3D1-4DA9-A005-9D08CF8FBD24}"/>
              </a:ext>
            </a:extLst>
          </p:cNvPr>
          <p:cNvGrpSpPr/>
          <p:nvPr/>
        </p:nvGrpSpPr>
        <p:grpSpPr>
          <a:xfrm>
            <a:off x="641038" y="3222996"/>
            <a:ext cx="499611" cy="499611"/>
            <a:chOff x="479884" y="4402785"/>
            <a:chExt cx="664982" cy="664982"/>
          </a:xfrm>
        </p:grpSpPr>
        <p:sp>
          <p:nvSpPr>
            <p:cNvPr id="4" name="Oval 370">
              <a:extLst>
                <a:ext uri="{FF2B5EF4-FFF2-40B4-BE49-F238E27FC236}">
                  <a16:creationId xmlns:a16="http://schemas.microsoft.com/office/drawing/2014/main" id="{E6D3C842-2664-43FF-BDC8-0F41196539F7}"/>
                </a:ext>
              </a:extLst>
            </p:cNvPr>
            <p:cNvSpPr/>
            <p:nvPr/>
          </p:nvSpPr>
          <p:spPr>
            <a:xfrm>
              <a:off x="479884" y="4402785"/>
              <a:ext cx="664982" cy="66498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5" name="Straight Connector 396">
              <a:extLst>
                <a:ext uri="{FF2B5EF4-FFF2-40B4-BE49-F238E27FC236}">
                  <a16:creationId xmlns:a16="http://schemas.microsoft.com/office/drawing/2014/main" id="{96DDBACA-DBB2-4F34-A348-FAAA65F6814E}"/>
                </a:ext>
              </a:extLst>
            </p:cNvPr>
            <p:cNvCxnSpPr/>
            <p:nvPr/>
          </p:nvCxnSpPr>
          <p:spPr>
            <a:xfrm>
              <a:off x="790964" y="4755237"/>
              <a:ext cx="4282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6" name="Group 397">
              <a:extLst>
                <a:ext uri="{FF2B5EF4-FFF2-40B4-BE49-F238E27FC236}">
                  <a16:creationId xmlns:a16="http://schemas.microsoft.com/office/drawing/2014/main" id="{EED10C96-C152-4996-8840-2E4DB08E06B4}"/>
                </a:ext>
              </a:extLst>
            </p:cNvPr>
            <p:cNvGrpSpPr/>
            <p:nvPr/>
          </p:nvGrpSpPr>
          <p:grpSpPr>
            <a:xfrm>
              <a:off x="53195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13" name="Group 404">
                <a:extLst>
                  <a:ext uri="{FF2B5EF4-FFF2-40B4-BE49-F238E27FC236}">
                    <a16:creationId xmlns:a16="http://schemas.microsoft.com/office/drawing/2014/main" id="{267F5471-B5BD-4E3C-92BB-7BA8A0A19938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5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302C65D-CCA3-4164-917E-01609CC575E6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ECB0B4FF-6399-4E1F-8A6F-61336DF948B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F49A25CA-CBA3-44A5-85CE-663A8A989D5E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14" name="Arrow: Pentagon 405">
                <a:extLst>
                  <a:ext uri="{FF2B5EF4-FFF2-40B4-BE49-F238E27FC236}">
                    <a16:creationId xmlns:a16="http://schemas.microsoft.com/office/drawing/2014/main" id="{6019C3B5-B4AB-43B2-8558-73F3F2952910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7" name="Group 398">
              <a:extLst>
                <a:ext uri="{FF2B5EF4-FFF2-40B4-BE49-F238E27FC236}">
                  <a16:creationId xmlns:a16="http://schemas.microsoft.com/office/drawing/2014/main" id="{A1037267-DBB6-4963-806E-4C58B2755E7F}"/>
                </a:ext>
              </a:extLst>
            </p:cNvPr>
            <p:cNvGrpSpPr/>
            <p:nvPr/>
          </p:nvGrpSpPr>
          <p:grpSpPr>
            <a:xfrm>
              <a:off x="83379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8" name="Group 399">
                <a:extLst>
                  <a:ext uri="{FF2B5EF4-FFF2-40B4-BE49-F238E27FC236}">
                    <a16:creationId xmlns:a16="http://schemas.microsoft.com/office/drawing/2014/main" id="{4E676DF4-1138-4DDF-BF3A-60B26743F351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10" name="network_3" title="Icon of a server connected to a network">
                  <a:extLst>
                    <a:ext uri="{FF2B5EF4-FFF2-40B4-BE49-F238E27FC236}">
                      <a16:creationId xmlns:a16="http://schemas.microsoft.com/office/drawing/2014/main" id="{60078377-1CD7-4312-B10F-54D48BEF1B4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3386059-15C9-4D28-992C-C31B2105726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1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02EF831A-888C-43D5-9D2C-10653B4AB0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9" name="Arrow: Pentagon 400">
                <a:extLst>
                  <a:ext uri="{FF2B5EF4-FFF2-40B4-BE49-F238E27FC236}">
                    <a16:creationId xmlns:a16="http://schemas.microsoft.com/office/drawing/2014/main" id="{40996C3E-AFC8-4229-BD27-4E3690668827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11CB9C6-D020-4D03-AA65-8507ED3D4861}"/>
              </a:ext>
            </a:extLst>
          </p:cNvPr>
          <p:cNvSpPr/>
          <p:nvPr/>
        </p:nvSpPr>
        <p:spPr bwMode="auto">
          <a:xfrm>
            <a:off x="890844" y="4146146"/>
            <a:ext cx="9355950" cy="799301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solidFill>
                  <a:schemeClr val="tx2"/>
                </a:solidFill>
                <a:cs typeface="Segoe UI" pitchFamily="34" charset="0"/>
              </a:rPr>
              <a:t>AZ2</a:t>
            </a: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E77E7D28-0867-47C1-88B9-508B16E10D69}"/>
              </a:ext>
            </a:extLst>
          </p:cNvPr>
          <p:cNvGrpSpPr/>
          <p:nvPr/>
        </p:nvGrpSpPr>
        <p:grpSpPr>
          <a:xfrm>
            <a:off x="641038" y="4099857"/>
            <a:ext cx="499611" cy="499611"/>
            <a:chOff x="479884" y="4402785"/>
            <a:chExt cx="664982" cy="664982"/>
          </a:xfrm>
        </p:grpSpPr>
        <p:sp>
          <p:nvSpPr>
            <p:cNvPr id="20" name="Oval 370">
              <a:extLst>
                <a:ext uri="{FF2B5EF4-FFF2-40B4-BE49-F238E27FC236}">
                  <a16:creationId xmlns:a16="http://schemas.microsoft.com/office/drawing/2014/main" id="{FD889230-C028-4EAC-A707-E909D399DE07}"/>
                </a:ext>
              </a:extLst>
            </p:cNvPr>
            <p:cNvSpPr/>
            <p:nvPr/>
          </p:nvSpPr>
          <p:spPr>
            <a:xfrm>
              <a:off x="479884" y="4402785"/>
              <a:ext cx="664982" cy="66498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21" name="Straight Connector 396">
              <a:extLst>
                <a:ext uri="{FF2B5EF4-FFF2-40B4-BE49-F238E27FC236}">
                  <a16:creationId xmlns:a16="http://schemas.microsoft.com/office/drawing/2014/main" id="{B071E68E-CE3C-4052-80DE-AD6C644E95DC}"/>
                </a:ext>
              </a:extLst>
            </p:cNvPr>
            <p:cNvCxnSpPr/>
            <p:nvPr/>
          </p:nvCxnSpPr>
          <p:spPr>
            <a:xfrm>
              <a:off x="790964" y="4755237"/>
              <a:ext cx="4282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22" name="Group 397">
              <a:extLst>
                <a:ext uri="{FF2B5EF4-FFF2-40B4-BE49-F238E27FC236}">
                  <a16:creationId xmlns:a16="http://schemas.microsoft.com/office/drawing/2014/main" id="{2F45AE45-AF99-4A7C-AB69-F087EE75E23D}"/>
                </a:ext>
              </a:extLst>
            </p:cNvPr>
            <p:cNvGrpSpPr/>
            <p:nvPr/>
          </p:nvGrpSpPr>
          <p:grpSpPr>
            <a:xfrm>
              <a:off x="53195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29" name="Group 404">
                <a:extLst>
                  <a:ext uri="{FF2B5EF4-FFF2-40B4-BE49-F238E27FC236}">
                    <a16:creationId xmlns:a16="http://schemas.microsoft.com/office/drawing/2014/main" id="{4607AA57-EE72-4AC6-BB45-83DE66555940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31" name="network_3" title="Icon of a server connected to a network">
                  <a:extLst>
                    <a:ext uri="{FF2B5EF4-FFF2-40B4-BE49-F238E27FC236}">
                      <a16:creationId xmlns:a16="http://schemas.microsoft.com/office/drawing/2014/main" id="{5282DC76-2912-4010-AC34-B612C6A4431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6C62E18E-ECEC-4C42-911A-8FA746912E8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3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FB7B8EB5-257F-4716-B213-D077BE2145D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0" name="Arrow: Pentagon 405">
                <a:extLst>
                  <a:ext uri="{FF2B5EF4-FFF2-40B4-BE49-F238E27FC236}">
                    <a16:creationId xmlns:a16="http://schemas.microsoft.com/office/drawing/2014/main" id="{D2102C86-3FE2-46B8-B07B-C4CAA4A6C3C4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23" name="Group 398">
              <a:extLst>
                <a:ext uri="{FF2B5EF4-FFF2-40B4-BE49-F238E27FC236}">
                  <a16:creationId xmlns:a16="http://schemas.microsoft.com/office/drawing/2014/main" id="{CFE7A707-B7D6-433F-B2FD-E18F2F0A6FEE}"/>
                </a:ext>
              </a:extLst>
            </p:cNvPr>
            <p:cNvGrpSpPr/>
            <p:nvPr/>
          </p:nvGrpSpPr>
          <p:grpSpPr>
            <a:xfrm>
              <a:off x="83379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24" name="Group 399">
                <a:extLst>
                  <a:ext uri="{FF2B5EF4-FFF2-40B4-BE49-F238E27FC236}">
                    <a16:creationId xmlns:a16="http://schemas.microsoft.com/office/drawing/2014/main" id="{BDD08BED-4009-4179-AF60-1321751B2412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26" name="network_3" title="Icon of a server connected to a network">
                  <a:extLst>
                    <a:ext uri="{FF2B5EF4-FFF2-40B4-BE49-F238E27FC236}">
                      <a16:creationId xmlns:a16="http://schemas.microsoft.com/office/drawing/2014/main" id="{3E1FCB78-0212-4C3E-80A8-F0B6A16A15F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E36862A1-8FBE-4BCA-9423-B1E46F85EEC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2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1AD4F4BD-0EE7-4C0F-BCBD-EC02F269A18A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25" name="Arrow: Pentagon 400">
                <a:extLst>
                  <a:ext uri="{FF2B5EF4-FFF2-40B4-BE49-F238E27FC236}">
                    <a16:creationId xmlns:a16="http://schemas.microsoft.com/office/drawing/2014/main" id="{22FA5501-5723-4219-9FC3-EC11F9675FB5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B83A149-D940-4E53-9AD6-31BB38FB40AD}"/>
              </a:ext>
            </a:extLst>
          </p:cNvPr>
          <p:cNvSpPr/>
          <p:nvPr/>
        </p:nvSpPr>
        <p:spPr bwMode="auto">
          <a:xfrm>
            <a:off x="890844" y="5017126"/>
            <a:ext cx="9355950" cy="799301"/>
          </a:xfrm>
          <a:prstGeom prst="roundRect">
            <a:avLst/>
          </a:prstGeom>
          <a:noFill/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400" dirty="0">
                <a:solidFill>
                  <a:schemeClr val="tx2"/>
                </a:solidFill>
                <a:cs typeface="Segoe UI" pitchFamily="34" charset="0"/>
              </a:rPr>
              <a:t>AZ3</a:t>
            </a: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14EC3FF-0FAD-489D-B6D9-F90A402C1C08}"/>
              </a:ext>
            </a:extLst>
          </p:cNvPr>
          <p:cNvGrpSpPr/>
          <p:nvPr/>
        </p:nvGrpSpPr>
        <p:grpSpPr>
          <a:xfrm>
            <a:off x="636767" y="4999218"/>
            <a:ext cx="499611" cy="499611"/>
            <a:chOff x="479884" y="4402785"/>
            <a:chExt cx="664982" cy="664982"/>
          </a:xfrm>
        </p:grpSpPr>
        <p:sp>
          <p:nvSpPr>
            <p:cNvPr id="36" name="Oval 370">
              <a:extLst>
                <a:ext uri="{FF2B5EF4-FFF2-40B4-BE49-F238E27FC236}">
                  <a16:creationId xmlns:a16="http://schemas.microsoft.com/office/drawing/2014/main" id="{F9A10C30-8BE0-4A8B-AD17-D2B220D1A876}"/>
                </a:ext>
              </a:extLst>
            </p:cNvPr>
            <p:cNvSpPr/>
            <p:nvPr/>
          </p:nvSpPr>
          <p:spPr>
            <a:xfrm>
              <a:off x="479884" y="4402785"/>
              <a:ext cx="664982" cy="664982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kern="0">
                <a:solidFill>
                  <a:srgbClr val="FFFFFF"/>
                </a:solidFill>
                <a:latin typeface="Segoe UI Semilight"/>
              </a:endParaRPr>
            </a:p>
          </p:txBody>
        </p:sp>
        <p:cxnSp>
          <p:nvCxnSpPr>
            <p:cNvPr id="37" name="Straight Connector 396">
              <a:extLst>
                <a:ext uri="{FF2B5EF4-FFF2-40B4-BE49-F238E27FC236}">
                  <a16:creationId xmlns:a16="http://schemas.microsoft.com/office/drawing/2014/main" id="{414D8AD6-A820-49CA-B679-1AD600B0E34B}"/>
                </a:ext>
              </a:extLst>
            </p:cNvPr>
            <p:cNvCxnSpPr/>
            <p:nvPr/>
          </p:nvCxnSpPr>
          <p:spPr>
            <a:xfrm>
              <a:off x="790964" y="4755237"/>
              <a:ext cx="42821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38" name="Group 397">
              <a:extLst>
                <a:ext uri="{FF2B5EF4-FFF2-40B4-BE49-F238E27FC236}">
                  <a16:creationId xmlns:a16="http://schemas.microsoft.com/office/drawing/2014/main" id="{31279F5F-B242-4582-8C49-B29BC865B969}"/>
                </a:ext>
              </a:extLst>
            </p:cNvPr>
            <p:cNvGrpSpPr/>
            <p:nvPr/>
          </p:nvGrpSpPr>
          <p:grpSpPr>
            <a:xfrm>
              <a:off x="53195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45" name="Group 404">
                <a:extLst>
                  <a:ext uri="{FF2B5EF4-FFF2-40B4-BE49-F238E27FC236}">
                    <a16:creationId xmlns:a16="http://schemas.microsoft.com/office/drawing/2014/main" id="{09809EA0-CB38-428F-B1D7-BFA8535E94E9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47" name="network_3" title="Icon of a server connected to a network">
                  <a:extLst>
                    <a:ext uri="{FF2B5EF4-FFF2-40B4-BE49-F238E27FC236}">
                      <a16:creationId xmlns:a16="http://schemas.microsoft.com/office/drawing/2014/main" id="{9664CFD9-FFCF-4AF8-9F48-6A4D7FA586B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8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1EBE9F4-0C75-4886-901E-687BB69A5AA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9" name="network_3" title="Icon of a server connected to a network">
                  <a:extLst>
                    <a:ext uri="{FF2B5EF4-FFF2-40B4-BE49-F238E27FC236}">
                      <a16:creationId xmlns:a16="http://schemas.microsoft.com/office/drawing/2014/main" id="{403B968D-F2CD-4BDD-8A69-2AB8BAF9CB3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6" name="Arrow: Pentagon 405">
                <a:extLst>
                  <a:ext uri="{FF2B5EF4-FFF2-40B4-BE49-F238E27FC236}">
                    <a16:creationId xmlns:a16="http://schemas.microsoft.com/office/drawing/2014/main" id="{992BB1F3-30B9-403D-A8B6-3B5B68D43273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  <p:grpSp>
          <p:nvGrpSpPr>
            <p:cNvPr id="39" name="Group 398">
              <a:extLst>
                <a:ext uri="{FF2B5EF4-FFF2-40B4-BE49-F238E27FC236}">
                  <a16:creationId xmlns:a16="http://schemas.microsoft.com/office/drawing/2014/main" id="{C2742BA8-E2C3-415B-919D-DE93E787121D}"/>
                </a:ext>
              </a:extLst>
            </p:cNvPr>
            <p:cNvGrpSpPr/>
            <p:nvPr/>
          </p:nvGrpSpPr>
          <p:grpSpPr>
            <a:xfrm>
              <a:off x="833790" y="4637432"/>
              <a:ext cx="259009" cy="210791"/>
              <a:chOff x="4311130" y="3484679"/>
              <a:chExt cx="1084399" cy="882525"/>
            </a:xfrm>
          </p:grpSpPr>
          <p:grpSp>
            <p:nvGrpSpPr>
              <p:cNvPr id="40" name="Group 399">
                <a:extLst>
                  <a:ext uri="{FF2B5EF4-FFF2-40B4-BE49-F238E27FC236}">
                    <a16:creationId xmlns:a16="http://schemas.microsoft.com/office/drawing/2014/main" id="{E9F00F84-7329-4E42-A69F-7316AC2B8D02}"/>
                  </a:ext>
                </a:extLst>
              </p:cNvPr>
              <p:cNvGrpSpPr/>
              <p:nvPr/>
            </p:nvGrpSpPr>
            <p:grpSpPr>
              <a:xfrm>
                <a:off x="4336481" y="3749257"/>
                <a:ext cx="1033697" cy="487107"/>
                <a:chOff x="2996114" y="3369111"/>
                <a:chExt cx="1033697" cy="487107"/>
              </a:xfrm>
            </p:grpSpPr>
            <p:sp>
              <p:nvSpPr>
                <p:cNvPr id="42" name="network_3" title="Icon of a server connected to a network">
                  <a:extLst>
                    <a:ext uri="{FF2B5EF4-FFF2-40B4-BE49-F238E27FC236}">
                      <a16:creationId xmlns:a16="http://schemas.microsoft.com/office/drawing/2014/main" id="{5B2309C1-5369-4D20-AE4A-F31E076EED5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996114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3" name="network_3" title="Icon of a server connected to a network">
                  <a:extLst>
                    <a:ext uri="{FF2B5EF4-FFF2-40B4-BE49-F238E27FC236}">
                      <a16:creationId xmlns:a16="http://schemas.microsoft.com/office/drawing/2014/main" id="{A8CFF188-3A85-4148-BDD8-DAB832CFBA54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278264" y="3369111"/>
                  <a:ext cx="469396" cy="487107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4" name="network_3" title="Icon of a server connected to a network">
                  <a:extLst>
                    <a:ext uri="{FF2B5EF4-FFF2-40B4-BE49-F238E27FC236}">
                      <a16:creationId xmlns:a16="http://schemas.microsoft.com/office/drawing/2014/main" id="{209CE7F1-6769-4D4C-8D43-52A91A449BBF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3677350" y="3480933"/>
                  <a:ext cx="352461" cy="365760"/>
                </a:xfrm>
                <a:custGeom>
                  <a:avLst/>
                  <a:gdLst>
                    <a:gd name="T0" fmla="*/ 136 w 270"/>
                    <a:gd name="T1" fmla="*/ 281 h 281"/>
                    <a:gd name="T2" fmla="*/ 71 w 270"/>
                    <a:gd name="T3" fmla="*/ 281 h 281"/>
                    <a:gd name="T4" fmla="*/ 71 w 270"/>
                    <a:gd name="T5" fmla="*/ 240 h 281"/>
                    <a:gd name="T6" fmla="*/ 115 w 270"/>
                    <a:gd name="T7" fmla="*/ 240 h 281"/>
                    <a:gd name="T8" fmla="*/ 115 w 270"/>
                    <a:gd name="T9" fmla="*/ 218 h 281"/>
                    <a:gd name="T10" fmla="*/ 157 w 270"/>
                    <a:gd name="T11" fmla="*/ 218 h 281"/>
                    <a:gd name="T12" fmla="*/ 157 w 270"/>
                    <a:gd name="T13" fmla="*/ 240 h 281"/>
                    <a:gd name="T14" fmla="*/ 198 w 270"/>
                    <a:gd name="T15" fmla="*/ 240 h 281"/>
                    <a:gd name="T16" fmla="*/ 198 w 270"/>
                    <a:gd name="T17" fmla="*/ 281 h 281"/>
                    <a:gd name="T18" fmla="*/ 136 w 270"/>
                    <a:gd name="T19" fmla="*/ 281 h 281"/>
                    <a:gd name="T20" fmla="*/ 71 w 270"/>
                    <a:gd name="T21" fmla="*/ 260 h 281"/>
                    <a:gd name="T22" fmla="*/ 0 w 270"/>
                    <a:gd name="T23" fmla="*/ 260 h 281"/>
                    <a:gd name="T24" fmla="*/ 198 w 270"/>
                    <a:gd name="T25" fmla="*/ 260 h 281"/>
                    <a:gd name="T26" fmla="*/ 270 w 270"/>
                    <a:gd name="T27" fmla="*/ 260 h 281"/>
                    <a:gd name="T28" fmla="*/ 135 w 270"/>
                    <a:gd name="T29" fmla="*/ 218 h 281"/>
                    <a:gd name="T30" fmla="*/ 135 w 270"/>
                    <a:gd name="T31" fmla="*/ 190 h 281"/>
                    <a:gd name="T32" fmla="*/ 191 w 270"/>
                    <a:gd name="T33" fmla="*/ 189 h 281"/>
                    <a:gd name="T34" fmla="*/ 191 w 270"/>
                    <a:gd name="T35" fmla="*/ 14 h 281"/>
                    <a:gd name="T36" fmla="*/ 177 w 270"/>
                    <a:gd name="T37" fmla="*/ 0 h 281"/>
                    <a:gd name="T38" fmla="*/ 93 w 270"/>
                    <a:gd name="T39" fmla="*/ 0 h 281"/>
                    <a:gd name="T40" fmla="*/ 79 w 270"/>
                    <a:gd name="T41" fmla="*/ 14 h 281"/>
                    <a:gd name="T42" fmla="*/ 79 w 270"/>
                    <a:gd name="T43" fmla="*/ 189 h 281"/>
                    <a:gd name="T44" fmla="*/ 191 w 270"/>
                    <a:gd name="T45" fmla="*/ 189 h 281"/>
                    <a:gd name="T46" fmla="*/ 110 w 270"/>
                    <a:gd name="T47" fmla="*/ 37 h 281"/>
                    <a:gd name="T48" fmla="*/ 160 w 270"/>
                    <a:gd name="T49" fmla="*/ 37 h 281"/>
                    <a:gd name="T50" fmla="*/ 110 w 270"/>
                    <a:gd name="T51" fmla="*/ 113 h 281"/>
                    <a:gd name="T52" fmla="*/ 160 w 270"/>
                    <a:gd name="T53" fmla="*/ 113 h 281"/>
                    <a:gd name="T54" fmla="*/ 110 w 270"/>
                    <a:gd name="T55" fmla="*/ 150 h 281"/>
                    <a:gd name="T56" fmla="*/ 160 w 270"/>
                    <a:gd name="T57" fmla="*/ 150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70" h="281">
                      <a:moveTo>
                        <a:pt x="136" y="281"/>
                      </a:moveTo>
                      <a:cubicBezTo>
                        <a:pt x="71" y="281"/>
                        <a:pt x="71" y="281"/>
                        <a:pt x="71" y="281"/>
                      </a:cubicBezTo>
                      <a:cubicBezTo>
                        <a:pt x="71" y="240"/>
                        <a:pt x="71" y="240"/>
                        <a:pt x="71" y="240"/>
                      </a:cubicBezTo>
                      <a:cubicBezTo>
                        <a:pt x="115" y="240"/>
                        <a:pt x="115" y="240"/>
                        <a:pt x="115" y="240"/>
                      </a:cubicBezTo>
                      <a:cubicBezTo>
                        <a:pt x="115" y="218"/>
                        <a:pt x="115" y="218"/>
                        <a:pt x="115" y="218"/>
                      </a:cubicBezTo>
                      <a:cubicBezTo>
                        <a:pt x="157" y="218"/>
                        <a:pt x="157" y="218"/>
                        <a:pt x="157" y="218"/>
                      </a:cubicBezTo>
                      <a:cubicBezTo>
                        <a:pt x="157" y="240"/>
                        <a:pt x="157" y="240"/>
                        <a:pt x="157" y="240"/>
                      </a:cubicBezTo>
                      <a:cubicBezTo>
                        <a:pt x="198" y="240"/>
                        <a:pt x="198" y="240"/>
                        <a:pt x="198" y="240"/>
                      </a:cubicBezTo>
                      <a:cubicBezTo>
                        <a:pt x="198" y="281"/>
                        <a:pt x="198" y="281"/>
                        <a:pt x="198" y="281"/>
                      </a:cubicBezTo>
                      <a:lnTo>
                        <a:pt x="136" y="281"/>
                      </a:lnTo>
                      <a:close/>
                      <a:moveTo>
                        <a:pt x="71" y="260"/>
                      </a:moveTo>
                      <a:cubicBezTo>
                        <a:pt x="0" y="260"/>
                        <a:pt x="0" y="260"/>
                        <a:pt x="0" y="260"/>
                      </a:cubicBezTo>
                      <a:moveTo>
                        <a:pt x="198" y="260"/>
                      </a:moveTo>
                      <a:cubicBezTo>
                        <a:pt x="270" y="260"/>
                        <a:pt x="270" y="260"/>
                        <a:pt x="270" y="260"/>
                      </a:cubicBezTo>
                      <a:moveTo>
                        <a:pt x="135" y="218"/>
                      </a:moveTo>
                      <a:cubicBezTo>
                        <a:pt x="135" y="190"/>
                        <a:pt x="135" y="190"/>
                        <a:pt x="135" y="190"/>
                      </a:cubicBezTo>
                      <a:moveTo>
                        <a:pt x="191" y="189"/>
                      </a:moveTo>
                      <a:cubicBezTo>
                        <a:pt x="191" y="14"/>
                        <a:pt x="191" y="14"/>
                        <a:pt x="191" y="14"/>
                      </a:cubicBezTo>
                      <a:cubicBezTo>
                        <a:pt x="191" y="6"/>
                        <a:pt x="185" y="0"/>
                        <a:pt x="177" y="0"/>
                      </a:cubicBezTo>
                      <a:cubicBezTo>
                        <a:pt x="93" y="0"/>
                        <a:pt x="93" y="0"/>
                        <a:pt x="93" y="0"/>
                      </a:cubicBezTo>
                      <a:cubicBezTo>
                        <a:pt x="85" y="0"/>
                        <a:pt x="79" y="6"/>
                        <a:pt x="79" y="14"/>
                      </a:cubicBezTo>
                      <a:cubicBezTo>
                        <a:pt x="79" y="189"/>
                        <a:pt x="79" y="189"/>
                        <a:pt x="79" y="189"/>
                      </a:cubicBezTo>
                      <a:lnTo>
                        <a:pt x="191" y="189"/>
                      </a:lnTo>
                      <a:close/>
                      <a:moveTo>
                        <a:pt x="110" y="37"/>
                      </a:moveTo>
                      <a:cubicBezTo>
                        <a:pt x="160" y="37"/>
                        <a:pt x="160" y="37"/>
                        <a:pt x="160" y="37"/>
                      </a:cubicBezTo>
                      <a:moveTo>
                        <a:pt x="110" y="113"/>
                      </a:moveTo>
                      <a:cubicBezTo>
                        <a:pt x="160" y="113"/>
                        <a:pt x="160" y="113"/>
                        <a:pt x="160" y="113"/>
                      </a:cubicBezTo>
                      <a:moveTo>
                        <a:pt x="110" y="150"/>
                      </a:moveTo>
                      <a:cubicBezTo>
                        <a:pt x="160" y="150"/>
                        <a:pt x="160" y="150"/>
                        <a:pt x="160" y="150"/>
                      </a:cubicBezTo>
                    </a:path>
                  </a:pathLst>
                </a:custGeom>
                <a:noFill/>
                <a:ln w="9525" cap="sq">
                  <a:solidFill>
                    <a:schemeClr val="tx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27" tIns="45713" rIns="91427" bIns="45713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32509">
                    <a:defRPr/>
                  </a:pPr>
                  <a:endParaRPr lang="en-US" sz="1836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1" name="Arrow: Pentagon 400">
                <a:extLst>
                  <a:ext uri="{FF2B5EF4-FFF2-40B4-BE49-F238E27FC236}">
                    <a16:creationId xmlns:a16="http://schemas.microsoft.com/office/drawing/2014/main" id="{71D65846-889C-4A84-B161-42830691DA71}"/>
                  </a:ext>
                </a:extLst>
              </p:cNvPr>
              <p:cNvSpPr/>
              <p:nvPr/>
            </p:nvSpPr>
            <p:spPr bwMode="auto">
              <a:xfrm rot="16200000">
                <a:off x="4412067" y="3383742"/>
                <a:ext cx="882525" cy="1084399"/>
              </a:xfrm>
              <a:prstGeom prst="homePlate">
                <a:avLst>
                  <a:gd name="adj" fmla="val 21614"/>
                </a:avLst>
              </a:prstGeom>
              <a:noFill/>
              <a:ln w="9525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09">
                  <a:defRPr/>
                </a:pPr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</a:gradFill>
                  <a:latin typeface="Segoe UI"/>
                </a:endParaRPr>
              </a:p>
            </p:txBody>
          </p:sp>
        </p:grp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1213213D-34DB-46F4-BB3E-5C43E989A0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0515" y="2779219"/>
            <a:ext cx="440454" cy="440454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AA20947-498E-451C-A26C-C978E0959533}"/>
              </a:ext>
            </a:extLst>
          </p:cNvPr>
          <p:cNvSpPr txBox="1"/>
          <p:nvPr/>
        </p:nvSpPr>
        <p:spPr>
          <a:xfrm>
            <a:off x="4241846" y="2339997"/>
            <a:ext cx="1643528" cy="6304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Standard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Load Balancer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64D6502F-5F88-4AD5-86EB-5C98B7635992}"/>
              </a:ext>
            </a:extLst>
          </p:cNvPr>
          <p:cNvSpPr/>
          <p:nvPr/>
        </p:nvSpPr>
        <p:spPr bwMode="auto">
          <a:xfrm>
            <a:off x="4552782" y="3326239"/>
            <a:ext cx="791829" cy="2434696"/>
          </a:xfrm>
          <a:prstGeom prst="wedgeRectCallout">
            <a:avLst>
              <a:gd name="adj1" fmla="val -2691"/>
              <a:gd name="adj2" fmla="val -59921"/>
            </a:avLst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3" name="直方体 52">
            <a:extLst>
              <a:ext uri="{FF2B5EF4-FFF2-40B4-BE49-F238E27FC236}">
                <a16:creationId xmlns:a16="http://schemas.microsoft.com/office/drawing/2014/main" id="{D84D710D-7596-431D-9C21-C2EBBBAFA431}"/>
              </a:ext>
            </a:extLst>
          </p:cNvPr>
          <p:cNvSpPr/>
          <p:nvPr/>
        </p:nvSpPr>
        <p:spPr bwMode="auto">
          <a:xfrm>
            <a:off x="4741223" y="3495647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DE49A6C2-CFA2-48FD-9CC3-C65CB34C4C3F}"/>
              </a:ext>
            </a:extLst>
          </p:cNvPr>
          <p:cNvSpPr/>
          <p:nvPr/>
        </p:nvSpPr>
        <p:spPr bwMode="auto">
          <a:xfrm>
            <a:off x="4741223" y="4312512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5" name="直方体 54">
            <a:extLst>
              <a:ext uri="{FF2B5EF4-FFF2-40B4-BE49-F238E27FC236}">
                <a16:creationId xmlns:a16="http://schemas.microsoft.com/office/drawing/2014/main" id="{506CB5A5-01B0-4FF4-9DEF-D6017AEC9030}"/>
              </a:ext>
            </a:extLst>
          </p:cNvPr>
          <p:cNvSpPr/>
          <p:nvPr/>
        </p:nvSpPr>
        <p:spPr bwMode="auto">
          <a:xfrm>
            <a:off x="4745236" y="5128000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0FD8B35D-5C96-4615-9563-B85326943C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734" y="2748956"/>
            <a:ext cx="364012" cy="364012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F7C16DD-95AC-4AC2-A946-196B0A8007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5227" y="2752455"/>
            <a:ext cx="364012" cy="364012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83AEAE2-8562-47A0-92F1-4A65969A65A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736" y="2748956"/>
            <a:ext cx="364012" cy="364012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E18FFE-9EB2-486F-BD38-B5BB3643E676}"/>
              </a:ext>
            </a:extLst>
          </p:cNvPr>
          <p:cNvSpPr txBox="1"/>
          <p:nvPr/>
        </p:nvSpPr>
        <p:spPr>
          <a:xfrm>
            <a:off x="5599536" y="2405620"/>
            <a:ext cx="1666718" cy="4642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Machine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0" name="直方体 59">
            <a:extLst>
              <a:ext uri="{FF2B5EF4-FFF2-40B4-BE49-F238E27FC236}">
                <a16:creationId xmlns:a16="http://schemas.microsoft.com/office/drawing/2014/main" id="{C3492D2C-3376-4CAB-82AF-864B0A6D40E7}"/>
              </a:ext>
            </a:extLst>
          </p:cNvPr>
          <p:cNvSpPr/>
          <p:nvPr/>
        </p:nvSpPr>
        <p:spPr bwMode="auto">
          <a:xfrm>
            <a:off x="5628748" y="3484199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B2B69D2C-1928-4648-988C-4CDCFD92C773}"/>
              </a:ext>
            </a:extLst>
          </p:cNvPr>
          <p:cNvSpPr/>
          <p:nvPr/>
        </p:nvSpPr>
        <p:spPr bwMode="auto">
          <a:xfrm>
            <a:off x="6141515" y="4307182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60D143B3-E0B9-4314-81E1-D92A716B2B57}"/>
              </a:ext>
            </a:extLst>
          </p:cNvPr>
          <p:cNvSpPr/>
          <p:nvPr/>
        </p:nvSpPr>
        <p:spPr bwMode="auto">
          <a:xfrm>
            <a:off x="6622663" y="5196549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0CEBC06F-0A89-4963-A747-26749E8A97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0761" y="3522808"/>
            <a:ext cx="269985" cy="269985"/>
          </a:xfrm>
          <a:prstGeom prst="rect">
            <a:avLst/>
          </a:prstGeom>
        </p:spPr>
      </p:pic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11FB70E4-A54D-4F0C-BB6E-66FF1C87A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7567" y="4375569"/>
            <a:ext cx="269985" cy="269985"/>
          </a:xfrm>
          <a:prstGeom prst="rect">
            <a:avLst/>
          </a:prstGeom>
        </p:spPr>
      </p:pic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22E0B2BD-7646-4EAE-A085-6515C6A6C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2194" y="5257728"/>
            <a:ext cx="269985" cy="269985"/>
          </a:xfrm>
          <a:prstGeom prst="rect">
            <a:avLst/>
          </a:prstGeom>
        </p:spPr>
      </p:pic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94291E5-244C-4A09-93F0-C48A57E82557}"/>
              </a:ext>
            </a:extLst>
          </p:cNvPr>
          <p:cNvCxnSpPr>
            <a:cxnSpLocks/>
          </p:cNvCxnSpPr>
          <p:nvPr/>
        </p:nvCxnSpPr>
        <p:spPr>
          <a:xfrm>
            <a:off x="5838740" y="3111990"/>
            <a:ext cx="0" cy="408354"/>
          </a:xfrm>
          <a:prstGeom prst="line">
            <a:avLst/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F059AA1-11BD-4972-BC90-36B2E2FABC54}"/>
              </a:ext>
            </a:extLst>
          </p:cNvPr>
          <p:cNvCxnSpPr>
            <a:cxnSpLocks/>
          </p:cNvCxnSpPr>
          <p:nvPr/>
        </p:nvCxnSpPr>
        <p:spPr>
          <a:xfrm>
            <a:off x="6347233" y="3115363"/>
            <a:ext cx="0" cy="1281590"/>
          </a:xfrm>
          <a:prstGeom prst="line">
            <a:avLst/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D20080-3FE3-49D5-8692-C90C6E40DE4D}"/>
              </a:ext>
            </a:extLst>
          </p:cNvPr>
          <p:cNvCxnSpPr>
            <a:cxnSpLocks/>
          </p:cNvCxnSpPr>
          <p:nvPr/>
        </p:nvCxnSpPr>
        <p:spPr>
          <a:xfrm>
            <a:off x="6839085" y="3098149"/>
            <a:ext cx="0" cy="2270415"/>
          </a:xfrm>
          <a:prstGeom prst="line">
            <a:avLst/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686A85D-97F1-4B99-9C01-5BA49E01D050}"/>
              </a:ext>
            </a:extLst>
          </p:cNvPr>
          <p:cNvSpPr txBox="1"/>
          <p:nvPr/>
        </p:nvSpPr>
        <p:spPr>
          <a:xfrm>
            <a:off x="8520259" y="2150034"/>
            <a:ext cx="1959612" cy="6296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SQL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Database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Business Critical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0F1540D9-CBBB-4D46-A878-8186E3AA8909}"/>
              </a:ext>
            </a:extLst>
          </p:cNvPr>
          <p:cNvSpPr/>
          <p:nvPr/>
        </p:nvSpPr>
        <p:spPr bwMode="auto">
          <a:xfrm>
            <a:off x="8494452" y="3336703"/>
            <a:ext cx="1615612" cy="2434696"/>
          </a:xfrm>
          <a:prstGeom prst="wedgeRectCallout">
            <a:avLst>
              <a:gd name="adj1" fmla="val -2691"/>
              <a:gd name="adj2" fmla="val -59921"/>
            </a:avLst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91" name="図 90">
            <a:extLst>
              <a:ext uri="{FF2B5EF4-FFF2-40B4-BE49-F238E27FC236}">
                <a16:creationId xmlns:a16="http://schemas.microsoft.com/office/drawing/2014/main" id="{4905D829-3999-498D-8E6F-0353C1FB145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58" y="3516468"/>
            <a:ext cx="364012" cy="364012"/>
          </a:xfrm>
          <a:prstGeom prst="rect">
            <a:avLst/>
          </a:prstGeom>
        </p:spPr>
      </p:pic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D3388539-59B8-47A9-9EEF-8E2CDA2845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93370" y="2665335"/>
            <a:ext cx="476250" cy="476250"/>
          </a:xfrm>
          <a:prstGeom prst="rect">
            <a:avLst/>
          </a:prstGeom>
        </p:spPr>
      </p:pic>
      <p:sp>
        <p:nvSpPr>
          <p:cNvPr id="93" name="円柱 92">
            <a:extLst>
              <a:ext uri="{FF2B5EF4-FFF2-40B4-BE49-F238E27FC236}">
                <a16:creationId xmlns:a16="http://schemas.microsoft.com/office/drawing/2014/main" id="{9EC0C65A-C16F-45FF-9E26-287960804B27}"/>
              </a:ext>
            </a:extLst>
          </p:cNvPr>
          <p:cNvSpPr/>
          <p:nvPr/>
        </p:nvSpPr>
        <p:spPr bwMode="auto">
          <a:xfrm>
            <a:off x="9436556" y="3526039"/>
            <a:ext cx="360028" cy="38371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94" name="円柱 93">
            <a:extLst>
              <a:ext uri="{FF2B5EF4-FFF2-40B4-BE49-F238E27FC236}">
                <a16:creationId xmlns:a16="http://schemas.microsoft.com/office/drawing/2014/main" id="{C3011FC0-C02B-4A30-B0CC-DA40A7B0509E}"/>
              </a:ext>
            </a:extLst>
          </p:cNvPr>
          <p:cNvSpPr/>
          <p:nvPr/>
        </p:nvSpPr>
        <p:spPr bwMode="auto">
          <a:xfrm>
            <a:off x="9441769" y="4373282"/>
            <a:ext cx="360028" cy="38371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95" name="円柱 94">
            <a:extLst>
              <a:ext uri="{FF2B5EF4-FFF2-40B4-BE49-F238E27FC236}">
                <a16:creationId xmlns:a16="http://schemas.microsoft.com/office/drawing/2014/main" id="{A9E02BC7-727E-40AF-AE6F-93DE9C9768FF}"/>
              </a:ext>
            </a:extLst>
          </p:cNvPr>
          <p:cNvSpPr/>
          <p:nvPr/>
        </p:nvSpPr>
        <p:spPr bwMode="auto">
          <a:xfrm>
            <a:off x="9443284" y="5172583"/>
            <a:ext cx="360028" cy="38371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06" name="矢印: 上下 105">
            <a:extLst>
              <a:ext uri="{FF2B5EF4-FFF2-40B4-BE49-F238E27FC236}">
                <a16:creationId xmlns:a16="http://schemas.microsoft.com/office/drawing/2014/main" id="{C51D4E5B-79BB-43BA-A77C-DD9BA754E278}"/>
              </a:ext>
            </a:extLst>
          </p:cNvPr>
          <p:cNvSpPr/>
          <p:nvPr/>
        </p:nvSpPr>
        <p:spPr bwMode="auto">
          <a:xfrm>
            <a:off x="9146138" y="3914242"/>
            <a:ext cx="286966" cy="1394799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1200" dirty="0">
                <a:solidFill>
                  <a:schemeClr val="tx2"/>
                </a:solidFill>
                <a:cs typeface="Segoe UI" pitchFamily="34" charset="0"/>
              </a:rPr>
              <a:t>Replicate</a:t>
            </a:r>
            <a:endParaRPr kumimoji="1" lang="ja-JP" altLang="en-US" sz="1200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09" name="図 108" descr="ロゴ&#10;&#10;自動的に生成された説明">
            <a:extLst>
              <a:ext uri="{FF2B5EF4-FFF2-40B4-BE49-F238E27FC236}">
                <a16:creationId xmlns:a16="http://schemas.microsoft.com/office/drawing/2014/main" id="{7EAFC26D-E773-4190-9118-76CA31F459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616" y="2743620"/>
            <a:ext cx="400413" cy="400413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5F8B643-9349-4646-8C11-AC14CD7FACFD}"/>
              </a:ext>
            </a:extLst>
          </p:cNvPr>
          <p:cNvSpPr txBox="1"/>
          <p:nvPr/>
        </p:nvSpPr>
        <p:spPr>
          <a:xfrm>
            <a:off x="2064224" y="2359553"/>
            <a:ext cx="1643528" cy="463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13" name="吹き出し: 四角形 112">
            <a:extLst>
              <a:ext uri="{FF2B5EF4-FFF2-40B4-BE49-F238E27FC236}">
                <a16:creationId xmlns:a16="http://schemas.microsoft.com/office/drawing/2014/main" id="{83136AFD-9255-466A-9BE7-9825A814A3BF}"/>
              </a:ext>
            </a:extLst>
          </p:cNvPr>
          <p:cNvSpPr/>
          <p:nvPr/>
        </p:nvSpPr>
        <p:spPr bwMode="auto">
          <a:xfrm>
            <a:off x="2232362" y="3326239"/>
            <a:ext cx="791829" cy="2434696"/>
          </a:xfrm>
          <a:prstGeom prst="wedgeRectCallout">
            <a:avLst>
              <a:gd name="adj1" fmla="val -2691"/>
              <a:gd name="adj2" fmla="val -59921"/>
            </a:avLst>
          </a:prstGeom>
          <a:noFill/>
          <a:ln w="9525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15" name="直方体 114">
            <a:extLst>
              <a:ext uri="{FF2B5EF4-FFF2-40B4-BE49-F238E27FC236}">
                <a16:creationId xmlns:a16="http://schemas.microsoft.com/office/drawing/2014/main" id="{74B5489F-9A5B-4C72-8D51-A523684D0A37}"/>
              </a:ext>
            </a:extLst>
          </p:cNvPr>
          <p:cNvSpPr/>
          <p:nvPr/>
        </p:nvSpPr>
        <p:spPr bwMode="auto">
          <a:xfrm>
            <a:off x="2420803" y="3495647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17" name="直方体 116">
            <a:extLst>
              <a:ext uri="{FF2B5EF4-FFF2-40B4-BE49-F238E27FC236}">
                <a16:creationId xmlns:a16="http://schemas.microsoft.com/office/drawing/2014/main" id="{AE516D63-8197-4044-9D6D-25B5C19F9F97}"/>
              </a:ext>
            </a:extLst>
          </p:cNvPr>
          <p:cNvSpPr/>
          <p:nvPr/>
        </p:nvSpPr>
        <p:spPr bwMode="auto">
          <a:xfrm>
            <a:off x="2420803" y="4312512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19" name="直方体 118">
            <a:extLst>
              <a:ext uri="{FF2B5EF4-FFF2-40B4-BE49-F238E27FC236}">
                <a16:creationId xmlns:a16="http://schemas.microsoft.com/office/drawing/2014/main" id="{091F49B5-47F2-4D4C-9DA7-186A19B942C8}"/>
              </a:ext>
            </a:extLst>
          </p:cNvPr>
          <p:cNvSpPr/>
          <p:nvPr/>
        </p:nvSpPr>
        <p:spPr bwMode="auto">
          <a:xfrm>
            <a:off x="2424816" y="5128000"/>
            <a:ext cx="422157" cy="440454"/>
          </a:xfrm>
          <a:prstGeom prst="cub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A93E5F88-1078-48F4-8F97-8BC84B1259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58" y="4392984"/>
            <a:ext cx="364012" cy="364012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DE122826-CC9D-41A7-B01F-21BE98F433C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0758" y="5192285"/>
            <a:ext cx="364012" cy="364012"/>
          </a:xfrm>
          <a:prstGeom prst="rect">
            <a:avLst/>
          </a:prstGeom>
        </p:spPr>
      </p:pic>
      <p:pic>
        <p:nvPicPr>
          <p:cNvPr id="125" name="図 124" descr="アイコン&#10;&#10;自動的に生成された説明">
            <a:extLst>
              <a:ext uri="{FF2B5EF4-FFF2-40B4-BE49-F238E27FC236}">
                <a16:creationId xmlns:a16="http://schemas.microsoft.com/office/drawing/2014/main" id="{537B4AE3-4B64-4A17-847D-CCB312C160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6" y="5830468"/>
            <a:ext cx="330920" cy="330920"/>
          </a:xfrm>
          <a:prstGeom prst="rect">
            <a:avLst/>
          </a:prstGeom>
        </p:spPr>
      </p:pic>
      <p:sp>
        <p:nvSpPr>
          <p:cNvPr id="126" name="四角形: 角を丸くする 125">
            <a:extLst>
              <a:ext uri="{FF2B5EF4-FFF2-40B4-BE49-F238E27FC236}">
                <a16:creationId xmlns:a16="http://schemas.microsoft.com/office/drawing/2014/main" id="{3C35D2AB-0A2C-40EE-86A1-65DCBB2587B5}"/>
              </a:ext>
            </a:extLst>
          </p:cNvPr>
          <p:cNvSpPr/>
          <p:nvPr/>
        </p:nvSpPr>
        <p:spPr>
          <a:xfrm>
            <a:off x="3627013" y="3353873"/>
            <a:ext cx="4372291" cy="2789607"/>
          </a:xfrm>
          <a:prstGeom prst="roundRect">
            <a:avLst>
              <a:gd name="adj" fmla="val 63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7850C547-23F0-4BD2-A964-A0BB9888D374}"/>
              </a:ext>
            </a:extLst>
          </p:cNvPr>
          <p:cNvSpPr txBox="1"/>
          <p:nvPr/>
        </p:nvSpPr>
        <p:spPr>
          <a:xfrm>
            <a:off x="4131566" y="5800023"/>
            <a:ext cx="1643528" cy="4634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Network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4F91E939-BE7C-4D58-A77E-974A5E6E2A87}"/>
              </a:ext>
            </a:extLst>
          </p:cNvPr>
          <p:cNvSpPr/>
          <p:nvPr/>
        </p:nvSpPr>
        <p:spPr>
          <a:xfrm>
            <a:off x="3776377" y="3506274"/>
            <a:ext cx="303746" cy="2222100"/>
          </a:xfrm>
          <a:prstGeom prst="roundRect">
            <a:avLst>
              <a:gd name="adj" fmla="val 6348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400" dirty="0"/>
              <a:t>VNET Integration</a:t>
            </a:r>
            <a:endParaRPr kumimoji="1" lang="ja-JP" altLang="en-US" sz="1400" dirty="0"/>
          </a:p>
        </p:txBody>
      </p:sp>
      <p:sp>
        <p:nvSpPr>
          <p:cNvPr id="134" name="四角形: 角を丸くする 133">
            <a:extLst>
              <a:ext uri="{FF2B5EF4-FFF2-40B4-BE49-F238E27FC236}">
                <a16:creationId xmlns:a16="http://schemas.microsoft.com/office/drawing/2014/main" id="{BE4BD0E0-9089-4E3D-B40C-A7F0D52B287D}"/>
              </a:ext>
            </a:extLst>
          </p:cNvPr>
          <p:cNvSpPr/>
          <p:nvPr/>
        </p:nvSpPr>
        <p:spPr>
          <a:xfrm>
            <a:off x="7545411" y="3500591"/>
            <a:ext cx="303746" cy="2222100"/>
          </a:xfrm>
          <a:prstGeom prst="roundRect">
            <a:avLst>
              <a:gd name="adj" fmla="val 6348"/>
            </a:avLst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400" dirty="0"/>
              <a:t>Private Endpoint</a:t>
            </a:r>
            <a:endParaRPr kumimoji="1" lang="ja-JP" altLang="en-US" sz="1400" dirty="0"/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6EEBBCA1-EA1C-4025-AD9D-A2F79E7820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383" y="4998830"/>
            <a:ext cx="9421411" cy="87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72</Words>
  <Application>Microsoft Office PowerPoint</Application>
  <PresentationFormat>ワイド画面</PresentationFormat>
  <Paragraphs>39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Segoe UI</vt:lpstr>
      <vt:lpstr>Segoe UI Semibold</vt:lpstr>
      <vt:lpstr>Segoe UI Semilight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21</cp:revision>
  <dcterms:created xsi:type="dcterms:W3CDTF">2021-06-07T06:17:01Z</dcterms:created>
  <dcterms:modified xsi:type="dcterms:W3CDTF">2022-02-07T07:57:00Z</dcterms:modified>
</cp:coreProperties>
</file>