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977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 Pongracz" initials="VP" lastIdx="1" clrIdx="0">
    <p:extLst>
      <p:ext uri="{19B8F6BF-5375-455C-9EA6-DF929625EA0E}">
        <p15:presenceInfo xmlns:p15="http://schemas.microsoft.com/office/powerpoint/2012/main" userId="S::vipongra@microsoft.com::bddaf31c-b7b0-491c-8ba5-7525fa7b37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94648"/>
  </p:normalViewPr>
  <p:slideViewPr>
    <p:cSldViewPr snapToGrid="0">
      <p:cViewPr varScale="1">
        <p:scale>
          <a:sx n="116" d="100"/>
          <a:sy n="116" d="100"/>
        </p:scale>
        <p:origin x="20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1-11T15:19:39.809" idx="1">
    <p:pos x="13417" y="706"/>
    <p:text>This is a great slide to support thinking about resiliency and its tradeoffs. (eg a  batch oriented stream processor crunching through massive amounts of data would introduce prohibitive costs with full multi-replica redundancy)</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AD8EE-58D2-6244-A1A7-697D578A9200}" type="datetimeFigureOut">
              <a:rPr kumimoji="1" lang="ja-JP" altLang="en-US" smtClean="0"/>
              <a:t>2022/8/5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BC71C-AABE-3A4F-8CDA-97F09C47F1F7}" type="slidenum">
              <a:rPr kumimoji="1" lang="ja-JP" altLang="en-US" smtClean="0"/>
              <a:t>‹#›</a:t>
            </a:fld>
            <a:endParaRPr kumimoji="1" lang="ja-JP" altLang="en-US"/>
          </a:p>
        </p:txBody>
      </p:sp>
    </p:spTree>
    <p:extLst>
      <p:ext uri="{BB962C8B-B14F-4D97-AF65-F5344CB8AC3E}">
        <p14:creationId xmlns:p14="http://schemas.microsoft.com/office/powerpoint/2010/main" val="106006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lang="en-US" sz="1400" b="1">
                <a:gradFill>
                  <a:gsLst>
                    <a:gs pos="0">
                      <a:srgbClr val="FFFFFF"/>
                    </a:gs>
                    <a:gs pos="100000">
                      <a:srgbClr val="FFFFFF"/>
                    </a:gs>
                  </a:gsLst>
                  <a:lin ang="5400000" scaled="0"/>
                </a:gradFill>
                <a:ea typeface="Segoe UI" pitchFamily="34" charset="0"/>
                <a:cs typeface="Segoe UI" pitchFamily="34" charset="0"/>
              </a:rPr>
              <a:t>Takeaway: There are levels of application resilience goals based on possible length of interruptions. </a:t>
            </a:r>
          </a:p>
          <a:p>
            <a:endParaRPr lang="en-US" sz="1224" b="0" i="1" u="none" strike="noStrike" kern="1200" baseline="0">
              <a:solidFill>
                <a:schemeClr val="tx1"/>
              </a:solidFill>
              <a:latin typeface="+mn-lt"/>
              <a:ea typeface="+mn-ea"/>
              <a:cs typeface="+mn-cs"/>
            </a:endParaRPr>
          </a:p>
          <a:p>
            <a:endParaRPr lang="en-US" sz="1224" b="0" i="1" u="none" strike="noStrike" kern="1200" baseline="0">
              <a:solidFill>
                <a:schemeClr val="tx1"/>
              </a:solidFill>
              <a:latin typeface="+mn-lt"/>
              <a:ea typeface="+mn-ea"/>
              <a:cs typeface="+mn-cs"/>
            </a:endParaRPr>
          </a:p>
          <a:p>
            <a:r>
              <a:rPr lang="en-US" sz="1224" b="0" i="1" u="none" strike="noStrike" kern="1200" baseline="0">
                <a:solidFill>
                  <a:schemeClr val="tx1"/>
                </a:solidFill>
                <a:latin typeface="+mn-lt"/>
                <a:ea typeface="+mn-ea"/>
                <a:cs typeface="+mn-cs"/>
              </a:rPr>
              <a:t>Service availability </a:t>
            </a:r>
            <a:r>
              <a:rPr lang="en-US" sz="1224" b="0" i="0" u="none" strike="noStrike" kern="1200" baseline="0">
                <a:solidFill>
                  <a:schemeClr val="tx1"/>
                </a:solidFill>
                <a:latin typeface="+mn-lt"/>
                <a:ea typeface="+mn-ea"/>
                <a:cs typeface="+mn-cs"/>
              </a:rPr>
              <a:t>is commonly defined as the percentage of time that an application is operating normally. That is, it’s the percentage of time that it’s correctly performing the operations expected of it. This percentage is calculated over periods of time, such as a month, year, or trailing 3 years. Applying the strictest possible interpretation, availability is reduced any time the application isn’t operating normally, including both scheduled and unscheduled interruptions. We define </a:t>
            </a:r>
            <a:r>
              <a:rPr lang="en-US" sz="1224" b="0" i="1" u="none" strike="noStrike" kern="1200" baseline="0">
                <a:solidFill>
                  <a:schemeClr val="tx1"/>
                </a:solidFill>
                <a:latin typeface="+mn-lt"/>
                <a:ea typeface="+mn-ea"/>
                <a:cs typeface="+mn-cs"/>
              </a:rPr>
              <a:t>availability </a:t>
            </a:r>
            <a:r>
              <a:rPr lang="en-US" sz="1224" b="0" i="0" u="none" strike="noStrike" kern="1200" baseline="0">
                <a:solidFill>
                  <a:schemeClr val="tx1"/>
                </a:solidFill>
                <a:latin typeface="+mn-lt"/>
                <a:ea typeface="+mn-ea"/>
                <a:cs typeface="+mn-cs"/>
              </a:rPr>
              <a:t>using the following criteria: </a:t>
            </a:r>
          </a:p>
          <a:p>
            <a:pPr marL="285750" indent="-285750">
              <a:buFont typeface="Arial" panose="020B0604020202020204" pitchFamily="34" charset="0"/>
              <a:buChar char="•"/>
            </a:pPr>
            <a:r>
              <a:rPr lang="en-US" sz="1224" b="0" i="0" u="none" strike="noStrike" kern="1200" baseline="0">
                <a:solidFill>
                  <a:schemeClr val="tx1"/>
                </a:solidFill>
                <a:latin typeface="+mn-lt"/>
                <a:ea typeface="+mn-ea"/>
                <a:cs typeface="+mn-cs"/>
              </a:rPr>
              <a:t>Availability = Normal Operation Time / Total Time </a:t>
            </a:r>
          </a:p>
          <a:p>
            <a:pPr marL="285750" indent="-285750">
              <a:buFont typeface="Arial" panose="020B0604020202020204" pitchFamily="34" charset="0"/>
              <a:buChar char="•"/>
            </a:pPr>
            <a:r>
              <a:rPr lang="en-US" sz="1224" b="0" i="0" u="none" strike="noStrike" kern="1200" baseline="0">
                <a:solidFill>
                  <a:schemeClr val="tx1"/>
                </a:solidFill>
                <a:latin typeface="+mn-lt"/>
                <a:ea typeface="+mn-ea"/>
                <a:cs typeface="+mn-cs"/>
              </a:rPr>
              <a:t>A percentage of uptime (such as 99.9%) over a period of time (commonly a year) </a:t>
            </a:r>
          </a:p>
          <a:p>
            <a:pPr marL="285750" indent="-285750">
              <a:buFont typeface="Arial" panose="020B0604020202020204" pitchFamily="34" charset="0"/>
              <a:buChar char="•"/>
            </a:pPr>
            <a:r>
              <a:rPr lang="en-US" sz="1224" b="0" i="0" u="none" strike="noStrike" kern="1200" baseline="0">
                <a:solidFill>
                  <a:schemeClr val="tx1"/>
                </a:solidFill>
                <a:latin typeface="+mn-lt"/>
                <a:ea typeface="+mn-ea"/>
                <a:cs typeface="+mn-cs"/>
              </a:rPr>
              <a:t>Common short-hand refers only to the “number of 9’s”; for example, “five nines” translates to 99.999% available </a:t>
            </a:r>
          </a:p>
          <a:p>
            <a:pPr marL="285750" indent="-285750">
              <a:buFont typeface="Arial" panose="020B0604020202020204" pitchFamily="34" charset="0"/>
              <a:buChar char="•"/>
            </a:pPr>
            <a:r>
              <a:rPr lang="en-US" sz="1224" b="0" i="0" u="none" strike="noStrike" kern="1200" baseline="0">
                <a:solidFill>
                  <a:schemeClr val="tx1"/>
                </a:solidFill>
                <a:latin typeface="+mn-lt"/>
                <a:ea typeface="+mn-ea"/>
                <a:cs typeface="+mn-cs"/>
              </a:rPr>
              <a:t>Some customers choose to exclude scheduled service downtime (for example, planned maintenance) from the Total Time in the formula in the first bullet. However, this is often a false choice because customers might actually want to use your service during these times. </a:t>
            </a:r>
          </a:p>
          <a:p>
            <a:endParaRPr lang="en-US" sz="1224" b="0" i="0" u="none" strike="noStrike" kern="1200" baseline="0">
              <a:solidFill>
                <a:schemeClr val="tx1"/>
              </a:solidFill>
              <a:latin typeface="+mn-lt"/>
              <a:ea typeface="+mn-ea"/>
              <a:cs typeface="+mn-cs"/>
            </a:endParaRPr>
          </a:p>
          <a:p>
            <a:r>
              <a:rPr lang="en-US" sz="1224" b="0" i="0" u="none" strike="noStrike" kern="1200" baseline="0">
                <a:solidFill>
                  <a:schemeClr val="tx1"/>
                </a:solidFill>
                <a:latin typeface="+mn-lt"/>
                <a:ea typeface="+mn-ea"/>
                <a:cs typeface="+mn-cs"/>
              </a:rPr>
              <a:t>Here is a table of common application availability design goals and the possible length of interruptions that can occur within a year while still meeting the goal. The table contains examples of the types of applications we commonly see at each availability tier. </a:t>
            </a:r>
            <a:endParaRPr lang="en-US" sz="1200" b="0" i="1"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EF70C2B2-062E-4486-B262-1FC3936F5F0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8771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7FB8F-601A-EA7B-E9E2-4939B4A63D3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43EE302-6BC3-4561-A487-E61F059D05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C92D82B-FA57-71BF-7E9C-77F7994F80B8}"/>
              </a:ext>
            </a:extLst>
          </p:cNvPr>
          <p:cNvSpPr>
            <a:spLocks noGrp="1"/>
          </p:cNvSpPr>
          <p:nvPr>
            <p:ph type="dt" sz="half" idx="10"/>
          </p:nvPr>
        </p:nvSpPr>
        <p:spPr/>
        <p:txBody>
          <a:bodyPr/>
          <a:lstStyle/>
          <a:p>
            <a:fld id="{70F7E707-7CBC-0C4C-9F3E-C57D4063E43F}" type="datetimeFigureOut">
              <a:rPr kumimoji="1" lang="ja-JP" altLang="en-US" smtClean="0"/>
              <a:t>2022/8/5</a:t>
            </a:fld>
            <a:endParaRPr kumimoji="1" lang="ja-JP" altLang="en-US"/>
          </a:p>
        </p:txBody>
      </p:sp>
      <p:sp>
        <p:nvSpPr>
          <p:cNvPr id="5" name="フッター プレースホルダー 4">
            <a:extLst>
              <a:ext uri="{FF2B5EF4-FFF2-40B4-BE49-F238E27FC236}">
                <a16:creationId xmlns:a16="http://schemas.microsoft.com/office/drawing/2014/main" id="{01BC61DA-99A2-8875-BDB0-E07D05F273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E9BD84-0ECD-B15B-0FFB-E9D92D73F87F}"/>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204424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21F6D-8B37-AA5C-038E-4C04E639AEC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3FB60CE-64EB-4E46-51E0-EF1F215DB76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78303-AB18-BDB1-B1C5-99E3E563352D}"/>
              </a:ext>
            </a:extLst>
          </p:cNvPr>
          <p:cNvSpPr>
            <a:spLocks noGrp="1"/>
          </p:cNvSpPr>
          <p:nvPr>
            <p:ph type="dt" sz="half" idx="10"/>
          </p:nvPr>
        </p:nvSpPr>
        <p:spPr/>
        <p:txBody>
          <a:bodyPr/>
          <a:lstStyle/>
          <a:p>
            <a:fld id="{70F7E707-7CBC-0C4C-9F3E-C57D4063E43F}" type="datetimeFigureOut">
              <a:rPr kumimoji="1" lang="ja-JP" altLang="en-US" smtClean="0"/>
              <a:t>2022/8/5</a:t>
            </a:fld>
            <a:endParaRPr kumimoji="1" lang="ja-JP" altLang="en-US"/>
          </a:p>
        </p:txBody>
      </p:sp>
      <p:sp>
        <p:nvSpPr>
          <p:cNvPr id="5" name="フッター プレースホルダー 4">
            <a:extLst>
              <a:ext uri="{FF2B5EF4-FFF2-40B4-BE49-F238E27FC236}">
                <a16:creationId xmlns:a16="http://schemas.microsoft.com/office/drawing/2014/main" id="{5A3A7886-9CF9-843C-DC43-3B1EB2C504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50FD28-61C9-0906-BAE5-366619690D94}"/>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2479700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1D7BF80-7403-84BB-D5AF-C13124C014E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3D736BC-0798-B684-4FDD-9604D5AEF87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DDEB078-A539-8676-6D59-AC122395B393}"/>
              </a:ext>
            </a:extLst>
          </p:cNvPr>
          <p:cNvSpPr>
            <a:spLocks noGrp="1"/>
          </p:cNvSpPr>
          <p:nvPr>
            <p:ph type="dt" sz="half" idx="10"/>
          </p:nvPr>
        </p:nvSpPr>
        <p:spPr/>
        <p:txBody>
          <a:bodyPr/>
          <a:lstStyle/>
          <a:p>
            <a:fld id="{70F7E707-7CBC-0C4C-9F3E-C57D4063E43F}" type="datetimeFigureOut">
              <a:rPr kumimoji="1" lang="ja-JP" altLang="en-US" smtClean="0"/>
              <a:t>2022/8/5</a:t>
            </a:fld>
            <a:endParaRPr kumimoji="1" lang="ja-JP" altLang="en-US"/>
          </a:p>
        </p:txBody>
      </p:sp>
      <p:sp>
        <p:nvSpPr>
          <p:cNvPr id="5" name="フッター プレースホルダー 4">
            <a:extLst>
              <a:ext uri="{FF2B5EF4-FFF2-40B4-BE49-F238E27FC236}">
                <a16:creationId xmlns:a16="http://schemas.microsoft.com/office/drawing/2014/main" id="{1EE13FA9-0CE7-9FA1-BE99-F1C1330058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73465F-9BAB-E26A-A906-BDF4B48A687B}"/>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2886439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6"/>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2"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9591252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574318-8062-6F64-FDA4-1A937E633E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C6E56D0-88CD-5680-E286-86705899F56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D7FDA2-BBBD-9852-9514-866449C4DDA0}"/>
              </a:ext>
            </a:extLst>
          </p:cNvPr>
          <p:cNvSpPr>
            <a:spLocks noGrp="1"/>
          </p:cNvSpPr>
          <p:nvPr>
            <p:ph type="dt" sz="half" idx="10"/>
          </p:nvPr>
        </p:nvSpPr>
        <p:spPr/>
        <p:txBody>
          <a:bodyPr/>
          <a:lstStyle/>
          <a:p>
            <a:fld id="{70F7E707-7CBC-0C4C-9F3E-C57D4063E43F}" type="datetimeFigureOut">
              <a:rPr kumimoji="1" lang="ja-JP" altLang="en-US" smtClean="0"/>
              <a:t>2022/8/5</a:t>
            </a:fld>
            <a:endParaRPr kumimoji="1" lang="ja-JP" altLang="en-US"/>
          </a:p>
        </p:txBody>
      </p:sp>
      <p:sp>
        <p:nvSpPr>
          <p:cNvPr id="5" name="フッター プレースホルダー 4">
            <a:extLst>
              <a:ext uri="{FF2B5EF4-FFF2-40B4-BE49-F238E27FC236}">
                <a16:creationId xmlns:a16="http://schemas.microsoft.com/office/drawing/2014/main" id="{8197E605-1361-8370-E5C2-99689DD1D1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F7F01E8-CB12-8EAB-CD96-73376B769F48}"/>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3165592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FA3552-2391-E331-0E5D-64668C7E691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25829B1-BE34-1BDC-15AA-164B4337A2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6076588-ECE7-CF3E-3C7C-284420263B5B}"/>
              </a:ext>
            </a:extLst>
          </p:cNvPr>
          <p:cNvSpPr>
            <a:spLocks noGrp="1"/>
          </p:cNvSpPr>
          <p:nvPr>
            <p:ph type="dt" sz="half" idx="10"/>
          </p:nvPr>
        </p:nvSpPr>
        <p:spPr/>
        <p:txBody>
          <a:bodyPr/>
          <a:lstStyle/>
          <a:p>
            <a:fld id="{70F7E707-7CBC-0C4C-9F3E-C57D4063E43F}" type="datetimeFigureOut">
              <a:rPr kumimoji="1" lang="ja-JP" altLang="en-US" smtClean="0"/>
              <a:t>2022/8/5</a:t>
            </a:fld>
            <a:endParaRPr kumimoji="1" lang="ja-JP" altLang="en-US"/>
          </a:p>
        </p:txBody>
      </p:sp>
      <p:sp>
        <p:nvSpPr>
          <p:cNvPr id="5" name="フッター プレースホルダー 4">
            <a:extLst>
              <a:ext uri="{FF2B5EF4-FFF2-40B4-BE49-F238E27FC236}">
                <a16:creationId xmlns:a16="http://schemas.microsoft.com/office/drawing/2014/main" id="{E4086D3F-BF6B-FCC7-383E-AB2515B350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7D84ED-D951-D83B-42FA-E679CD9D9E44}"/>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1852624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CBF98-F96D-67A9-CC4C-FBDD7EFA271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DF82136-2209-5C75-058E-B8AD07FB737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F4F7474-3619-5322-48E7-03BFCDBDD5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CDBF82-B516-A121-DBE5-79EC39CEEC0B}"/>
              </a:ext>
            </a:extLst>
          </p:cNvPr>
          <p:cNvSpPr>
            <a:spLocks noGrp="1"/>
          </p:cNvSpPr>
          <p:nvPr>
            <p:ph type="dt" sz="half" idx="10"/>
          </p:nvPr>
        </p:nvSpPr>
        <p:spPr/>
        <p:txBody>
          <a:bodyPr/>
          <a:lstStyle/>
          <a:p>
            <a:fld id="{70F7E707-7CBC-0C4C-9F3E-C57D4063E43F}" type="datetimeFigureOut">
              <a:rPr kumimoji="1" lang="ja-JP" altLang="en-US" smtClean="0"/>
              <a:t>2022/8/5</a:t>
            </a:fld>
            <a:endParaRPr kumimoji="1" lang="ja-JP" altLang="en-US"/>
          </a:p>
        </p:txBody>
      </p:sp>
      <p:sp>
        <p:nvSpPr>
          <p:cNvPr id="6" name="フッター プレースホルダー 5">
            <a:extLst>
              <a:ext uri="{FF2B5EF4-FFF2-40B4-BE49-F238E27FC236}">
                <a16:creationId xmlns:a16="http://schemas.microsoft.com/office/drawing/2014/main" id="{313C7A27-F909-143E-DE63-1CD0DF803D2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6B0670-E1C2-6B38-5759-E995772EA4DC}"/>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53377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DAAA4-461F-2061-276F-F84CFD41A12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73E279-0898-86BE-8D5B-B3AB4C0B3A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1738A8-C2B1-6865-5170-08F898632E6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5C525B-0D58-3C1C-0CF2-1348CCD08D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5784BEA-C818-02E9-826D-78B1A2BE1A1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6A4DD7-A824-861D-E612-2F6951F2CF34}"/>
              </a:ext>
            </a:extLst>
          </p:cNvPr>
          <p:cNvSpPr>
            <a:spLocks noGrp="1"/>
          </p:cNvSpPr>
          <p:nvPr>
            <p:ph type="dt" sz="half" idx="10"/>
          </p:nvPr>
        </p:nvSpPr>
        <p:spPr/>
        <p:txBody>
          <a:bodyPr/>
          <a:lstStyle/>
          <a:p>
            <a:fld id="{70F7E707-7CBC-0C4C-9F3E-C57D4063E43F}" type="datetimeFigureOut">
              <a:rPr kumimoji="1" lang="ja-JP" altLang="en-US" smtClean="0"/>
              <a:t>2022/8/5</a:t>
            </a:fld>
            <a:endParaRPr kumimoji="1" lang="ja-JP" altLang="en-US"/>
          </a:p>
        </p:txBody>
      </p:sp>
      <p:sp>
        <p:nvSpPr>
          <p:cNvPr id="8" name="フッター プレースホルダー 7">
            <a:extLst>
              <a:ext uri="{FF2B5EF4-FFF2-40B4-BE49-F238E27FC236}">
                <a16:creationId xmlns:a16="http://schemas.microsoft.com/office/drawing/2014/main" id="{9252C3FC-1E2F-D6ED-0DD2-55DFA28BD3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537F760-F6A7-2D48-AF2F-921A2316B8EA}"/>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118752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7C5D6-189C-4596-9426-52A77DED820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BFC0991-6F21-DE1E-FFEF-233B9BABF529}"/>
              </a:ext>
            </a:extLst>
          </p:cNvPr>
          <p:cNvSpPr>
            <a:spLocks noGrp="1"/>
          </p:cNvSpPr>
          <p:nvPr>
            <p:ph type="dt" sz="half" idx="10"/>
          </p:nvPr>
        </p:nvSpPr>
        <p:spPr/>
        <p:txBody>
          <a:bodyPr/>
          <a:lstStyle/>
          <a:p>
            <a:fld id="{70F7E707-7CBC-0C4C-9F3E-C57D4063E43F}" type="datetimeFigureOut">
              <a:rPr kumimoji="1" lang="ja-JP" altLang="en-US" smtClean="0"/>
              <a:t>2022/8/5</a:t>
            </a:fld>
            <a:endParaRPr kumimoji="1" lang="ja-JP" altLang="en-US"/>
          </a:p>
        </p:txBody>
      </p:sp>
      <p:sp>
        <p:nvSpPr>
          <p:cNvPr id="4" name="フッター プレースホルダー 3">
            <a:extLst>
              <a:ext uri="{FF2B5EF4-FFF2-40B4-BE49-F238E27FC236}">
                <a16:creationId xmlns:a16="http://schemas.microsoft.com/office/drawing/2014/main" id="{56CDEB7C-613F-5C94-482F-C71A53E284A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CDF1C0F-68E8-0B5E-A736-BD8E8F597B21}"/>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253621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5D6FF35-F32D-DDD0-B4B5-37F8A0012A8E}"/>
              </a:ext>
            </a:extLst>
          </p:cNvPr>
          <p:cNvSpPr>
            <a:spLocks noGrp="1"/>
          </p:cNvSpPr>
          <p:nvPr>
            <p:ph type="dt" sz="half" idx="10"/>
          </p:nvPr>
        </p:nvSpPr>
        <p:spPr/>
        <p:txBody>
          <a:bodyPr/>
          <a:lstStyle/>
          <a:p>
            <a:fld id="{70F7E707-7CBC-0C4C-9F3E-C57D4063E43F}" type="datetimeFigureOut">
              <a:rPr kumimoji="1" lang="ja-JP" altLang="en-US" smtClean="0"/>
              <a:t>2022/8/5</a:t>
            </a:fld>
            <a:endParaRPr kumimoji="1" lang="ja-JP" altLang="en-US"/>
          </a:p>
        </p:txBody>
      </p:sp>
      <p:sp>
        <p:nvSpPr>
          <p:cNvPr id="3" name="フッター プレースホルダー 2">
            <a:extLst>
              <a:ext uri="{FF2B5EF4-FFF2-40B4-BE49-F238E27FC236}">
                <a16:creationId xmlns:a16="http://schemas.microsoft.com/office/drawing/2014/main" id="{AFEA0317-2103-2A08-3FAC-3DC9A34FD5F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90753F5-46E1-D5FE-5020-D93031E1DFF1}"/>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2099021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B3957E-B79E-37B6-313C-F5440CE0D39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E04C243-F876-FB49-6CE4-7740838AC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6CACB40-9D38-3C35-0B1F-884BB5840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8913346-EB8B-69FC-33E4-310F54F53779}"/>
              </a:ext>
            </a:extLst>
          </p:cNvPr>
          <p:cNvSpPr>
            <a:spLocks noGrp="1"/>
          </p:cNvSpPr>
          <p:nvPr>
            <p:ph type="dt" sz="half" idx="10"/>
          </p:nvPr>
        </p:nvSpPr>
        <p:spPr/>
        <p:txBody>
          <a:bodyPr/>
          <a:lstStyle/>
          <a:p>
            <a:fld id="{70F7E707-7CBC-0C4C-9F3E-C57D4063E43F}" type="datetimeFigureOut">
              <a:rPr kumimoji="1" lang="ja-JP" altLang="en-US" smtClean="0"/>
              <a:t>2022/8/5</a:t>
            </a:fld>
            <a:endParaRPr kumimoji="1" lang="ja-JP" altLang="en-US"/>
          </a:p>
        </p:txBody>
      </p:sp>
      <p:sp>
        <p:nvSpPr>
          <p:cNvPr id="6" name="フッター プレースホルダー 5">
            <a:extLst>
              <a:ext uri="{FF2B5EF4-FFF2-40B4-BE49-F238E27FC236}">
                <a16:creationId xmlns:a16="http://schemas.microsoft.com/office/drawing/2014/main" id="{587A0416-5E80-57D2-7E74-5F1FECC1DA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A8E158F-18DC-AA19-61A4-B1A968733D3D}"/>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73272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703071-D93F-2923-A59A-11D48FBD7D5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25B4982-D3FC-5344-47E4-D53D8AF0F4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1A91C69-55C8-7152-9613-DA7F47046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4B43130-3CDD-DFFB-BEA8-EC2156C7C7AF}"/>
              </a:ext>
            </a:extLst>
          </p:cNvPr>
          <p:cNvSpPr>
            <a:spLocks noGrp="1"/>
          </p:cNvSpPr>
          <p:nvPr>
            <p:ph type="dt" sz="half" idx="10"/>
          </p:nvPr>
        </p:nvSpPr>
        <p:spPr/>
        <p:txBody>
          <a:bodyPr/>
          <a:lstStyle/>
          <a:p>
            <a:fld id="{70F7E707-7CBC-0C4C-9F3E-C57D4063E43F}" type="datetimeFigureOut">
              <a:rPr kumimoji="1" lang="ja-JP" altLang="en-US" smtClean="0"/>
              <a:t>2022/8/5</a:t>
            </a:fld>
            <a:endParaRPr kumimoji="1" lang="ja-JP" altLang="en-US"/>
          </a:p>
        </p:txBody>
      </p:sp>
      <p:sp>
        <p:nvSpPr>
          <p:cNvPr id="6" name="フッター プレースホルダー 5">
            <a:extLst>
              <a:ext uri="{FF2B5EF4-FFF2-40B4-BE49-F238E27FC236}">
                <a16:creationId xmlns:a16="http://schemas.microsoft.com/office/drawing/2014/main" id="{6ECEFAC3-D68E-7CF6-D3E3-8C5CBE84EB0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80B9AE-9C84-2AEE-6ABE-D5ABCFEC1C24}"/>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666618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9721D17-F603-022C-9F88-948ADD953E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0EF2B4D-3960-9919-8C57-B37E61075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763BDD-EE20-7B90-4A15-2D58DE69B7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7E707-7CBC-0C4C-9F3E-C57D4063E43F}" type="datetimeFigureOut">
              <a:rPr kumimoji="1" lang="ja-JP" altLang="en-US" smtClean="0"/>
              <a:t>2022/8/5</a:t>
            </a:fld>
            <a:endParaRPr kumimoji="1" lang="ja-JP" altLang="en-US"/>
          </a:p>
        </p:txBody>
      </p:sp>
      <p:sp>
        <p:nvSpPr>
          <p:cNvPr id="5" name="フッター プレースホルダー 4">
            <a:extLst>
              <a:ext uri="{FF2B5EF4-FFF2-40B4-BE49-F238E27FC236}">
                <a16:creationId xmlns:a16="http://schemas.microsoft.com/office/drawing/2014/main" id="{D3DFC50E-A8B2-FD9D-DE21-515065204F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D938B72-820D-F0B1-AD75-5D24E5C1E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1212071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41087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3A2113B-8A2F-E22D-430F-870608A4AF6A}"/>
              </a:ext>
            </a:extLst>
          </p:cNvPr>
          <p:cNvSpPr/>
          <p:nvPr/>
        </p:nvSpPr>
        <p:spPr>
          <a:xfrm>
            <a:off x="224710" y="2092680"/>
            <a:ext cx="10583924" cy="4441371"/>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 name="Group 9">
            <a:extLst>
              <a:ext uri="{FF2B5EF4-FFF2-40B4-BE49-F238E27FC236}">
                <a16:creationId xmlns:a16="http://schemas.microsoft.com/office/drawing/2014/main" id="{82C85A52-4931-4165-BAEA-ED9F8B5C8FBF}"/>
              </a:ext>
            </a:extLst>
          </p:cNvPr>
          <p:cNvGrpSpPr/>
          <p:nvPr/>
        </p:nvGrpSpPr>
        <p:grpSpPr>
          <a:xfrm>
            <a:off x="1594434" y="2299563"/>
            <a:ext cx="8485477" cy="3994534"/>
            <a:chOff x="1648842" y="2398207"/>
            <a:chExt cx="8655698" cy="3819620"/>
          </a:xfrm>
        </p:grpSpPr>
        <p:grpSp>
          <p:nvGrpSpPr>
            <p:cNvPr id="31" name="Group 30">
              <a:extLst>
                <a:ext uri="{FF2B5EF4-FFF2-40B4-BE49-F238E27FC236}">
                  <a16:creationId xmlns:a16="http://schemas.microsoft.com/office/drawing/2014/main" id="{DC2A2EAB-4DD0-4262-B98F-253556534678}"/>
                </a:ext>
              </a:extLst>
            </p:cNvPr>
            <p:cNvGrpSpPr/>
            <p:nvPr/>
          </p:nvGrpSpPr>
          <p:grpSpPr>
            <a:xfrm flipV="1">
              <a:off x="2207673" y="2398207"/>
              <a:ext cx="8096867" cy="3731272"/>
              <a:chOff x="1066763" y="10775373"/>
              <a:chExt cx="8096867" cy="7383107"/>
            </a:xfrm>
          </p:grpSpPr>
          <p:cxnSp>
            <p:nvCxnSpPr>
              <p:cNvPr id="28" name="Straight Arrow Connector 27">
                <a:extLst>
                  <a:ext uri="{FF2B5EF4-FFF2-40B4-BE49-F238E27FC236}">
                    <a16:creationId xmlns:a16="http://schemas.microsoft.com/office/drawing/2014/main" id="{5BFEC555-3826-4A73-88B1-DA535C29C6C2}"/>
                  </a:ext>
                </a:extLst>
              </p:cNvPr>
              <p:cNvCxnSpPr>
                <a:cxnSpLocks/>
              </p:cNvCxnSpPr>
              <p:nvPr/>
            </p:nvCxnSpPr>
            <p:spPr>
              <a:xfrm>
                <a:off x="1066763" y="10775373"/>
                <a:ext cx="0" cy="7383107"/>
              </a:xfrm>
              <a:prstGeom prst="straightConnector1">
                <a:avLst/>
              </a:prstGeom>
              <a:ln w="19050">
                <a:solidFill>
                  <a:srgbClr val="0070C0"/>
                </a:solidFill>
                <a:headEnd type="none" w="lg" len="med"/>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F459633-87A2-467C-B90A-0030F2B384E6}"/>
                  </a:ext>
                </a:extLst>
              </p:cNvPr>
              <p:cNvCxnSpPr>
                <a:cxnSpLocks/>
              </p:cNvCxnSpPr>
              <p:nvPr/>
            </p:nvCxnSpPr>
            <p:spPr>
              <a:xfrm flipV="1">
                <a:off x="1066763" y="10806545"/>
                <a:ext cx="8096867" cy="0"/>
              </a:xfrm>
              <a:prstGeom prst="straightConnector1">
                <a:avLst/>
              </a:prstGeom>
              <a:ln w="19050">
                <a:solidFill>
                  <a:srgbClr val="0070C0"/>
                </a:solidFill>
                <a:headEnd type="none" w="lg" len="med"/>
                <a:tailEnd type="arrow"/>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3CAAEE12-FA28-4CBB-BD20-24A42FC8000B}"/>
                </a:ext>
              </a:extLst>
            </p:cNvPr>
            <p:cNvSpPr txBox="1"/>
            <p:nvPr/>
          </p:nvSpPr>
          <p:spPr>
            <a:xfrm>
              <a:off x="5339577" y="5929291"/>
              <a:ext cx="2318582" cy="288536"/>
            </a:xfrm>
            <a:prstGeom prst="rect">
              <a:avLst/>
            </a:prstGeom>
            <a:solidFill>
              <a:schemeClr val="bg2"/>
            </a:solidFill>
          </p:spPr>
          <p:txBody>
            <a:bodyPr wrap="square" lIns="0" tIns="0" rIns="0" bIns="0" rtlCol="0">
              <a:spAutoFit/>
            </a:bodyPr>
            <a:lstStyle/>
            <a:p>
              <a:pPr algn="ctr" defTabSz="914347" fontAlgn="ctr"/>
              <a:r>
                <a:rPr lang="en-US" sz="1961">
                  <a:solidFill>
                    <a:srgbClr val="0078D3"/>
                  </a:solidFill>
                  <a:latin typeface="Segoe UI Semibold"/>
                </a:rPr>
                <a:t>Cost + complexity</a:t>
              </a:r>
            </a:p>
          </p:txBody>
        </p:sp>
        <p:sp>
          <p:nvSpPr>
            <p:cNvPr id="27" name="TextBox 26">
              <a:extLst>
                <a:ext uri="{FF2B5EF4-FFF2-40B4-BE49-F238E27FC236}">
                  <a16:creationId xmlns:a16="http://schemas.microsoft.com/office/drawing/2014/main" id="{EADC7964-5FC8-433C-899F-E972B8CECBC9}"/>
                </a:ext>
              </a:extLst>
            </p:cNvPr>
            <p:cNvSpPr txBox="1"/>
            <p:nvPr/>
          </p:nvSpPr>
          <p:spPr>
            <a:xfrm rot="16200000">
              <a:off x="1086404" y="4064989"/>
              <a:ext cx="1432678" cy="307802"/>
            </a:xfrm>
            <a:prstGeom prst="rect">
              <a:avLst/>
            </a:prstGeom>
            <a:solidFill>
              <a:schemeClr val="bg2"/>
            </a:solidFill>
          </p:spPr>
          <p:txBody>
            <a:bodyPr wrap="square" lIns="0" tIns="0" rIns="0" bIns="0" rtlCol="0">
              <a:spAutoFit/>
            </a:bodyPr>
            <a:lstStyle/>
            <a:p>
              <a:pPr algn="ctr" defTabSz="914347" fontAlgn="ctr"/>
              <a:r>
                <a:rPr lang="en-US" sz="1961">
                  <a:solidFill>
                    <a:srgbClr val="0078D3"/>
                  </a:solidFill>
                  <a:latin typeface="Segoe UI Semibold"/>
                </a:rPr>
                <a:t>Availability</a:t>
              </a:r>
            </a:p>
          </p:txBody>
        </p:sp>
      </p:grpSp>
      <p:sp>
        <p:nvSpPr>
          <p:cNvPr id="24" name="TextBox 23">
            <a:extLst>
              <a:ext uri="{FF2B5EF4-FFF2-40B4-BE49-F238E27FC236}">
                <a16:creationId xmlns:a16="http://schemas.microsoft.com/office/drawing/2014/main" id="{882BB04F-4961-40A4-94A6-E2D1B90E555B}"/>
              </a:ext>
            </a:extLst>
          </p:cNvPr>
          <p:cNvSpPr txBox="1"/>
          <p:nvPr/>
        </p:nvSpPr>
        <p:spPr>
          <a:xfrm>
            <a:off x="4305677" y="3595869"/>
            <a:ext cx="6502957" cy="271485"/>
          </a:xfrm>
          <a:prstGeom prst="rect">
            <a:avLst/>
          </a:prstGeom>
          <a:noFill/>
        </p:spPr>
        <p:txBody>
          <a:bodyPr wrap="square" lIns="0" tIns="0" rIns="0" bIns="0" rtlCol="0">
            <a:spAutoFit/>
          </a:bodyPr>
          <a:lstStyle/>
          <a:p>
            <a:pPr defTabSz="914347" fontAlgn="ctr"/>
            <a:r>
              <a:rPr lang="en-US" sz="1764">
                <a:solidFill>
                  <a:srgbClr val="3C3C41"/>
                </a:solidFill>
                <a:latin typeface="Segoe UI"/>
              </a:rPr>
              <a:t>Video delivery, broadcast systems</a:t>
            </a:r>
          </a:p>
        </p:txBody>
      </p:sp>
      <p:sp>
        <p:nvSpPr>
          <p:cNvPr id="25" name="TextBox 24">
            <a:extLst>
              <a:ext uri="{FF2B5EF4-FFF2-40B4-BE49-F238E27FC236}">
                <a16:creationId xmlns:a16="http://schemas.microsoft.com/office/drawing/2014/main" id="{B2FBE385-8ECF-46EC-AA63-DCC85A2A79B2}"/>
              </a:ext>
            </a:extLst>
          </p:cNvPr>
          <p:cNvSpPr txBox="1"/>
          <p:nvPr/>
        </p:nvSpPr>
        <p:spPr>
          <a:xfrm>
            <a:off x="4883488" y="2981640"/>
            <a:ext cx="5469316" cy="271485"/>
          </a:xfrm>
          <a:prstGeom prst="rect">
            <a:avLst/>
          </a:prstGeom>
          <a:noFill/>
        </p:spPr>
        <p:txBody>
          <a:bodyPr wrap="square" lIns="0" tIns="0" rIns="0" bIns="0" rtlCol="0">
            <a:spAutoFit/>
          </a:bodyPr>
          <a:lstStyle/>
          <a:p>
            <a:pPr defTabSz="914347" fontAlgn="ctr"/>
            <a:r>
              <a:rPr lang="en-US" sz="1764">
                <a:solidFill>
                  <a:srgbClr val="3C3C41"/>
                </a:solidFill>
                <a:latin typeface="Segoe UI"/>
              </a:rPr>
              <a:t>ATM transactions, telecommunications systems</a:t>
            </a:r>
          </a:p>
        </p:txBody>
      </p:sp>
      <p:sp>
        <p:nvSpPr>
          <p:cNvPr id="36" name="Arrow: Up 35">
            <a:extLst>
              <a:ext uri="{FF2B5EF4-FFF2-40B4-BE49-F238E27FC236}">
                <a16:creationId xmlns:a16="http://schemas.microsoft.com/office/drawing/2014/main" id="{826E5E4E-E0DA-4835-B870-D6220D40E937}"/>
              </a:ext>
            </a:extLst>
          </p:cNvPr>
          <p:cNvSpPr/>
          <p:nvPr/>
        </p:nvSpPr>
        <p:spPr bwMode="auto">
          <a:xfrm rot="2410027">
            <a:off x="3343627" y="2124307"/>
            <a:ext cx="461958" cy="3984121"/>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Oval 44">
            <a:extLst>
              <a:ext uri="{FF2B5EF4-FFF2-40B4-BE49-F238E27FC236}">
                <a16:creationId xmlns:a16="http://schemas.microsoft.com/office/drawing/2014/main" id="{8AB29AEF-36DB-4FA9-B727-9E119ADD660A}"/>
              </a:ext>
            </a:extLst>
          </p:cNvPr>
          <p:cNvSpPr>
            <a:spLocks noChangeAspect="1"/>
          </p:cNvSpPr>
          <p:nvPr/>
        </p:nvSpPr>
        <p:spPr bwMode="auto">
          <a:xfrm>
            <a:off x="2257226" y="5474076"/>
            <a:ext cx="200520" cy="200520"/>
          </a:xfrm>
          <a:prstGeom prst="ellipse">
            <a:avLst/>
          </a:prstGeom>
          <a:solidFill>
            <a:schemeClr val="accent2">
              <a:lumMod val="10000"/>
              <a:lumOff val="90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Oval 47">
            <a:extLst>
              <a:ext uri="{FF2B5EF4-FFF2-40B4-BE49-F238E27FC236}">
                <a16:creationId xmlns:a16="http://schemas.microsoft.com/office/drawing/2014/main" id="{A10ACBC0-42AD-4C8F-A5C5-BAED833B2491}"/>
              </a:ext>
            </a:extLst>
          </p:cNvPr>
          <p:cNvSpPr>
            <a:spLocks noChangeAspect="1"/>
          </p:cNvSpPr>
          <p:nvPr/>
        </p:nvSpPr>
        <p:spPr bwMode="auto">
          <a:xfrm>
            <a:off x="2769339" y="4858833"/>
            <a:ext cx="200520" cy="200520"/>
          </a:xfrm>
          <a:prstGeom prst="ellipse">
            <a:avLst/>
          </a:prstGeom>
          <a:solidFill>
            <a:schemeClr val="accent2">
              <a:lumMod val="25000"/>
              <a:lumOff val="7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Oval 48">
            <a:extLst>
              <a:ext uri="{FF2B5EF4-FFF2-40B4-BE49-F238E27FC236}">
                <a16:creationId xmlns:a16="http://schemas.microsoft.com/office/drawing/2014/main" id="{5F0DFE12-0CE7-4C05-935C-3A004A4BD4A9}"/>
              </a:ext>
            </a:extLst>
          </p:cNvPr>
          <p:cNvSpPr>
            <a:spLocks noChangeAspect="1"/>
          </p:cNvSpPr>
          <p:nvPr/>
        </p:nvSpPr>
        <p:spPr bwMode="auto">
          <a:xfrm>
            <a:off x="3281452" y="4243591"/>
            <a:ext cx="200520" cy="200520"/>
          </a:xfrm>
          <a:prstGeom prst="ellipse">
            <a:avLst/>
          </a:prstGeom>
          <a:solidFill>
            <a:schemeClr val="accent2">
              <a:lumMod val="50000"/>
              <a:lumOff val="50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12D32F62-7542-45B8-B77E-D407BDB24B12}"/>
              </a:ext>
            </a:extLst>
          </p:cNvPr>
          <p:cNvSpPr>
            <a:spLocks noChangeAspect="1"/>
          </p:cNvSpPr>
          <p:nvPr/>
        </p:nvSpPr>
        <p:spPr bwMode="auto">
          <a:xfrm>
            <a:off x="3793565" y="3628349"/>
            <a:ext cx="200520" cy="200520"/>
          </a:xfrm>
          <a:prstGeom prst="ellipse">
            <a:avLst/>
          </a:prstGeom>
          <a:solidFill>
            <a:schemeClr val="accent2">
              <a:lumMod val="75000"/>
              <a:lumOff val="2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Oval 50">
            <a:extLst>
              <a:ext uri="{FF2B5EF4-FFF2-40B4-BE49-F238E27FC236}">
                <a16:creationId xmlns:a16="http://schemas.microsoft.com/office/drawing/2014/main" id="{16F02A7E-38DD-4CF3-ABF9-B636F0802BAA}"/>
              </a:ext>
            </a:extLst>
          </p:cNvPr>
          <p:cNvSpPr>
            <a:spLocks noChangeAspect="1"/>
          </p:cNvSpPr>
          <p:nvPr/>
        </p:nvSpPr>
        <p:spPr bwMode="auto">
          <a:xfrm>
            <a:off x="4305677" y="3013107"/>
            <a:ext cx="200520" cy="200520"/>
          </a:xfrm>
          <a:prstGeom prst="ellipse">
            <a:avLst/>
          </a:prstGeom>
          <a:solidFill>
            <a:schemeClr val="accent2">
              <a:lumMod val="90000"/>
              <a:lumOff val="10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TextBox 20">
            <a:extLst>
              <a:ext uri="{FF2B5EF4-FFF2-40B4-BE49-F238E27FC236}">
                <a16:creationId xmlns:a16="http://schemas.microsoft.com/office/drawing/2014/main" id="{184122C3-B838-491B-8CBA-A2F22CD124E0}"/>
              </a:ext>
            </a:extLst>
          </p:cNvPr>
          <p:cNvSpPr txBox="1"/>
          <p:nvPr/>
        </p:nvSpPr>
        <p:spPr>
          <a:xfrm>
            <a:off x="2842850" y="5438560"/>
            <a:ext cx="5789186" cy="271485"/>
          </a:xfrm>
          <a:prstGeom prst="rect">
            <a:avLst/>
          </a:prstGeom>
          <a:noFill/>
        </p:spPr>
        <p:txBody>
          <a:bodyPr wrap="square" lIns="0" tIns="0" rIns="0" bIns="0" rtlCol="0">
            <a:spAutoFit/>
          </a:bodyPr>
          <a:lstStyle/>
          <a:p>
            <a:pPr defTabSz="914347" fontAlgn="ctr"/>
            <a:r>
              <a:rPr lang="en-US" sz="1764">
                <a:solidFill>
                  <a:srgbClr val="3C3C41"/>
                </a:solidFill>
                <a:latin typeface="Segoe UI"/>
              </a:rPr>
              <a:t>Batch processing, data extraction, transfer, and load jobs </a:t>
            </a:r>
          </a:p>
        </p:txBody>
      </p:sp>
      <p:sp>
        <p:nvSpPr>
          <p:cNvPr id="22" name="TextBox 21">
            <a:extLst>
              <a:ext uri="{FF2B5EF4-FFF2-40B4-BE49-F238E27FC236}">
                <a16:creationId xmlns:a16="http://schemas.microsoft.com/office/drawing/2014/main" id="{E90DD38B-0B0E-47B3-A461-8B0672946C23}"/>
              </a:ext>
            </a:extLst>
          </p:cNvPr>
          <p:cNvSpPr txBox="1"/>
          <p:nvPr/>
        </p:nvSpPr>
        <p:spPr>
          <a:xfrm>
            <a:off x="3283557" y="4824328"/>
            <a:ext cx="6502957" cy="271485"/>
          </a:xfrm>
          <a:prstGeom prst="rect">
            <a:avLst/>
          </a:prstGeom>
          <a:noFill/>
        </p:spPr>
        <p:txBody>
          <a:bodyPr wrap="square" lIns="0" tIns="0" rIns="0" bIns="0" rtlCol="0">
            <a:spAutoFit/>
          </a:bodyPr>
          <a:lstStyle/>
          <a:p>
            <a:pPr defTabSz="914347" fontAlgn="ctr"/>
            <a:r>
              <a:rPr lang="en-US" sz="1764">
                <a:solidFill>
                  <a:srgbClr val="3C3C41"/>
                </a:solidFill>
                <a:latin typeface="Segoe UI"/>
              </a:rPr>
              <a:t>Internal tools like knowledge management, project tracking </a:t>
            </a:r>
          </a:p>
        </p:txBody>
      </p:sp>
      <p:sp>
        <p:nvSpPr>
          <p:cNvPr id="23" name="TextBox 22">
            <a:extLst>
              <a:ext uri="{FF2B5EF4-FFF2-40B4-BE49-F238E27FC236}">
                <a16:creationId xmlns:a16="http://schemas.microsoft.com/office/drawing/2014/main" id="{3C63A9A0-0C12-49D3-B6A5-997AE0EEDA0F}"/>
              </a:ext>
            </a:extLst>
          </p:cNvPr>
          <p:cNvSpPr txBox="1"/>
          <p:nvPr/>
        </p:nvSpPr>
        <p:spPr>
          <a:xfrm>
            <a:off x="3849846" y="4210099"/>
            <a:ext cx="6502957" cy="271485"/>
          </a:xfrm>
          <a:prstGeom prst="rect">
            <a:avLst/>
          </a:prstGeom>
          <a:noFill/>
        </p:spPr>
        <p:txBody>
          <a:bodyPr wrap="square" lIns="0" tIns="0" rIns="0" bIns="0" rtlCol="0">
            <a:spAutoFit/>
          </a:bodyPr>
          <a:lstStyle/>
          <a:p>
            <a:pPr defTabSz="914347" fontAlgn="ctr"/>
            <a:r>
              <a:rPr lang="en-US" sz="1764">
                <a:solidFill>
                  <a:srgbClr val="3C3C41"/>
                </a:solidFill>
                <a:latin typeface="Segoe UI"/>
              </a:rPr>
              <a:t>Online commerce, point of sale </a:t>
            </a:r>
          </a:p>
        </p:txBody>
      </p:sp>
      <p:sp>
        <p:nvSpPr>
          <p:cNvPr id="29" name="TextBox 28">
            <a:extLst>
              <a:ext uri="{FF2B5EF4-FFF2-40B4-BE49-F238E27FC236}">
                <a16:creationId xmlns:a16="http://schemas.microsoft.com/office/drawing/2014/main" id="{D3C8A343-1F11-439E-A9F6-4EC528677E0C}"/>
              </a:ext>
            </a:extLst>
          </p:cNvPr>
          <p:cNvSpPr txBox="1"/>
          <p:nvPr/>
        </p:nvSpPr>
        <p:spPr>
          <a:xfrm>
            <a:off x="536428" y="5438560"/>
            <a:ext cx="814151" cy="271485"/>
          </a:xfrm>
          <a:prstGeom prst="rect">
            <a:avLst/>
          </a:prstGeom>
          <a:noFill/>
        </p:spPr>
        <p:txBody>
          <a:bodyPr wrap="square" lIns="0" tIns="0" rIns="0" bIns="0" rtlCol="0">
            <a:spAutoFit/>
          </a:bodyPr>
          <a:lstStyle/>
          <a:p>
            <a:pPr algn="r" defTabSz="914347" fontAlgn="ctr"/>
            <a:r>
              <a:rPr lang="en-US" sz="1764">
                <a:solidFill>
                  <a:srgbClr val="3C3C41"/>
                </a:solidFill>
                <a:latin typeface="Segoe UI"/>
              </a:rPr>
              <a:t>99%</a:t>
            </a:r>
          </a:p>
        </p:txBody>
      </p:sp>
      <p:sp>
        <p:nvSpPr>
          <p:cNvPr id="32" name="TextBox 31">
            <a:extLst>
              <a:ext uri="{FF2B5EF4-FFF2-40B4-BE49-F238E27FC236}">
                <a16:creationId xmlns:a16="http://schemas.microsoft.com/office/drawing/2014/main" id="{AB9AF75D-093D-4814-BDBE-3972A9EDA6EE}"/>
              </a:ext>
            </a:extLst>
          </p:cNvPr>
          <p:cNvSpPr txBox="1"/>
          <p:nvPr/>
        </p:nvSpPr>
        <p:spPr>
          <a:xfrm>
            <a:off x="436048" y="4824328"/>
            <a:ext cx="914531" cy="271485"/>
          </a:xfrm>
          <a:prstGeom prst="rect">
            <a:avLst/>
          </a:prstGeom>
          <a:noFill/>
        </p:spPr>
        <p:txBody>
          <a:bodyPr wrap="square" lIns="0" tIns="0" rIns="0" bIns="0" rtlCol="0">
            <a:spAutoFit/>
          </a:bodyPr>
          <a:lstStyle/>
          <a:p>
            <a:pPr algn="r" defTabSz="914347" fontAlgn="ctr"/>
            <a:r>
              <a:rPr lang="en-US" sz="1764">
                <a:solidFill>
                  <a:srgbClr val="3C3C41"/>
                </a:solidFill>
                <a:latin typeface="Segoe UI"/>
              </a:rPr>
              <a:t>99.9%</a:t>
            </a:r>
          </a:p>
        </p:txBody>
      </p:sp>
      <p:sp>
        <p:nvSpPr>
          <p:cNvPr id="33" name="TextBox 32">
            <a:extLst>
              <a:ext uri="{FF2B5EF4-FFF2-40B4-BE49-F238E27FC236}">
                <a16:creationId xmlns:a16="http://schemas.microsoft.com/office/drawing/2014/main" id="{0221CF49-A8FA-4612-8A58-8E0E130E7E7C}"/>
              </a:ext>
            </a:extLst>
          </p:cNvPr>
          <p:cNvSpPr txBox="1"/>
          <p:nvPr/>
        </p:nvSpPr>
        <p:spPr>
          <a:xfrm>
            <a:off x="436048" y="4210099"/>
            <a:ext cx="914531" cy="271485"/>
          </a:xfrm>
          <a:prstGeom prst="rect">
            <a:avLst/>
          </a:prstGeom>
          <a:noFill/>
        </p:spPr>
        <p:txBody>
          <a:bodyPr wrap="square" lIns="0" tIns="0" rIns="0" bIns="0" rtlCol="0">
            <a:spAutoFit/>
          </a:bodyPr>
          <a:lstStyle/>
          <a:p>
            <a:pPr algn="r" defTabSz="914347" fontAlgn="ctr"/>
            <a:r>
              <a:rPr lang="en-US" sz="1764">
                <a:solidFill>
                  <a:srgbClr val="3C3C41"/>
                </a:solidFill>
                <a:latin typeface="Segoe UI"/>
              </a:rPr>
              <a:t>99.95%</a:t>
            </a:r>
          </a:p>
        </p:txBody>
      </p:sp>
      <p:sp>
        <p:nvSpPr>
          <p:cNvPr id="35" name="TextBox 34">
            <a:extLst>
              <a:ext uri="{FF2B5EF4-FFF2-40B4-BE49-F238E27FC236}">
                <a16:creationId xmlns:a16="http://schemas.microsoft.com/office/drawing/2014/main" id="{FA9988DB-BB09-47FC-8BC1-7E25EA0EAE67}"/>
              </a:ext>
            </a:extLst>
          </p:cNvPr>
          <p:cNvSpPr txBox="1"/>
          <p:nvPr/>
        </p:nvSpPr>
        <p:spPr>
          <a:xfrm>
            <a:off x="436048" y="3595870"/>
            <a:ext cx="914531" cy="271485"/>
          </a:xfrm>
          <a:prstGeom prst="rect">
            <a:avLst/>
          </a:prstGeom>
          <a:noFill/>
        </p:spPr>
        <p:txBody>
          <a:bodyPr wrap="square" lIns="0" tIns="0" rIns="0" bIns="0" rtlCol="0">
            <a:spAutoFit/>
          </a:bodyPr>
          <a:lstStyle/>
          <a:p>
            <a:pPr algn="r" defTabSz="914347" fontAlgn="ctr"/>
            <a:r>
              <a:rPr lang="en-US" sz="1764">
                <a:solidFill>
                  <a:srgbClr val="3C3C41"/>
                </a:solidFill>
                <a:latin typeface="Segoe UI"/>
              </a:rPr>
              <a:t>99.99%</a:t>
            </a:r>
          </a:p>
        </p:txBody>
      </p:sp>
      <p:sp>
        <p:nvSpPr>
          <p:cNvPr id="37" name="TextBox 36">
            <a:extLst>
              <a:ext uri="{FF2B5EF4-FFF2-40B4-BE49-F238E27FC236}">
                <a16:creationId xmlns:a16="http://schemas.microsoft.com/office/drawing/2014/main" id="{6C0F2EF3-2A25-4083-B5BA-672AF2921985}"/>
              </a:ext>
            </a:extLst>
          </p:cNvPr>
          <p:cNvSpPr txBox="1"/>
          <p:nvPr/>
        </p:nvSpPr>
        <p:spPr>
          <a:xfrm>
            <a:off x="436048" y="2981640"/>
            <a:ext cx="914531" cy="271485"/>
          </a:xfrm>
          <a:prstGeom prst="rect">
            <a:avLst/>
          </a:prstGeom>
          <a:noFill/>
        </p:spPr>
        <p:txBody>
          <a:bodyPr wrap="square" lIns="0" tIns="0" rIns="0" bIns="0" rtlCol="0">
            <a:spAutoFit/>
          </a:bodyPr>
          <a:lstStyle/>
          <a:p>
            <a:pPr algn="r" defTabSz="914347" fontAlgn="ctr"/>
            <a:r>
              <a:rPr lang="en-US" sz="1764">
                <a:solidFill>
                  <a:srgbClr val="3C3C41"/>
                </a:solidFill>
                <a:latin typeface="Segoe UI"/>
              </a:rPr>
              <a:t>99.999%</a:t>
            </a:r>
          </a:p>
        </p:txBody>
      </p:sp>
    </p:spTree>
    <p:extLst>
      <p:ext uri="{BB962C8B-B14F-4D97-AF65-F5344CB8AC3E}">
        <p14:creationId xmlns:p14="http://schemas.microsoft.com/office/powerpoint/2010/main" val="330610684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3783</TotalTime>
  <Words>297</Words>
  <Application>Microsoft Macintosh PowerPoint</Application>
  <PresentationFormat>ワイド画面</PresentationFormat>
  <Paragraphs>23</Paragraphs>
  <Slides>2</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vt:i4>
      </vt:variant>
    </vt:vector>
  </HeadingPairs>
  <TitlesOfParts>
    <vt:vector size="9" baseType="lpstr">
      <vt:lpstr>游ゴシック</vt:lpstr>
      <vt:lpstr>游ゴシック Light</vt:lpstr>
      <vt:lpstr>Arial</vt:lpstr>
      <vt:lpstr>Calibri</vt:lpstr>
      <vt:lpstr>Segoe UI</vt:lpstr>
      <vt:lpstr>Segoe UI Semibold</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Ayumu Inaba</dc:creator>
  <cp:lastModifiedBy>Ayumu Inaba</cp:lastModifiedBy>
  <cp:revision>17</cp:revision>
  <dcterms:created xsi:type="dcterms:W3CDTF">2022-07-15T03:09:36Z</dcterms:created>
  <dcterms:modified xsi:type="dcterms:W3CDTF">2022-08-08T00:25:35Z</dcterms:modified>
</cp:coreProperties>
</file>