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2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86" y="4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BA7757-3AF6-401A-94CC-33F7ABEC4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6CC7EF7-CE3D-47C7-9DB2-D7DF34AC9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23D8CF-C0BF-422F-9C5F-0F38513D6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3B4F2E-BD49-4E38-8499-CE7422413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E3666B-61A8-4FCA-84D6-BE0E52D7A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217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5D385E-C91C-4EF9-8CF8-D219A327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85A6A6A-49B7-4AE7-9BCC-6204A0C16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907CB0-B103-4DD2-9FC7-ABDB9A20C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CE6820-31F3-4029-A8F9-3F0FE996B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06F4C8-ABA2-4351-BF9A-F60098094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5581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235F5E0-B844-4538-8301-14FC54B249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130E6BA-0F49-4218-A72C-DF5D83BFE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7D93F1-D805-4597-8D6B-587A580B8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6556FB-2017-4790-A756-95C97CE2F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1E92A7-5595-44CB-A410-74333A52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73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E6650F-C89A-4E9B-8B32-0F296E12C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45950F-4541-4AE5-9BAC-D907A8424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8A4886-A5D9-4A0A-9356-BCEAC9A1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46C6EB-16BD-4288-8035-EE128D35D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603288-F0B0-4A48-8410-903284796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254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49ECD0-6CB0-42C0-8875-E990ABEBF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56F2722-0038-4F3C-BBB4-FADE0D8B3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42DBED-44ED-4384-A488-3D44FED4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C60E98-4255-4311-9C88-EC893B19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EA0231-3CBE-441A-AF37-3CC8FA66F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727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4A7AC2-20FA-434B-89BF-AF5FB58FC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5345A0-1505-4936-B34C-CBFF765AD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198F9BB-425A-4BCD-8844-5370F6E21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C709125-6B34-4E73-89F9-D425911A5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848E84-612A-44C5-91EF-34C38B5A1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C4CC5D7-9B92-480C-8784-52F3AD20C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3439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5D097A-D5F7-49ED-B44E-AF50EF6F3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7C152A-F27F-4FC1-BD3F-0642BCBEC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ABE463F-41CC-4B7A-B81A-5073F2EA4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B10DA8E-A4C8-4A94-BC1B-95055A446D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F7735E6-7496-43F3-8AED-2B997B68E4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16BFF3C-1AF7-4386-9924-E92EAC574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48FA396-E415-4E91-A46A-050D04421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865EBC9-94D6-47C2-8A70-CF9D12958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116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402582-866D-4171-A712-A0CA05AA8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79A8E63-351B-403E-9091-036D6FA86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56859E2-61DE-479F-A133-976C2730E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13DEB1-D2A3-4F1E-A59C-E7DAE68D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39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ABA2C8B-4AA2-4EA2-952D-7FB42F49B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9D4F1F2-9BCA-49EE-8430-F8530B54B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F7300C3-49CF-42D5-BA4D-0B3D305AA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1661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65CA4D-7A02-4CA1-8573-D74B33BB4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FD5AC2-1CFD-432B-A84A-0CB2DE334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90FFA2E-528E-4E53-8150-57E55FD1C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6559DC-0E81-4D7E-AC89-D34AF2389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5CE1E03-6EF1-442C-8C1C-645F1C875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C247881-7CA6-41D2-A10D-BE1104827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8846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0428E9-231B-4AFE-9B29-CECE6C431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1F4567E-4694-41C2-9779-0675624207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E7FAD7B-0CD6-4A70-B6AF-B3BD8CA0C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12A01D7-0662-4191-A979-8B0BA6D26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E444659-9D55-49F6-A527-5A883532F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56D1F2-5441-429B-B400-B83041DB2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4708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C901C19-60AD-4CA4-BC67-BE622A3DE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DB3FF85-9CE1-4C90-9AF0-FD08F9818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ACD248-394E-43D1-B82C-C3A5AE4A1D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9557E-4AFE-4BD1-BBF5-F82B436F9863}" type="datetimeFigureOut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6FF8D0-59CA-4C94-963E-AF4701989B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DE096F-6D88-4A41-BA5D-67B6140B3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294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DE76D8B1-2ED0-4669-AC6F-8A727A5D6341}"/>
              </a:ext>
            </a:extLst>
          </p:cNvPr>
          <p:cNvSpPr/>
          <p:nvPr/>
        </p:nvSpPr>
        <p:spPr>
          <a:xfrm>
            <a:off x="1423009" y="2488404"/>
            <a:ext cx="1264443" cy="141713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VS</a:t>
            </a:r>
            <a:r>
              <a:rPr kumimoji="1" lang="ja-JP" altLang="en-US" dirty="0"/>
              <a:t> </a:t>
            </a:r>
            <a:r>
              <a:rPr kumimoji="1" lang="en-US" altLang="ja-JP" dirty="0"/>
              <a:t>Code</a:t>
            </a:r>
            <a:endParaRPr kumimoji="1" lang="ja-JP" altLang="en-US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81D3D1F8-E32B-49DB-8F71-A739F32AE0C0}"/>
              </a:ext>
            </a:extLst>
          </p:cNvPr>
          <p:cNvSpPr/>
          <p:nvPr/>
        </p:nvSpPr>
        <p:spPr>
          <a:xfrm>
            <a:off x="1423009" y="4623653"/>
            <a:ext cx="1264443" cy="11891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SDK, Runtime, </a:t>
            </a:r>
            <a:r>
              <a:rPr kumimoji="1" lang="en-US" altLang="ja-JP" dirty="0" err="1"/>
              <a:t>etc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14" name="円柱 13">
            <a:extLst>
              <a:ext uri="{FF2B5EF4-FFF2-40B4-BE49-F238E27FC236}">
                <a16:creationId xmlns:a16="http://schemas.microsoft.com/office/drawing/2014/main" id="{777F2FC8-E3C0-4A07-B5F9-C7B177CBFB2F}"/>
              </a:ext>
            </a:extLst>
          </p:cNvPr>
          <p:cNvSpPr/>
          <p:nvPr/>
        </p:nvSpPr>
        <p:spPr>
          <a:xfrm>
            <a:off x="4307932" y="4725095"/>
            <a:ext cx="1308847" cy="118912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Source Code</a:t>
            </a:r>
            <a:endParaRPr kumimoji="1" lang="ja-JP" altLang="en-US" dirty="0"/>
          </a:p>
        </p:txBody>
      </p:sp>
      <p:sp>
        <p:nvSpPr>
          <p:cNvPr id="15" name="直方体 14">
            <a:extLst>
              <a:ext uri="{FF2B5EF4-FFF2-40B4-BE49-F238E27FC236}">
                <a16:creationId xmlns:a16="http://schemas.microsoft.com/office/drawing/2014/main" id="{D1217599-7C99-48EC-917A-FE304DAF412C}"/>
              </a:ext>
            </a:extLst>
          </p:cNvPr>
          <p:cNvSpPr/>
          <p:nvPr/>
        </p:nvSpPr>
        <p:spPr>
          <a:xfrm>
            <a:off x="3943368" y="1594457"/>
            <a:ext cx="2066985" cy="2464422"/>
          </a:xfrm>
          <a:prstGeom prst="cube">
            <a:avLst>
              <a:gd name="adj" fmla="val 135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/>
              <a:t>Dev Container</a:t>
            </a:r>
            <a:endParaRPr kumimoji="1" lang="ja-JP" altLang="en-US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0E09E146-2D6A-4E6D-B2EF-E076B0F80E1A}"/>
              </a:ext>
            </a:extLst>
          </p:cNvPr>
          <p:cNvSpPr/>
          <p:nvPr/>
        </p:nvSpPr>
        <p:spPr>
          <a:xfrm>
            <a:off x="4086803" y="3551474"/>
            <a:ext cx="1529976" cy="3788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SDK</a:t>
            </a:r>
            <a:endParaRPr kumimoji="1" lang="ja-JP" altLang="en-US" sz="14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49AB529-2180-4826-87E9-AC59D89FB9C1}"/>
              </a:ext>
            </a:extLst>
          </p:cNvPr>
          <p:cNvSpPr/>
          <p:nvPr/>
        </p:nvSpPr>
        <p:spPr>
          <a:xfrm>
            <a:off x="978624" y="156229"/>
            <a:ext cx="10924808" cy="6017675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dirty="0"/>
              <a:t>開発端末 </a:t>
            </a:r>
            <a:endParaRPr kumimoji="1" lang="en-US" altLang="ja-JP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95399F2-7CC2-411A-8666-1A063CCC23CC}"/>
              </a:ext>
            </a:extLst>
          </p:cNvPr>
          <p:cNvSpPr/>
          <p:nvPr/>
        </p:nvSpPr>
        <p:spPr>
          <a:xfrm>
            <a:off x="3486595" y="943784"/>
            <a:ext cx="7989396" cy="3311465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dirty="0"/>
              <a:t>Docker Host</a:t>
            </a:r>
            <a:endParaRPr kumimoji="1" lang="ja-JP" altLang="en-US" dirty="0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820224AE-7D19-4885-83CE-898DA73B862C}"/>
              </a:ext>
            </a:extLst>
          </p:cNvPr>
          <p:cNvCxnSpPr>
            <a:cxnSpLocks/>
          </p:cNvCxnSpPr>
          <p:nvPr/>
        </p:nvCxnSpPr>
        <p:spPr>
          <a:xfrm>
            <a:off x="4926499" y="4045637"/>
            <a:ext cx="0" cy="81792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64BD4CA-6B97-43A0-A368-E33FA78A53A6}"/>
              </a:ext>
            </a:extLst>
          </p:cNvPr>
          <p:cNvSpPr txBox="1"/>
          <p:nvPr/>
        </p:nvSpPr>
        <p:spPr>
          <a:xfrm>
            <a:off x="2834402" y="2820864"/>
            <a:ext cx="1008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Remote Container</a:t>
            </a:r>
            <a:endParaRPr kumimoji="1" lang="ja-JP" altLang="en-US" sz="14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94B4027-C615-4C4C-A4FF-6E10AFB23414}"/>
              </a:ext>
            </a:extLst>
          </p:cNvPr>
          <p:cNvSpPr txBox="1"/>
          <p:nvPr/>
        </p:nvSpPr>
        <p:spPr>
          <a:xfrm>
            <a:off x="2030043" y="2188008"/>
            <a:ext cx="1308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Port Forward</a:t>
            </a:r>
            <a:endParaRPr kumimoji="1" lang="ja-JP" altLang="en-US" sz="1400" dirty="0"/>
          </a:p>
        </p:txBody>
      </p:sp>
      <p:sp>
        <p:nvSpPr>
          <p:cNvPr id="41" name="乗算記号 40">
            <a:extLst>
              <a:ext uri="{FF2B5EF4-FFF2-40B4-BE49-F238E27FC236}">
                <a16:creationId xmlns:a16="http://schemas.microsoft.com/office/drawing/2014/main" id="{724F9E1A-E440-4FEC-BE00-AFEE66AD7A10}"/>
              </a:ext>
            </a:extLst>
          </p:cNvPr>
          <p:cNvSpPr/>
          <p:nvPr/>
        </p:nvSpPr>
        <p:spPr>
          <a:xfrm>
            <a:off x="2164510" y="4369596"/>
            <a:ext cx="888788" cy="956235"/>
          </a:xfrm>
          <a:prstGeom prst="mathMultiply">
            <a:avLst>
              <a:gd name="adj1" fmla="val 18813"/>
            </a:avLst>
          </a:prstGeom>
          <a:solidFill>
            <a:srgbClr val="EE0000"/>
          </a:solidFill>
          <a:ln>
            <a:solidFill>
              <a:srgbClr val="E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B03BA69-C391-4049-88E2-2822F6EFC478}"/>
              </a:ext>
            </a:extLst>
          </p:cNvPr>
          <p:cNvSpPr txBox="1"/>
          <p:nvPr/>
        </p:nvSpPr>
        <p:spPr>
          <a:xfrm>
            <a:off x="4926499" y="4359681"/>
            <a:ext cx="1789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Volume Mount</a:t>
            </a:r>
            <a:endParaRPr kumimoji="1" lang="ja-JP" altLang="en-US" sz="1400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FBBEF9AB-A5F5-4304-AE2C-92E8572CB5E4}"/>
              </a:ext>
            </a:extLst>
          </p:cNvPr>
          <p:cNvSpPr/>
          <p:nvPr/>
        </p:nvSpPr>
        <p:spPr>
          <a:xfrm>
            <a:off x="1419421" y="842472"/>
            <a:ext cx="1264443" cy="11891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Browser</a:t>
            </a:r>
            <a:endParaRPr kumimoji="1" lang="ja-JP" altLang="en-US" dirty="0"/>
          </a:p>
        </p:txBody>
      </p: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894B9CD6-26D8-46D4-9201-DEAAFB06BF81}"/>
              </a:ext>
            </a:extLst>
          </p:cNvPr>
          <p:cNvCxnSpPr>
            <a:cxnSpLocks/>
            <a:stCxn id="7" idx="2"/>
            <a:endCxn id="29" idx="1"/>
          </p:cNvCxnSpPr>
          <p:nvPr/>
        </p:nvCxnSpPr>
        <p:spPr>
          <a:xfrm rot="16200000" flipH="1">
            <a:off x="2756833" y="1326401"/>
            <a:ext cx="632198" cy="2042579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BA006AC-0573-4350-B874-39007097B742}"/>
              </a:ext>
            </a:extLst>
          </p:cNvPr>
          <p:cNvSpPr txBox="1"/>
          <p:nvPr/>
        </p:nvSpPr>
        <p:spPr>
          <a:xfrm>
            <a:off x="5959965" y="2858998"/>
            <a:ext cx="78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Run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40DE2628-FD45-486C-9287-347EE3C63E29}"/>
              </a:ext>
            </a:extLst>
          </p:cNvPr>
          <p:cNvSpPr/>
          <p:nvPr/>
        </p:nvSpPr>
        <p:spPr>
          <a:xfrm>
            <a:off x="4084523" y="3085199"/>
            <a:ext cx="1529976" cy="4167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VS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Code Server</a:t>
            </a:r>
            <a:endParaRPr kumimoji="1" lang="ja-JP" altLang="en-US" sz="1400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1F187014-9C87-492A-AD5E-F1A9E4096CD3}"/>
              </a:ext>
            </a:extLst>
          </p:cNvPr>
          <p:cNvCxnSpPr/>
          <p:nvPr/>
        </p:nvCxnSpPr>
        <p:spPr>
          <a:xfrm>
            <a:off x="2670442" y="3284925"/>
            <a:ext cx="1499552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0799CCC5-3CB1-4C37-9D3A-2BB7D7C498BA}"/>
              </a:ext>
            </a:extLst>
          </p:cNvPr>
          <p:cNvSpPr/>
          <p:nvPr/>
        </p:nvSpPr>
        <p:spPr>
          <a:xfrm>
            <a:off x="4094222" y="2474345"/>
            <a:ext cx="1529976" cy="3788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App</a:t>
            </a:r>
            <a:endParaRPr kumimoji="1" lang="ja-JP" altLang="en-US" sz="1400" dirty="0"/>
          </a:p>
        </p:txBody>
      </p:sp>
      <p:cxnSp>
        <p:nvCxnSpPr>
          <p:cNvPr id="42" name="コネクタ: カギ線 41">
            <a:extLst>
              <a:ext uri="{FF2B5EF4-FFF2-40B4-BE49-F238E27FC236}">
                <a16:creationId xmlns:a16="http://schemas.microsoft.com/office/drawing/2014/main" id="{791BBA09-D405-4C4A-B172-C04818C592F1}"/>
              </a:ext>
            </a:extLst>
          </p:cNvPr>
          <p:cNvCxnSpPr>
            <a:cxnSpLocks/>
            <a:stCxn id="12" idx="3"/>
            <a:endCxn id="29" idx="3"/>
          </p:cNvCxnSpPr>
          <p:nvPr/>
        </p:nvCxnSpPr>
        <p:spPr>
          <a:xfrm flipV="1">
            <a:off x="5614499" y="2663790"/>
            <a:ext cx="9699" cy="629799"/>
          </a:xfrm>
          <a:prstGeom prst="bentConnector3">
            <a:avLst>
              <a:gd name="adj1" fmla="val 2835952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円柱 62">
            <a:extLst>
              <a:ext uri="{FF2B5EF4-FFF2-40B4-BE49-F238E27FC236}">
                <a16:creationId xmlns:a16="http://schemas.microsoft.com/office/drawing/2014/main" id="{760A0D4C-3C98-4A5C-A607-CC8ABC073329}"/>
              </a:ext>
            </a:extLst>
          </p:cNvPr>
          <p:cNvSpPr/>
          <p:nvPr/>
        </p:nvSpPr>
        <p:spPr>
          <a:xfrm>
            <a:off x="6913759" y="4719291"/>
            <a:ext cx="1308847" cy="1189121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Source Code</a:t>
            </a:r>
            <a:endParaRPr kumimoji="1" lang="ja-JP" altLang="en-US" dirty="0"/>
          </a:p>
        </p:txBody>
      </p:sp>
      <p:sp>
        <p:nvSpPr>
          <p:cNvPr id="65" name="直方体 64">
            <a:extLst>
              <a:ext uri="{FF2B5EF4-FFF2-40B4-BE49-F238E27FC236}">
                <a16:creationId xmlns:a16="http://schemas.microsoft.com/office/drawing/2014/main" id="{D008D9F5-8F36-457E-9CC8-86038E2C2209}"/>
              </a:ext>
            </a:extLst>
          </p:cNvPr>
          <p:cNvSpPr/>
          <p:nvPr/>
        </p:nvSpPr>
        <p:spPr>
          <a:xfrm>
            <a:off x="6549195" y="1588653"/>
            <a:ext cx="2066985" cy="2464422"/>
          </a:xfrm>
          <a:prstGeom prst="cube">
            <a:avLst>
              <a:gd name="adj" fmla="val 1359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/>
              <a:t>Dev Container</a:t>
            </a:r>
            <a:endParaRPr kumimoji="1" lang="ja-JP" altLang="en-US" dirty="0"/>
          </a:p>
        </p:txBody>
      </p:sp>
      <p:sp>
        <p:nvSpPr>
          <p:cNvPr id="67" name="四角形: 角を丸くする 66">
            <a:extLst>
              <a:ext uri="{FF2B5EF4-FFF2-40B4-BE49-F238E27FC236}">
                <a16:creationId xmlns:a16="http://schemas.microsoft.com/office/drawing/2014/main" id="{1C56BB37-8981-447B-8C1A-C5528BE7D5AB}"/>
              </a:ext>
            </a:extLst>
          </p:cNvPr>
          <p:cNvSpPr/>
          <p:nvPr/>
        </p:nvSpPr>
        <p:spPr>
          <a:xfrm>
            <a:off x="6692630" y="3545670"/>
            <a:ext cx="1529976" cy="37889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SDK-1</a:t>
            </a:r>
            <a:endParaRPr kumimoji="1" lang="ja-JP" altLang="en-US" sz="1400" dirty="0"/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F9333044-9878-4BEA-847E-07F05FE1FF4D}"/>
              </a:ext>
            </a:extLst>
          </p:cNvPr>
          <p:cNvCxnSpPr>
            <a:cxnSpLocks/>
          </p:cNvCxnSpPr>
          <p:nvPr/>
        </p:nvCxnSpPr>
        <p:spPr>
          <a:xfrm>
            <a:off x="7532326" y="4039833"/>
            <a:ext cx="0" cy="81792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" name="四角形: 角を丸くする 70">
            <a:extLst>
              <a:ext uri="{FF2B5EF4-FFF2-40B4-BE49-F238E27FC236}">
                <a16:creationId xmlns:a16="http://schemas.microsoft.com/office/drawing/2014/main" id="{21341F66-DB20-4A95-AAA3-F6C3E9101561}"/>
              </a:ext>
            </a:extLst>
          </p:cNvPr>
          <p:cNvSpPr/>
          <p:nvPr/>
        </p:nvSpPr>
        <p:spPr>
          <a:xfrm>
            <a:off x="6690350" y="3079395"/>
            <a:ext cx="1529976" cy="41677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VS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Code Server</a:t>
            </a:r>
            <a:endParaRPr kumimoji="1" lang="ja-JP" altLang="en-US" sz="1400" dirty="0"/>
          </a:p>
        </p:txBody>
      </p:sp>
      <p:sp>
        <p:nvSpPr>
          <p:cNvPr id="73" name="四角形: 角を丸くする 72">
            <a:extLst>
              <a:ext uri="{FF2B5EF4-FFF2-40B4-BE49-F238E27FC236}">
                <a16:creationId xmlns:a16="http://schemas.microsoft.com/office/drawing/2014/main" id="{56AD996B-9E5B-4AED-A633-23184B7C0A16}"/>
              </a:ext>
            </a:extLst>
          </p:cNvPr>
          <p:cNvSpPr/>
          <p:nvPr/>
        </p:nvSpPr>
        <p:spPr>
          <a:xfrm>
            <a:off x="6700049" y="2468541"/>
            <a:ext cx="1529976" cy="37889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App-1</a:t>
            </a:r>
            <a:endParaRPr kumimoji="1" lang="ja-JP" altLang="en-US" sz="1400" dirty="0"/>
          </a:p>
        </p:txBody>
      </p:sp>
      <p:cxnSp>
        <p:nvCxnSpPr>
          <p:cNvPr id="75" name="コネクタ: カギ線 74">
            <a:extLst>
              <a:ext uri="{FF2B5EF4-FFF2-40B4-BE49-F238E27FC236}">
                <a16:creationId xmlns:a16="http://schemas.microsoft.com/office/drawing/2014/main" id="{D6405FE9-635B-4E55-A2F7-57AEC8967484}"/>
              </a:ext>
            </a:extLst>
          </p:cNvPr>
          <p:cNvCxnSpPr>
            <a:cxnSpLocks/>
            <a:stCxn id="71" idx="3"/>
            <a:endCxn id="73" idx="3"/>
          </p:cNvCxnSpPr>
          <p:nvPr/>
        </p:nvCxnSpPr>
        <p:spPr>
          <a:xfrm flipV="1">
            <a:off x="8220326" y="2657986"/>
            <a:ext cx="9699" cy="629799"/>
          </a:xfrm>
          <a:prstGeom prst="bentConnector3">
            <a:avLst>
              <a:gd name="adj1" fmla="val 2456944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円柱 76">
            <a:extLst>
              <a:ext uri="{FF2B5EF4-FFF2-40B4-BE49-F238E27FC236}">
                <a16:creationId xmlns:a16="http://schemas.microsoft.com/office/drawing/2014/main" id="{66BD15FC-471F-44C5-9CB9-02B2835E85F2}"/>
              </a:ext>
            </a:extLst>
          </p:cNvPr>
          <p:cNvSpPr/>
          <p:nvPr/>
        </p:nvSpPr>
        <p:spPr>
          <a:xfrm>
            <a:off x="9547647" y="4719291"/>
            <a:ext cx="1308847" cy="1189121"/>
          </a:xfrm>
          <a:prstGeom prst="ca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Source Code</a:t>
            </a:r>
            <a:endParaRPr kumimoji="1" lang="ja-JP" altLang="en-US" dirty="0"/>
          </a:p>
        </p:txBody>
      </p:sp>
      <p:sp>
        <p:nvSpPr>
          <p:cNvPr id="79" name="直方体 78">
            <a:extLst>
              <a:ext uri="{FF2B5EF4-FFF2-40B4-BE49-F238E27FC236}">
                <a16:creationId xmlns:a16="http://schemas.microsoft.com/office/drawing/2014/main" id="{C2321D90-C595-4939-9B33-98B68FC2E7BA}"/>
              </a:ext>
            </a:extLst>
          </p:cNvPr>
          <p:cNvSpPr/>
          <p:nvPr/>
        </p:nvSpPr>
        <p:spPr>
          <a:xfrm>
            <a:off x="9183083" y="1588653"/>
            <a:ext cx="2066985" cy="2464422"/>
          </a:xfrm>
          <a:prstGeom prst="cube">
            <a:avLst>
              <a:gd name="adj" fmla="val 13593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/>
              <a:t>Dev Container</a:t>
            </a:r>
            <a:endParaRPr kumimoji="1" lang="ja-JP" altLang="en-US" dirty="0"/>
          </a:p>
        </p:txBody>
      </p:sp>
      <p:sp>
        <p:nvSpPr>
          <p:cNvPr id="81" name="四角形: 角を丸くする 80">
            <a:extLst>
              <a:ext uri="{FF2B5EF4-FFF2-40B4-BE49-F238E27FC236}">
                <a16:creationId xmlns:a16="http://schemas.microsoft.com/office/drawing/2014/main" id="{55F1C892-C990-4F48-8390-C734D2A66C0A}"/>
              </a:ext>
            </a:extLst>
          </p:cNvPr>
          <p:cNvSpPr/>
          <p:nvPr/>
        </p:nvSpPr>
        <p:spPr>
          <a:xfrm>
            <a:off x="9326518" y="3545670"/>
            <a:ext cx="1529976" cy="3788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SDK-2</a:t>
            </a:r>
            <a:endParaRPr kumimoji="1" lang="ja-JP" altLang="en-US" sz="1400" dirty="0"/>
          </a:p>
        </p:txBody>
      </p: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32534FE1-F54C-401D-B436-644B580A6141}"/>
              </a:ext>
            </a:extLst>
          </p:cNvPr>
          <p:cNvCxnSpPr>
            <a:cxnSpLocks/>
          </p:cNvCxnSpPr>
          <p:nvPr/>
        </p:nvCxnSpPr>
        <p:spPr>
          <a:xfrm>
            <a:off x="10166214" y="4039833"/>
            <a:ext cx="0" cy="81792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5" name="四角形: 角を丸くする 84">
            <a:extLst>
              <a:ext uri="{FF2B5EF4-FFF2-40B4-BE49-F238E27FC236}">
                <a16:creationId xmlns:a16="http://schemas.microsoft.com/office/drawing/2014/main" id="{4B9AD46E-CE26-47A4-AAEB-91B6B1A0C846}"/>
              </a:ext>
            </a:extLst>
          </p:cNvPr>
          <p:cNvSpPr/>
          <p:nvPr/>
        </p:nvSpPr>
        <p:spPr>
          <a:xfrm>
            <a:off x="9324238" y="3079395"/>
            <a:ext cx="1529976" cy="4167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VS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Code Server</a:t>
            </a:r>
            <a:endParaRPr kumimoji="1" lang="ja-JP" altLang="en-US" sz="1400" dirty="0"/>
          </a:p>
        </p:txBody>
      </p:sp>
      <p:sp>
        <p:nvSpPr>
          <p:cNvPr id="87" name="四角形: 角を丸くする 86">
            <a:extLst>
              <a:ext uri="{FF2B5EF4-FFF2-40B4-BE49-F238E27FC236}">
                <a16:creationId xmlns:a16="http://schemas.microsoft.com/office/drawing/2014/main" id="{E8DAE169-0688-4BDB-A1B7-7111B3BF516B}"/>
              </a:ext>
            </a:extLst>
          </p:cNvPr>
          <p:cNvSpPr/>
          <p:nvPr/>
        </p:nvSpPr>
        <p:spPr>
          <a:xfrm>
            <a:off x="9333937" y="2468541"/>
            <a:ext cx="1529976" cy="3788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App-2</a:t>
            </a:r>
            <a:endParaRPr kumimoji="1" lang="ja-JP" altLang="en-US" sz="1400" dirty="0"/>
          </a:p>
        </p:txBody>
      </p:sp>
      <p:cxnSp>
        <p:nvCxnSpPr>
          <p:cNvPr id="89" name="コネクタ: カギ線 88">
            <a:extLst>
              <a:ext uri="{FF2B5EF4-FFF2-40B4-BE49-F238E27FC236}">
                <a16:creationId xmlns:a16="http://schemas.microsoft.com/office/drawing/2014/main" id="{94B386E6-E060-407D-A2A8-FC6C7D776BD8}"/>
              </a:ext>
            </a:extLst>
          </p:cNvPr>
          <p:cNvCxnSpPr>
            <a:cxnSpLocks/>
            <a:stCxn id="85" idx="3"/>
            <a:endCxn id="87" idx="3"/>
          </p:cNvCxnSpPr>
          <p:nvPr/>
        </p:nvCxnSpPr>
        <p:spPr>
          <a:xfrm flipV="1">
            <a:off x="10854214" y="2657986"/>
            <a:ext cx="9699" cy="629799"/>
          </a:xfrm>
          <a:prstGeom prst="bentConnector3">
            <a:avLst>
              <a:gd name="adj1" fmla="val 2456944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826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DE76D8B1-2ED0-4669-AC6F-8A727A5D6341}"/>
              </a:ext>
            </a:extLst>
          </p:cNvPr>
          <p:cNvSpPr/>
          <p:nvPr/>
        </p:nvSpPr>
        <p:spPr>
          <a:xfrm>
            <a:off x="1423009" y="2716415"/>
            <a:ext cx="1264443" cy="11891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VS</a:t>
            </a:r>
            <a:r>
              <a:rPr kumimoji="1" lang="ja-JP" altLang="en-US" dirty="0"/>
              <a:t> </a:t>
            </a:r>
            <a:r>
              <a:rPr kumimoji="1" lang="en-US" altLang="ja-JP" dirty="0"/>
              <a:t>Code</a:t>
            </a:r>
            <a:endParaRPr kumimoji="1" lang="ja-JP" altLang="en-US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81D3D1F8-E32B-49DB-8F71-A739F32AE0C0}"/>
              </a:ext>
            </a:extLst>
          </p:cNvPr>
          <p:cNvSpPr/>
          <p:nvPr/>
        </p:nvSpPr>
        <p:spPr>
          <a:xfrm>
            <a:off x="1423009" y="4623653"/>
            <a:ext cx="1264443" cy="11891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SDK, Runtime, </a:t>
            </a:r>
            <a:r>
              <a:rPr kumimoji="1" lang="en-US" altLang="ja-JP" dirty="0" err="1"/>
              <a:t>etc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14" name="円柱 13">
            <a:extLst>
              <a:ext uri="{FF2B5EF4-FFF2-40B4-BE49-F238E27FC236}">
                <a16:creationId xmlns:a16="http://schemas.microsoft.com/office/drawing/2014/main" id="{777F2FC8-E3C0-4A07-B5F9-C7B177CBFB2F}"/>
              </a:ext>
            </a:extLst>
          </p:cNvPr>
          <p:cNvSpPr/>
          <p:nvPr/>
        </p:nvSpPr>
        <p:spPr>
          <a:xfrm>
            <a:off x="4307932" y="4725095"/>
            <a:ext cx="1308847" cy="118912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Source Code</a:t>
            </a:r>
            <a:endParaRPr kumimoji="1" lang="ja-JP" altLang="en-US" dirty="0"/>
          </a:p>
        </p:txBody>
      </p:sp>
      <p:sp>
        <p:nvSpPr>
          <p:cNvPr id="15" name="直方体 14">
            <a:extLst>
              <a:ext uri="{FF2B5EF4-FFF2-40B4-BE49-F238E27FC236}">
                <a16:creationId xmlns:a16="http://schemas.microsoft.com/office/drawing/2014/main" id="{D1217599-7C99-48EC-917A-FE304DAF412C}"/>
              </a:ext>
            </a:extLst>
          </p:cNvPr>
          <p:cNvSpPr/>
          <p:nvPr/>
        </p:nvSpPr>
        <p:spPr>
          <a:xfrm>
            <a:off x="3943368" y="2487067"/>
            <a:ext cx="2037977" cy="1571811"/>
          </a:xfrm>
          <a:prstGeom prst="cube">
            <a:avLst>
              <a:gd name="adj" fmla="val 135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/>
              <a:t>Dev Container</a:t>
            </a:r>
            <a:endParaRPr kumimoji="1" lang="ja-JP" altLang="en-US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0E09E146-2D6A-4E6D-B2EF-E076B0F80E1A}"/>
              </a:ext>
            </a:extLst>
          </p:cNvPr>
          <p:cNvSpPr/>
          <p:nvPr/>
        </p:nvSpPr>
        <p:spPr>
          <a:xfrm>
            <a:off x="4086803" y="3551474"/>
            <a:ext cx="1529976" cy="3788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SDK</a:t>
            </a:r>
            <a:endParaRPr kumimoji="1" lang="ja-JP" altLang="en-US" sz="14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49AB529-2180-4826-87E9-AC59D89FB9C1}"/>
              </a:ext>
            </a:extLst>
          </p:cNvPr>
          <p:cNvSpPr/>
          <p:nvPr/>
        </p:nvSpPr>
        <p:spPr>
          <a:xfrm>
            <a:off x="978624" y="156229"/>
            <a:ext cx="8795218" cy="6017675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dirty="0"/>
              <a:t>開発端末 </a:t>
            </a:r>
            <a:endParaRPr kumimoji="1" lang="en-US" altLang="ja-JP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95399F2-7CC2-411A-8666-1A063CCC23CC}"/>
              </a:ext>
            </a:extLst>
          </p:cNvPr>
          <p:cNvSpPr/>
          <p:nvPr/>
        </p:nvSpPr>
        <p:spPr>
          <a:xfrm>
            <a:off x="3486594" y="1993364"/>
            <a:ext cx="6113929" cy="2261885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dirty="0"/>
              <a:t>Docker Host</a:t>
            </a:r>
            <a:endParaRPr kumimoji="1" lang="ja-JP" altLang="en-US" dirty="0"/>
          </a:p>
        </p:txBody>
      </p:sp>
      <p:sp>
        <p:nvSpPr>
          <p:cNvPr id="22" name="直方体 21">
            <a:extLst>
              <a:ext uri="{FF2B5EF4-FFF2-40B4-BE49-F238E27FC236}">
                <a16:creationId xmlns:a16="http://schemas.microsoft.com/office/drawing/2014/main" id="{55F42A4D-1E04-443B-92C9-DDE255712007}"/>
              </a:ext>
            </a:extLst>
          </p:cNvPr>
          <p:cNvSpPr/>
          <p:nvPr/>
        </p:nvSpPr>
        <p:spPr>
          <a:xfrm>
            <a:off x="7281653" y="2435623"/>
            <a:ext cx="2037977" cy="1571811"/>
          </a:xfrm>
          <a:prstGeom prst="cube">
            <a:avLst>
              <a:gd name="adj" fmla="val 135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/>
              <a:t>App</a:t>
            </a:r>
            <a:r>
              <a:rPr kumimoji="1" lang="ja-JP" altLang="en-US" dirty="0"/>
              <a:t> </a:t>
            </a:r>
            <a:r>
              <a:rPr kumimoji="1" lang="en-US" altLang="ja-JP" dirty="0"/>
              <a:t>Container</a:t>
            </a:r>
            <a:endParaRPr kumimoji="1" lang="ja-JP" altLang="en-US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F513CC4-DF14-43E8-8132-916D3B597107}"/>
              </a:ext>
            </a:extLst>
          </p:cNvPr>
          <p:cNvCxnSpPr>
            <a:cxnSpLocks/>
          </p:cNvCxnSpPr>
          <p:nvPr/>
        </p:nvCxnSpPr>
        <p:spPr>
          <a:xfrm>
            <a:off x="5633796" y="3272972"/>
            <a:ext cx="1649507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106D7A08-59BA-46DD-959B-2069E5002497}"/>
              </a:ext>
            </a:extLst>
          </p:cNvPr>
          <p:cNvSpPr/>
          <p:nvPr/>
        </p:nvSpPr>
        <p:spPr>
          <a:xfrm>
            <a:off x="7446006" y="3526272"/>
            <a:ext cx="1529976" cy="3788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Runtime</a:t>
            </a:r>
            <a:endParaRPr kumimoji="1" lang="ja-JP" altLang="en-US" sz="1400" dirty="0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C11B50D6-823C-4BB7-8CF0-8D3271C6B2D1}"/>
              </a:ext>
            </a:extLst>
          </p:cNvPr>
          <p:cNvSpPr/>
          <p:nvPr/>
        </p:nvSpPr>
        <p:spPr>
          <a:xfrm>
            <a:off x="7446006" y="3033293"/>
            <a:ext cx="1529976" cy="3788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App</a:t>
            </a:r>
            <a:endParaRPr kumimoji="1" lang="ja-JP" altLang="en-US" sz="1400" dirty="0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820224AE-7D19-4885-83CE-898DA73B862C}"/>
              </a:ext>
            </a:extLst>
          </p:cNvPr>
          <p:cNvCxnSpPr>
            <a:cxnSpLocks/>
          </p:cNvCxnSpPr>
          <p:nvPr/>
        </p:nvCxnSpPr>
        <p:spPr>
          <a:xfrm>
            <a:off x="4926499" y="4045637"/>
            <a:ext cx="0" cy="81792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64BD4CA-6B97-43A0-A368-E33FA78A53A6}"/>
              </a:ext>
            </a:extLst>
          </p:cNvPr>
          <p:cNvSpPr txBox="1"/>
          <p:nvPr/>
        </p:nvSpPr>
        <p:spPr>
          <a:xfrm>
            <a:off x="2834402" y="2820864"/>
            <a:ext cx="1008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Remote Container</a:t>
            </a:r>
            <a:endParaRPr kumimoji="1" lang="ja-JP" altLang="en-US" sz="14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94B4027-C615-4C4C-A4FF-6E10AFB23414}"/>
              </a:ext>
            </a:extLst>
          </p:cNvPr>
          <p:cNvSpPr txBox="1"/>
          <p:nvPr/>
        </p:nvSpPr>
        <p:spPr>
          <a:xfrm>
            <a:off x="5979114" y="2716415"/>
            <a:ext cx="1308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docker build and run</a:t>
            </a:r>
            <a:endParaRPr kumimoji="1" lang="ja-JP" altLang="en-US" sz="1400" dirty="0"/>
          </a:p>
        </p:txBody>
      </p:sp>
      <p:sp>
        <p:nvSpPr>
          <p:cNvPr id="41" name="乗算記号 40">
            <a:extLst>
              <a:ext uri="{FF2B5EF4-FFF2-40B4-BE49-F238E27FC236}">
                <a16:creationId xmlns:a16="http://schemas.microsoft.com/office/drawing/2014/main" id="{724F9E1A-E440-4FEC-BE00-AFEE66AD7A10}"/>
              </a:ext>
            </a:extLst>
          </p:cNvPr>
          <p:cNvSpPr/>
          <p:nvPr/>
        </p:nvSpPr>
        <p:spPr>
          <a:xfrm>
            <a:off x="2164510" y="4369596"/>
            <a:ext cx="888788" cy="956235"/>
          </a:xfrm>
          <a:prstGeom prst="mathMultiply">
            <a:avLst>
              <a:gd name="adj1" fmla="val 18813"/>
            </a:avLst>
          </a:prstGeom>
          <a:solidFill>
            <a:srgbClr val="EE0000"/>
          </a:solidFill>
          <a:ln>
            <a:solidFill>
              <a:srgbClr val="E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B03BA69-C391-4049-88E2-2822F6EFC478}"/>
              </a:ext>
            </a:extLst>
          </p:cNvPr>
          <p:cNvSpPr txBox="1"/>
          <p:nvPr/>
        </p:nvSpPr>
        <p:spPr>
          <a:xfrm>
            <a:off x="4926499" y="4359681"/>
            <a:ext cx="1789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Volume Mount</a:t>
            </a:r>
            <a:endParaRPr kumimoji="1" lang="ja-JP" altLang="en-US" sz="1400" dirty="0"/>
          </a:p>
        </p:txBody>
      </p:sp>
      <p:sp>
        <p:nvSpPr>
          <p:cNvPr id="2" name="円柱 1">
            <a:extLst>
              <a:ext uri="{FF2B5EF4-FFF2-40B4-BE49-F238E27FC236}">
                <a16:creationId xmlns:a16="http://schemas.microsoft.com/office/drawing/2014/main" id="{8B81E8D4-4690-4B35-93FB-F0C707560DA2}"/>
              </a:ext>
            </a:extLst>
          </p:cNvPr>
          <p:cNvSpPr/>
          <p:nvPr/>
        </p:nvSpPr>
        <p:spPr>
          <a:xfrm>
            <a:off x="7667135" y="4725095"/>
            <a:ext cx="1308847" cy="118912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Volume</a:t>
            </a:r>
            <a:endParaRPr kumimoji="1" lang="ja-JP" altLang="en-US" dirty="0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6C67940B-0835-40CB-A5ED-427608122BF9}"/>
              </a:ext>
            </a:extLst>
          </p:cNvPr>
          <p:cNvCxnSpPr>
            <a:cxnSpLocks/>
          </p:cNvCxnSpPr>
          <p:nvPr/>
        </p:nvCxnSpPr>
        <p:spPr>
          <a:xfrm>
            <a:off x="8329232" y="3997474"/>
            <a:ext cx="0" cy="81792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B180647-1199-406F-935B-5A44717B1B21}"/>
              </a:ext>
            </a:extLst>
          </p:cNvPr>
          <p:cNvSpPr txBox="1"/>
          <p:nvPr/>
        </p:nvSpPr>
        <p:spPr>
          <a:xfrm>
            <a:off x="8329232" y="4305480"/>
            <a:ext cx="1789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Volume Mount</a:t>
            </a:r>
            <a:endParaRPr kumimoji="1" lang="ja-JP" altLang="en-US" sz="1400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FBBEF9AB-A5F5-4304-AE2C-92E8572CB5E4}"/>
              </a:ext>
            </a:extLst>
          </p:cNvPr>
          <p:cNvSpPr/>
          <p:nvPr/>
        </p:nvSpPr>
        <p:spPr>
          <a:xfrm>
            <a:off x="1419421" y="842472"/>
            <a:ext cx="1264443" cy="11891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Browser</a:t>
            </a:r>
            <a:endParaRPr kumimoji="1" lang="ja-JP" altLang="en-US" dirty="0"/>
          </a:p>
        </p:txBody>
      </p: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894B9CD6-26D8-46D4-9201-DEAAFB06BF81}"/>
              </a:ext>
            </a:extLst>
          </p:cNvPr>
          <p:cNvCxnSpPr>
            <a:stCxn id="7" idx="3"/>
            <a:endCxn id="22" idx="0"/>
          </p:cNvCxnSpPr>
          <p:nvPr/>
        </p:nvCxnSpPr>
        <p:spPr>
          <a:xfrm>
            <a:off x="2683864" y="1437032"/>
            <a:ext cx="5723606" cy="998591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BA006AC-0573-4350-B874-39007097B742}"/>
              </a:ext>
            </a:extLst>
          </p:cNvPr>
          <p:cNvSpPr txBox="1"/>
          <p:nvPr/>
        </p:nvSpPr>
        <p:spPr>
          <a:xfrm>
            <a:off x="8396811" y="1660471"/>
            <a:ext cx="1789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Port Mapping</a:t>
            </a:r>
            <a:endParaRPr kumimoji="1" lang="ja-JP" altLang="en-US" sz="1400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40DE2628-FD45-486C-9287-347EE3C63E29}"/>
              </a:ext>
            </a:extLst>
          </p:cNvPr>
          <p:cNvSpPr/>
          <p:nvPr/>
        </p:nvSpPr>
        <p:spPr>
          <a:xfrm>
            <a:off x="4075333" y="3080604"/>
            <a:ext cx="1529976" cy="4167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VS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Code Server</a:t>
            </a:r>
            <a:endParaRPr kumimoji="1" lang="ja-JP" altLang="en-US" sz="1400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1F187014-9C87-492A-AD5E-F1A9E4096CD3}"/>
              </a:ext>
            </a:extLst>
          </p:cNvPr>
          <p:cNvCxnSpPr/>
          <p:nvPr/>
        </p:nvCxnSpPr>
        <p:spPr>
          <a:xfrm>
            <a:off x="2670442" y="3284925"/>
            <a:ext cx="1499552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400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直方体 14">
            <a:extLst>
              <a:ext uri="{FF2B5EF4-FFF2-40B4-BE49-F238E27FC236}">
                <a16:creationId xmlns:a16="http://schemas.microsoft.com/office/drawing/2014/main" id="{D1217599-7C99-48EC-917A-FE304DAF412C}"/>
              </a:ext>
            </a:extLst>
          </p:cNvPr>
          <p:cNvSpPr/>
          <p:nvPr/>
        </p:nvSpPr>
        <p:spPr>
          <a:xfrm>
            <a:off x="3899589" y="667685"/>
            <a:ext cx="5391450" cy="3374783"/>
          </a:xfrm>
          <a:prstGeom prst="cube">
            <a:avLst>
              <a:gd name="adj" fmla="val 80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/>
              <a:t>Dev Container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1E8BDC1-1908-4534-9D73-AD5B09B88150}"/>
              </a:ext>
            </a:extLst>
          </p:cNvPr>
          <p:cNvSpPr/>
          <p:nvPr/>
        </p:nvSpPr>
        <p:spPr>
          <a:xfrm>
            <a:off x="6096000" y="1373897"/>
            <a:ext cx="2712567" cy="16883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kumimoji="1" lang="en-US" altLang="ja-JP" sz="1400" b="1" dirty="0"/>
              <a:t>Docker Host</a:t>
            </a:r>
            <a:endParaRPr kumimoji="1" lang="ja-JP" altLang="en-US" sz="1400" b="1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DE76D8B1-2ED0-4669-AC6F-8A727A5D6341}"/>
              </a:ext>
            </a:extLst>
          </p:cNvPr>
          <p:cNvSpPr/>
          <p:nvPr/>
        </p:nvSpPr>
        <p:spPr>
          <a:xfrm>
            <a:off x="1423009" y="2716415"/>
            <a:ext cx="1264443" cy="11891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VS</a:t>
            </a:r>
            <a:r>
              <a:rPr kumimoji="1" lang="ja-JP" altLang="en-US" dirty="0"/>
              <a:t> </a:t>
            </a:r>
            <a:r>
              <a:rPr kumimoji="1" lang="en-US" altLang="ja-JP" dirty="0"/>
              <a:t>Code</a:t>
            </a:r>
            <a:endParaRPr kumimoji="1" lang="ja-JP" altLang="en-US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81D3D1F8-E32B-49DB-8F71-A739F32AE0C0}"/>
              </a:ext>
            </a:extLst>
          </p:cNvPr>
          <p:cNvSpPr/>
          <p:nvPr/>
        </p:nvSpPr>
        <p:spPr>
          <a:xfrm>
            <a:off x="1423009" y="4623653"/>
            <a:ext cx="1264443" cy="11891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SDK, Runtime, </a:t>
            </a:r>
            <a:r>
              <a:rPr kumimoji="1" lang="en-US" altLang="ja-JP" dirty="0" err="1"/>
              <a:t>etc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14" name="円柱 13">
            <a:extLst>
              <a:ext uri="{FF2B5EF4-FFF2-40B4-BE49-F238E27FC236}">
                <a16:creationId xmlns:a16="http://schemas.microsoft.com/office/drawing/2014/main" id="{777F2FC8-E3C0-4A07-B5F9-C7B177CBFB2F}"/>
              </a:ext>
            </a:extLst>
          </p:cNvPr>
          <p:cNvSpPr/>
          <p:nvPr/>
        </p:nvSpPr>
        <p:spPr>
          <a:xfrm>
            <a:off x="4307932" y="4725095"/>
            <a:ext cx="1308847" cy="118912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Source Code</a:t>
            </a:r>
            <a:endParaRPr kumimoji="1" lang="ja-JP" altLang="en-US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0E09E146-2D6A-4E6D-B2EF-E076B0F80E1A}"/>
              </a:ext>
            </a:extLst>
          </p:cNvPr>
          <p:cNvSpPr/>
          <p:nvPr/>
        </p:nvSpPr>
        <p:spPr>
          <a:xfrm>
            <a:off x="4086803" y="3551474"/>
            <a:ext cx="1529976" cy="3788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SDK</a:t>
            </a:r>
            <a:endParaRPr kumimoji="1" lang="ja-JP" altLang="en-US" sz="14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49AB529-2180-4826-87E9-AC59D89FB9C1}"/>
              </a:ext>
            </a:extLst>
          </p:cNvPr>
          <p:cNvSpPr/>
          <p:nvPr/>
        </p:nvSpPr>
        <p:spPr>
          <a:xfrm>
            <a:off x="978624" y="156229"/>
            <a:ext cx="8795218" cy="6017675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dirty="0"/>
              <a:t>開発端末 </a:t>
            </a:r>
            <a:endParaRPr kumimoji="1" lang="en-US" altLang="ja-JP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95399F2-7CC2-411A-8666-1A063CCC23CC}"/>
              </a:ext>
            </a:extLst>
          </p:cNvPr>
          <p:cNvSpPr/>
          <p:nvPr/>
        </p:nvSpPr>
        <p:spPr>
          <a:xfrm>
            <a:off x="3486594" y="294078"/>
            <a:ext cx="6113929" cy="396117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dirty="0"/>
              <a:t>Docker Host</a:t>
            </a:r>
            <a:endParaRPr kumimoji="1" lang="ja-JP" altLang="en-US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1F187014-9C87-492A-AD5E-F1A9E4096CD3}"/>
              </a:ext>
            </a:extLst>
          </p:cNvPr>
          <p:cNvCxnSpPr/>
          <p:nvPr/>
        </p:nvCxnSpPr>
        <p:spPr>
          <a:xfrm>
            <a:off x="2619897" y="3284925"/>
            <a:ext cx="1499552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820224AE-7D19-4885-83CE-898DA73B862C}"/>
              </a:ext>
            </a:extLst>
          </p:cNvPr>
          <p:cNvCxnSpPr>
            <a:cxnSpLocks/>
          </p:cNvCxnSpPr>
          <p:nvPr/>
        </p:nvCxnSpPr>
        <p:spPr>
          <a:xfrm>
            <a:off x="4926499" y="4045637"/>
            <a:ext cx="0" cy="81792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64BD4CA-6B97-43A0-A368-E33FA78A53A6}"/>
              </a:ext>
            </a:extLst>
          </p:cNvPr>
          <p:cNvSpPr txBox="1"/>
          <p:nvPr/>
        </p:nvSpPr>
        <p:spPr>
          <a:xfrm>
            <a:off x="2834402" y="2820864"/>
            <a:ext cx="1008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Remote Container</a:t>
            </a:r>
            <a:endParaRPr kumimoji="1" lang="ja-JP" altLang="en-US" sz="1400" dirty="0"/>
          </a:p>
        </p:txBody>
      </p:sp>
      <p:sp>
        <p:nvSpPr>
          <p:cNvPr id="41" name="乗算記号 40">
            <a:extLst>
              <a:ext uri="{FF2B5EF4-FFF2-40B4-BE49-F238E27FC236}">
                <a16:creationId xmlns:a16="http://schemas.microsoft.com/office/drawing/2014/main" id="{724F9E1A-E440-4FEC-BE00-AFEE66AD7A10}"/>
              </a:ext>
            </a:extLst>
          </p:cNvPr>
          <p:cNvSpPr/>
          <p:nvPr/>
        </p:nvSpPr>
        <p:spPr>
          <a:xfrm>
            <a:off x="2164510" y="4369596"/>
            <a:ext cx="888788" cy="956235"/>
          </a:xfrm>
          <a:prstGeom prst="mathMultiply">
            <a:avLst>
              <a:gd name="adj1" fmla="val 18813"/>
            </a:avLst>
          </a:prstGeom>
          <a:solidFill>
            <a:srgbClr val="EE0000"/>
          </a:solidFill>
          <a:ln>
            <a:solidFill>
              <a:srgbClr val="E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B03BA69-C391-4049-88E2-2822F6EFC478}"/>
              </a:ext>
            </a:extLst>
          </p:cNvPr>
          <p:cNvSpPr txBox="1"/>
          <p:nvPr/>
        </p:nvSpPr>
        <p:spPr>
          <a:xfrm>
            <a:off x="4926499" y="4359681"/>
            <a:ext cx="1789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Volume Mount</a:t>
            </a:r>
            <a:endParaRPr kumimoji="1" lang="ja-JP" altLang="en-US" sz="1400" dirty="0"/>
          </a:p>
        </p:txBody>
      </p:sp>
      <p:sp>
        <p:nvSpPr>
          <p:cNvPr id="22" name="直方体 21">
            <a:extLst>
              <a:ext uri="{FF2B5EF4-FFF2-40B4-BE49-F238E27FC236}">
                <a16:creationId xmlns:a16="http://schemas.microsoft.com/office/drawing/2014/main" id="{55F42A4D-1E04-443B-92C9-DDE255712007}"/>
              </a:ext>
            </a:extLst>
          </p:cNvPr>
          <p:cNvSpPr/>
          <p:nvPr/>
        </p:nvSpPr>
        <p:spPr>
          <a:xfrm>
            <a:off x="7072941" y="1500932"/>
            <a:ext cx="1531162" cy="1180926"/>
          </a:xfrm>
          <a:prstGeom prst="cube">
            <a:avLst>
              <a:gd name="adj" fmla="val 1359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050" dirty="0"/>
              <a:t>App</a:t>
            </a:r>
            <a:r>
              <a:rPr kumimoji="1" lang="ja-JP" altLang="en-US" sz="1050" dirty="0"/>
              <a:t> </a:t>
            </a:r>
            <a:r>
              <a:rPr kumimoji="1" lang="en-US" altLang="ja-JP" sz="1050" dirty="0"/>
              <a:t>Container</a:t>
            </a:r>
            <a:endParaRPr kumimoji="1" lang="ja-JP" altLang="en-US" sz="1050" dirty="0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106D7A08-59BA-46DD-959B-2069E5002497}"/>
              </a:ext>
            </a:extLst>
          </p:cNvPr>
          <p:cNvSpPr/>
          <p:nvPr/>
        </p:nvSpPr>
        <p:spPr>
          <a:xfrm>
            <a:off x="7196421" y="2320353"/>
            <a:ext cx="1149494" cy="28466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Runtime</a:t>
            </a:r>
            <a:endParaRPr kumimoji="1" lang="ja-JP" altLang="en-US" sz="900" dirty="0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C11B50D6-823C-4BB7-8CF0-8D3271C6B2D1}"/>
              </a:ext>
            </a:extLst>
          </p:cNvPr>
          <p:cNvSpPr/>
          <p:nvPr/>
        </p:nvSpPr>
        <p:spPr>
          <a:xfrm>
            <a:off x="7196421" y="1949971"/>
            <a:ext cx="1149494" cy="28466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App</a:t>
            </a:r>
            <a:endParaRPr kumimoji="1" lang="ja-JP" altLang="en-US" sz="9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94B4027-C615-4C4C-A4FF-6E10AFB23414}"/>
              </a:ext>
            </a:extLst>
          </p:cNvPr>
          <p:cNvSpPr txBox="1"/>
          <p:nvPr/>
        </p:nvSpPr>
        <p:spPr>
          <a:xfrm>
            <a:off x="5732893" y="3293588"/>
            <a:ext cx="9833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docker build and run</a:t>
            </a:r>
            <a:endParaRPr kumimoji="1" lang="ja-JP" altLang="en-US" sz="1050" dirty="0"/>
          </a:p>
        </p:txBody>
      </p:sp>
      <p:sp>
        <p:nvSpPr>
          <p:cNvPr id="2" name="円柱 1">
            <a:extLst>
              <a:ext uri="{FF2B5EF4-FFF2-40B4-BE49-F238E27FC236}">
                <a16:creationId xmlns:a16="http://schemas.microsoft.com/office/drawing/2014/main" id="{8B81E8D4-4690-4B35-93FB-F0C707560DA2}"/>
              </a:ext>
            </a:extLst>
          </p:cNvPr>
          <p:cNvSpPr/>
          <p:nvPr/>
        </p:nvSpPr>
        <p:spPr>
          <a:xfrm>
            <a:off x="7362559" y="3166717"/>
            <a:ext cx="983356" cy="671227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/>
              <a:t>Volume</a:t>
            </a:r>
            <a:endParaRPr kumimoji="1" lang="ja-JP" altLang="en-US" sz="1050" dirty="0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6C67940B-0835-40CB-A5ED-427608122BF9}"/>
              </a:ext>
            </a:extLst>
          </p:cNvPr>
          <p:cNvCxnSpPr>
            <a:cxnSpLocks/>
          </p:cNvCxnSpPr>
          <p:nvPr/>
        </p:nvCxnSpPr>
        <p:spPr>
          <a:xfrm>
            <a:off x="7860002" y="2674375"/>
            <a:ext cx="0" cy="614519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B180647-1199-406F-935B-5A44717B1B21}"/>
              </a:ext>
            </a:extLst>
          </p:cNvPr>
          <p:cNvSpPr txBox="1"/>
          <p:nvPr/>
        </p:nvSpPr>
        <p:spPr>
          <a:xfrm>
            <a:off x="7865498" y="2794783"/>
            <a:ext cx="10601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Volume Mount</a:t>
            </a:r>
            <a:endParaRPr kumimoji="1" lang="ja-JP" altLang="en-US" sz="900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FBBEF9AB-A5F5-4304-AE2C-92E8572CB5E4}"/>
              </a:ext>
            </a:extLst>
          </p:cNvPr>
          <p:cNvSpPr/>
          <p:nvPr/>
        </p:nvSpPr>
        <p:spPr>
          <a:xfrm>
            <a:off x="1419421" y="842472"/>
            <a:ext cx="1264443" cy="11891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Browser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BA006AC-0573-4350-B874-39007097B742}"/>
              </a:ext>
            </a:extLst>
          </p:cNvPr>
          <p:cNvSpPr txBox="1"/>
          <p:nvPr/>
        </p:nvSpPr>
        <p:spPr>
          <a:xfrm>
            <a:off x="4840321" y="1646081"/>
            <a:ext cx="1789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Port Mapping</a:t>
            </a:r>
            <a:endParaRPr kumimoji="1" lang="ja-JP" altLang="en-US" sz="1400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E0A9C0ED-363B-4EAD-8F30-58D782286053}"/>
              </a:ext>
            </a:extLst>
          </p:cNvPr>
          <p:cNvSpPr/>
          <p:nvPr/>
        </p:nvSpPr>
        <p:spPr>
          <a:xfrm>
            <a:off x="4075333" y="2640582"/>
            <a:ext cx="1529976" cy="88223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VS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Code Server</a:t>
            </a:r>
            <a:endParaRPr kumimoji="1" lang="ja-JP" altLang="en-US" sz="1400" dirty="0"/>
          </a:p>
        </p:txBody>
      </p: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F5C60397-D8ED-45CB-8D79-F3CE173AF505}"/>
              </a:ext>
            </a:extLst>
          </p:cNvPr>
          <p:cNvCxnSpPr>
            <a:cxnSpLocks/>
            <a:stCxn id="12" idx="3"/>
            <a:endCxn id="22" idx="2"/>
          </p:cNvCxnSpPr>
          <p:nvPr/>
        </p:nvCxnSpPr>
        <p:spPr>
          <a:xfrm flipV="1">
            <a:off x="5605309" y="2171657"/>
            <a:ext cx="1467632" cy="910043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671CEEF3-80C1-40CA-81F6-377B51F5EBF7}"/>
              </a:ext>
            </a:extLst>
          </p:cNvPr>
          <p:cNvSpPr/>
          <p:nvPr/>
        </p:nvSpPr>
        <p:spPr>
          <a:xfrm>
            <a:off x="2485881" y="1929889"/>
            <a:ext cx="4572000" cy="882236"/>
          </a:xfrm>
          <a:custGeom>
            <a:avLst/>
            <a:gdLst>
              <a:gd name="connsiteX0" fmla="*/ 4595 w 4572000"/>
              <a:gd name="connsiteY0" fmla="*/ 64330 h 882236"/>
              <a:gd name="connsiteX1" fmla="*/ 0 w 4572000"/>
              <a:gd name="connsiteY1" fmla="*/ 882236 h 882236"/>
              <a:gd name="connsiteX2" fmla="*/ 3234863 w 4572000"/>
              <a:gd name="connsiteY2" fmla="*/ 850071 h 882236"/>
              <a:gd name="connsiteX3" fmla="*/ 3230268 w 4572000"/>
              <a:gd name="connsiteY3" fmla="*/ 0 h 882236"/>
              <a:gd name="connsiteX4" fmla="*/ 4572000 w 4572000"/>
              <a:gd name="connsiteY4" fmla="*/ 13785 h 88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882236">
                <a:moveTo>
                  <a:pt x="4595" y="64330"/>
                </a:moveTo>
                <a:cubicBezTo>
                  <a:pt x="3063" y="336965"/>
                  <a:pt x="1532" y="609601"/>
                  <a:pt x="0" y="882236"/>
                </a:cubicBezTo>
                <a:lnTo>
                  <a:pt x="3234863" y="850071"/>
                </a:lnTo>
                <a:cubicBezTo>
                  <a:pt x="3233331" y="566714"/>
                  <a:pt x="3231800" y="283357"/>
                  <a:pt x="3230268" y="0"/>
                </a:cubicBezTo>
                <a:lnTo>
                  <a:pt x="4572000" y="13785"/>
                </a:ln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7EFB42C-EE2A-4428-A5AE-FEE85B63B190}"/>
              </a:ext>
            </a:extLst>
          </p:cNvPr>
          <p:cNvSpPr txBox="1"/>
          <p:nvPr/>
        </p:nvSpPr>
        <p:spPr>
          <a:xfrm>
            <a:off x="1888404" y="2217118"/>
            <a:ext cx="1789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Port Forward</a:t>
            </a:r>
          </a:p>
        </p:txBody>
      </p:sp>
    </p:spTree>
    <p:extLst>
      <p:ext uri="{BB962C8B-B14F-4D97-AF65-F5344CB8AC3E}">
        <p14:creationId xmlns:p14="http://schemas.microsoft.com/office/powerpoint/2010/main" val="333658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9735931-4C47-4E23-A806-8743DEC7A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84" y="2606884"/>
            <a:ext cx="10076033" cy="16442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8471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127</Words>
  <Application>Microsoft Office PowerPoint</Application>
  <PresentationFormat>ワイド画面</PresentationFormat>
  <Paragraphs>62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62</cp:revision>
  <dcterms:created xsi:type="dcterms:W3CDTF">2021-03-22T08:07:22Z</dcterms:created>
  <dcterms:modified xsi:type="dcterms:W3CDTF">2021-06-03T10:24:15Z</dcterms:modified>
</cp:coreProperties>
</file>