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827" r:id="rId2"/>
    <p:sldId id="10834" r:id="rId3"/>
    <p:sldId id="10828" r:id="rId4"/>
    <p:sldId id="10831" r:id="rId5"/>
    <p:sldId id="10829" r:id="rId6"/>
    <p:sldId id="10830" r:id="rId7"/>
    <p:sldId id="10832" r:id="rId8"/>
    <p:sldId id="10833" r:id="rId9"/>
    <p:sldId id="1083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41E1D8-65D7-48C0-A68B-337BF197B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BC94B1-B279-4CFD-8D8C-18DD5E7B2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49DF8B-7467-419A-A706-71E08A1F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099-A01A-4011-8D48-CD00165F3486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1D4D71-C254-40C1-B892-6B88FAB5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EA81E7-BA15-4CD2-9D22-95D662A3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E6C1-B51F-49E2-809D-BAB7E1237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55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4DD52-83AA-4C1F-A828-B11CAA35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092F19-5A9E-43AF-A26F-9571F03E9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AFEC0A-78FB-4E6B-88EA-BA6988C1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099-A01A-4011-8D48-CD00165F3486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96DE70-DA48-49BC-94D2-653CA927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28FCE-3D13-44D0-9A79-EEB7FEAE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E6C1-B51F-49E2-809D-BAB7E1237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02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285C082-A646-4721-A5E9-F6E6079E1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0F5F02-5507-47B9-BE21-2A67A2DCD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0A887C-DB3C-44F3-8F15-0B8DC3CB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099-A01A-4011-8D48-CD00165F3486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3EA4E2-5E54-4451-B21A-875533FC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9B2452-E4D5-4618-879C-72E56B8F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E6C1-B51F-49E2-809D-BAB7E1237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45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CEE9E1-5B99-4293-9FE2-B4C9059C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FC5C70-1157-4E63-ACBF-B9B691A44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7AD39F-EB6B-4D36-ADDD-B0765F3E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099-A01A-4011-8D48-CD00165F3486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C13B2E-7626-4F12-A2CE-5171D0C6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F0F0F0-8854-4ABD-B513-1E60C432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E6C1-B51F-49E2-809D-BAB7E1237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17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38BEDF-A315-4F94-80C3-F04FABFF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EC22E2-46A6-4614-8511-115316ECC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6820A2-3E82-4D0C-AFE8-B6EDC228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099-A01A-4011-8D48-CD00165F3486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C7EAF8-EDFB-464B-BCA7-96CAC6E6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706917-FA52-47AE-A86F-B054D375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E6C1-B51F-49E2-809D-BAB7E1237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54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C66154-6253-40C8-834F-AA76A0BC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4228FB-2E2A-4DC1-8287-D9A9B36B3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1B4A77-DC40-48EE-BB17-0E21827DD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C44CB7-AA1F-467A-B383-378207E6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099-A01A-4011-8D48-CD00165F3486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975392-B596-4AAD-B200-085FD8A2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229786-B383-4B3D-A744-DBDA3F42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E6C1-B51F-49E2-809D-BAB7E1237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92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7DE50-375C-4CE4-A09D-024D8B18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C21772-44A2-4EE4-BDA4-AF42E6D2C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61B7B9-3113-46DC-9F21-E6A91A367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CC7DC8-CF17-4467-9470-0D2CFF62F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CE5CE1C-53F7-406E-A1D0-FC5071CB5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52CFC3-82D9-4D0D-9BD3-1E379E8A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099-A01A-4011-8D48-CD00165F3486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47B511-73B6-44A4-8DD1-3DDBF3A2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9F6648F-A1A9-4335-925A-AE38172E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E6C1-B51F-49E2-809D-BAB7E1237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15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7E767-6CB3-4A42-A814-072D7C05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82812D-217E-480E-A01B-572FE9D4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099-A01A-4011-8D48-CD00165F3486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8295BD-EFC8-48BA-8CB9-96F5469D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26F500-4E54-4BB8-A88C-A998C2EF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E6C1-B51F-49E2-809D-BAB7E1237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61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7153F17-D57C-4224-A8DF-CC1F0D0C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099-A01A-4011-8D48-CD00165F3486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9082C6C-76F9-40D7-BAD8-EB393A2B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36FE25-ABB8-4016-9434-6BAE04E1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E6C1-B51F-49E2-809D-BAB7E1237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97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D4FCE0-4DCD-4231-8EC7-C4051AF7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E5EFD1-9774-4D6D-8EDC-0C572C4C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B44349-E2AE-4EE2-874C-FF494785B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B140D4-9685-40C9-9631-8E228AF4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099-A01A-4011-8D48-CD00165F3486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1B0D88-ED64-4536-9AFF-46312C42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619686-1B60-4170-9D28-7A7550C2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E6C1-B51F-49E2-809D-BAB7E1237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1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6814E9-6CF5-4E70-87A1-69078430B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E0CCA18-3E48-40EE-B947-0BF5591FC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A91E6E-3FB2-49D3-ABDA-498D73670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BEAA6F-D443-4D74-934C-F71F9A24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C099-A01A-4011-8D48-CD00165F3486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BD9097-BA71-428E-9E41-E6AED358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A61AF3-D32F-4CAC-A818-B771F858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E6C1-B51F-49E2-809D-BAB7E1237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59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2C66E28-E898-490A-9E66-CA430E75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AE8926-EAD7-47B7-BFC6-0F43BE68F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28E468-91B9-4EED-8D8F-AF05B4C14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0C099-A01A-4011-8D48-CD00165F3486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22F19A-3C26-44FC-8809-686300C52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5368A5-95FF-4F3B-987D-6200BF4C0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1E6C1-B51F-49E2-809D-BAB7E12371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22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hyperlink" Target="https://app01.myase.appserviceenvironment.net/*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13.sv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hyperlink" Target="https://app01.myase.appserviceenvironment.net/*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B76C714-285A-4DB1-A579-905FEA5037D9}"/>
              </a:ext>
            </a:extLst>
          </p:cNvPr>
          <p:cNvSpPr/>
          <p:nvPr/>
        </p:nvSpPr>
        <p:spPr>
          <a:xfrm>
            <a:off x="1027610" y="457930"/>
            <a:ext cx="10611395" cy="59123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2230898F-A611-4146-A881-CF47FCB6B6DC}"/>
              </a:ext>
            </a:extLst>
          </p:cNvPr>
          <p:cNvSpPr/>
          <p:nvPr/>
        </p:nvSpPr>
        <p:spPr bwMode="auto">
          <a:xfrm>
            <a:off x="5321390" y="5330083"/>
            <a:ext cx="3977005" cy="845736"/>
          </a:xfrm>
          <a:prstGeom prst="roundRect">
            <a:avLst>
              <a:gd name="adj" fmla="val 1044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chemeClr val="tx2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myase.appserviceenvironment.net </a:t>
            </a:r>
            <a:r>
              <a:rPr lang="en-US" altLang="ja-JP" sz="1200" dirty="0">
                <a:solidFill>
                  <a:schemeClr val="tx2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Segoe UI" pitchFamily="34" charset="0"/>
              </a:rPr>
              <a:t>(private)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chemeClr val="tx2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Segoe UI" pitchFamily="34" charset="0"/>
              </a:rPr>
              <a:t>app01 &gt; 10.2.1.4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chemeClr val="tx2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Segoe UI" pitchFamily="34" charset="0"/>
              </a:rPr>
              <a:t>app02 &gt; 10.2.1.4</a:t>
            </a:r>
            <a:endParaRPr lang="ja-JP" altLang="en-US" sz="1200" dirty="0">
              <a:solidFill>
                <a:schemeClr val="tx2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Segoe UI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143B91C-5584-4FA3-9627-A81097BF7384}"/>
              </a:ext>
            </a:extLst>
          </p:cNvPr>
          <p:cNvSpPr/>
          <p:nvPr/>
        </p:nvSpPr>
        <p:spPr bwMode="auto">
          <a:xfrm>
            <a:off x="5185803" y="2023851"/>
            <a:ext cx="6075372" cy="263785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89642" tIns="44821" rIns="89642" bIns="44821" numCol="1" rtlCol="0" anchor="b" anchorCtr="0" compatLnSpc="1">
            <a:prstTxWarp prst="textNoShape">
              <a:avLst/>
            </a:prstTxWarp>
          </a:bodyPr>
          <a:lstStyle/>
          <a:p>
            <a:pPr algn="ctr" defTabSz="896386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1078" dirty="0">
              <a:solidFill>
                <a:srgbClr val="00000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861D0C-FC59-40B7-8773-1A6978244C84}"/>
              </a:ext>
            </a:extLst>
          </p:cNvPr>
          <p:cNvSpPr/>
          <p:nvPr/>
        </p:nvSpPr>
        <p:spPr bwMode="auto">
          <a:xfrm>
            <a:off x="9512661" y="2221478"/>
            <a:ext cx="1465243" cy="2236499"/>
          </a:xfrm>
          <a:prstGeom prst="rect">
            <a:avLst/>
          </a:prstGeom>
          <a:noFill/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89642" tIns="44821" rIns="89642" bIns="44821" numCol="1" rtlCol="0" anchor="ctr" anchorCtr="0" compatLnSpc="1">
            <a:prstTxWarp prst="textNoShape">
              <a:avLst/>
            </a:prstTxWarp>
          </a:bodyPr>
          <a:lstStyle/>
          <a:p>
            <a:pPr algn="ctr" defTabSz="896386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1078" dirty="0">
              <a:solidFill>
                <a:srgbClr val="00000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A267FC0-7D7E-481C-A2F5-4606EFED2897}"/>
              </a:ext>
            </a:extLst>
          </p:cNvPr>
          <p:cNvSpPr txBox="1"/>
          <p:nvPr/>
        </p:nvSpPr>
        <p:spPr>
          <a:xfrm>
            <a:off x="9698090" y="3983631"/>
            <a:ext cx="1133117" cy="5633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altLang="ja-JP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ASE</a:t>
            </a:r>
            <a:r>
              <a:rPr lang="ja-JP" alt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　</a:t>
            </a:r>
            <a:r>
              <a:rPr lang="en-US" altLang="ja-JP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subnet</a:t>
            </a:r>
            <a:br>
              <a:rPr lang="en-US" altLang="ja-JP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</a:br>
            <a:r>
              <a:rPr lang="en-US" altLang="ja-JP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10.2.1.0/24</a:t>
            </a:r>
          </a:p>
        </p:txBody>
      </p:sp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A495D63B-D80B-49CB-B6F7-C0352136D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184" y="4254890"/>
            <a:ext cx="356857" cy="356857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C90757E-DCAA-4A8A-91CF-60B5E701E62E}"/>
              </a:ext>
            </a:extLst>
          </p:cNvPr>
          <p:cNvSpPr/>
          <p:nvPr/>
        </p:nvSpPr>
        <p:spPr bwMode="auto">
          <a:xfrm>
            <a:off x="5681857" y="2221478"/>
            <a:ext cx="1465243" cy="2236499"/>
          </a:xfrm>
          <a:prstGeom prst="rect">
            <a:avLst/>
          </a:prstGeom>
          <a:noFill/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89642" tIns="44821" rIns="89642" bIns="44821" numCol="1" rtlCol="0" anchor="ctr" anchorCtr="0" compatLnSpc="1">
            <a:prstTxWarp prst="textNoShape">
              <a:avLst/>
            </a:prstTxWarp>
          </a:bodyPr>
          <a:lstStyle/>
          <a:p>
            <a:pPr algn="ctr" defTabSz="896386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1078" dirty="0">
              <a:solidFill>
                <a:srgbClr val="00000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C60BE71-7734-43BE-A4BD-1BFB5C5493F9}"/>
              </a:ext>
            </a:extLst>
          </p:cNvPr>
          <p:cNvSpPr txBox="1"/>
          <p:nvPr/>
        </p:nvSpPr>
        <p:spPr>
          <a:xfrm>
            <a:off x="5605421" y="4008101"/>
            <a:ext cx="1250135" cy="5633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altLang="ja-JP" sz="98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AppGw</a:t>
            </a:r>
            <a:r>
              <a:rPr lang="en-US" altLang="ja-JP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subnet</a:t>
            </a:r>
            <a:br>
              <a:rPr lang="en-US" altLang="ja-JP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</a:br>
            <a:r>
              <a:rPr lang="en-US" altLang="ja-JP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10.2.2.0/24</a:t>
            </a:r>
            <a:endParaRPr lang="ja-JP" altLang="en-US" sz="98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875B9A5F-ACB8-4B06-926B-100664412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9462" y="2078698"/>
            <a:ext cx="396325" cy="396325"/>
          </a:xfrm>
          <a:prstGeom prst="rect">
            <a:avLst/>
          </a:prstGeom>
        </p:spPr>
      </p:pic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78C26B97-42DF-42C3-80A8-FABDCD79E2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6817" y="2075163"/>
            <a:ext cx="360295" cy="360295"/>
          </a:xfrm>
          <a:prstGeom prst="rect">
            <a:avLst/>
          </a:prstGeom>
        </p:spPr>
      </p:pic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BCD44AA9-E77F-4832-82B0-6723EFC004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65135" y="2657976"/>
            <a:ext cx="360295" cy="360295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FF12A714-38FB-4AEB-AD6F-A0EA5DE725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65135" y="3523628"/>
            <a:ext cx="360295" cy="360295"/>
          </a:xfrm>
          <a:prstGeom prst="rect">
            <a:avLst/>
          </a:prstGeom>
        </p:spPr>
      </p:pic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7F72CC0B-3FB5-4317-88C7-792D268F4B92}"/>
              </a:ext>
            </a:extLst>
          </p:cNvPr>
          <p:cNvSpPr/>
          <p:nvPr/>
        </p:nvSpPr>
        <p:spPr bwMode="auto">
          <a:xfrm>
            <a:off x="6280423" y="2493991"/>
            <a:ext cx="268112" cy="15809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765" dirty="0">
              <a:solidFill>
                <a:schemeClr val="tx2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Segoe UI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7C0B683-3086-46AF-90FC-A6B53788349B}"/>
              </a:ext>
            </a:extLst>
          </p:cNvPr>
          <p:cNvSpPr txBox="1"/>
          <p:nvPr/>
        </p:nvSpPr>
        <p:spPr>
          <a:xfrm rot="16200000">
            <a:off x="5630137" y="3045972"/>
            <a:ext cx="1588369" cy="42758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ja-JP" alt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パスベースルーティング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1D22F2B-9B2B-4261-83C2-DBB9C2620EF1}"/>
              </a:ext>
            </a:extLst>
          </p:cNvPr>
          <p:cNvCxnSpPr>
            <a:cxnSpLocks/>
          </p:cNvCxnSpPr>
          <p:nvPr/>
        </p:nvCxnSpPr>
        <p:spPr>
          <a:xfrm>
            <a:off x="2280049" y="3190569"/>
            <a:ext cx="3929639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CD6648C-03E4-4F73-81CC-1E885294C4DF}"/>
              </a:ext>
            </a:extLst>
          </p:cNvPr>
          <p:cNvSpPr/>
          <p:nvPr/>
        </p:nvSpPr>
        <p:spPr bwMode="auto">
          <a:xfrm>
            <a:off x="1326050" y="2023851"/>
            <a:ext cx="1180515" cy="263785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89642" tIns="44821" rIns="89642" bIns="44821" numCol="1" rtlCol="0" anchor="b" anchorCtr="0" compatLnSpc="1">
            <a:prstTxWarp prst="textNoShape">
              <a:avLst/>
            </a:prstTxWarp>
          </a:bodyPr>
          <a:lstStyle/>
          <a:p>
            <a:pPr algn="ctr" defTabSz="896386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1078" dirty="0">
              <a:solidFill>
                <a:srgbClr val="00000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17A6A78C-FAFC-4BCA-8797-3C55E4E179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43673" y="3094460"/>
            <a:ext cx="490532" cy="490532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B85340F-F053-4615-A029-7C08258A2796}"/>
              </a:ext>
            </a:extLst>
          </p:cNvPr>
          <p:cNvSpPr txBox="1"/>
          <p:nvPr/>
        </p:nvSpPr>
        <p:spPr>
          <a:xfrm>
            <a:off x="1100469" y="1712024"/>
            <a:ext cx="788470" cy="42758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ja-JP" alt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オンプレ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5C14009-0E35-44DC-A7A6-C53F153AF2DE}"/>
              </a:ext>
            </a:extLst>
          </p:cNvPr>
          <p:cNvSpPr txBox="1"/>
          <p:nvPr/>
        </p:nvSpPr>
        <p:spPr>
          <a:xfrm>
            <a:off x="2583001" y="2942888"/>
            <a:ext cx="2385358" cy="226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82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https://myappgw.ainabams.net/001/*</a:t>
            </a:r>
            <a:endParaRPr lang="ja-JP" altLang="en-US" sz="882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D07D44FB-F66B-4CCF-B409-8E62C745F542}"/>
              </a:ext>
            </a:extLst>
          </p:cNvPr>
          <p:cNvCxnSpPr>
            <a:cxnSpLocks/>
          </p:cNvCxnSpPr>
          <p:nvPr/>
        </p:nvCxnSpPr>
        <p:spPr>
          <a:xfrm>
            <a:off x="2293872" y="3339726"/>
            <a:ext cx="3929639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E146970-4757-4F18-8F27-EB0D38F3EF66}"/>
              </a:ext>
            </a:extLst>
          </p:cNvPr>
          <p:cNvSpPr txBox="1"/>
          <p:nvPr/>
        </p:nvSpPr>
        <p:spPr>
          <a:xfrm>
            <a:off x="2523798" y="3368999"/>
            <a:ext cx="2503763" cy="226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82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https:// myappgw.ainabams.net /002/*</a:t>
            </a:r>
            <a:endParaRPr lang="ja-JP" altLang="en-US" sz="882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D7576B58-5C06-4312-8AD5-4EE2277CC1F5}"/>
              </a:ext>
            </a:extLst>
          </p:cNvPr>
          <p:cNvCxnSpPr>
            <a:cxnSpLocks/>
          </p:cNvCxnSpPr>
          <p:nvPr/>
        </p:nvCxnSpPr>
        <p:spPr>
          <a:xfrm flipV="1">
            <a:off x="6600500" y="2817381"/>
            <a:ext cx="3362132" cy="368931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AA6BA06-5201-46DC-8760-96EB45086282}"/>
              </a:ext>
            </a:extLst>
          </p:cNvPr>
          <p:cNvSpPr txBox="1"/>
          <p:nvPr/>
        </p:nvSpPr>
        <p:spPr>
          <a:xfrm>
            <a:off x="7156603" y="2430174"/>
            <a:ext cx="2640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tx2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  <a:hlinkClick r:id="rId11"/>
              </a:rPr>
              <a:t>https://webapp01.myase</a:t>
            </a:r>
            <a:br>
              <a:rPr lang="en-US" altLang="ja-JP" sz="1200" dirty="0">
                <a:solidFill>
                  <a:schemeClr val="tx2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  <a:hlinkClick r:id="rId11"/>
              </a:rPr>
            </a:br>
            <a:r>
              <a:rPr lang="en-US" altLang="ja-JP" sz="1200" dirty="0">
                <a:solidFill>
                  <a:schemeClr val="tx2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  <a:hlinkClick r:id="rId11"/>
              </a:rPr>
              <a:t>.appserviceenvironment.net/*</a:t>
            </a:r>
            <a:endParaRPr lang="en-US" altLang="ja-JP" sz="1200" dirty="0">
              <a:solidFill>
                <a:schemeClr val="tx2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  <a:p>
            <a:endParaRPr lang="en-US" altLang="ja-JP" sz="1200" dirty="0">
              <a:solidFill>
                <a:schemeClr val="tx2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B422B0A8-5D02-4BD9-AE19-25D9FA0AC4AB}"/>
              </a:ext>
            </a:extLst>
          </p:cNvPr>
          <p:cNvCxnSpPr>
            <a:cxnSpLocks/>
          </p:cNvCxnSpPr>
          <p:nvPr/>
        </p:nvCxnSpPr>
        <p:spPr>
          <a:xfrm>
            <a:off x="6624202" y="3378155"/>
            <a:ext cx="3335065" cy="344542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8A2A7F42-E205-4060-9F66-C11DFF0E5E77}"/>
              </a:ext>
            </a:extLst>
          </p:cNvPr>
          <p:cNvSpPr/>
          <p:nvPr/>
        </p:nvSpPr>
        <p:spPr bwMode="auto">
          <a:xfrm>
            <a:off x="1845109" y="5353748"/>
            <a:ext cx="2195665" cy="785105"/>
          </a:xfrm>
          <a:prstGeom prst="roundRect">
            <a:avLst>
              <a:gd name="adj" fmla="val 1044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chemeClr val="tx2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Segoe UI" pitchFamily="34" charset="0"/>
              </a:rPr>
              <a:t>ainabams.net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 err="1">
                <a:solidFill>
                  <a:schemeClr val="tx2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Segoe UI" pitchFamily="34" charset="0"/>
              </a:rPr>
              <a:t>myappgw</a:t>
            </a:r>
            <a:r>
              <a:rPr lang="en-US" altLang="ja-JP" sz="1200" dirty="0">
                <a:solidFill>
                  <a:schemeClr val="tx2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Segoe UI" pitchFamily="34" charset="0"/>
              </a:rPr>
              <a:t> &gt; 10.2.2.4</a:t>
            </a:r>
          </a:p>
        </p:txBody>
      </p:sp>
      <p:pic>
        <p:nvPicPr>
          <p:cNvPr id="78" name="グラフィックス 77">
            <a:extLst>
              <a:ext uri="{FF2B5EF4-FFF2-40B4-BE49-F238E27FC236}">
                <a16:creationId xmlns:a16="http://schemas.microsoft.com/office/drawing/2014/main" id="{E0CFA5CD-88D6-4DF0-B75F-A8E16401C5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33707" y="5143415"/>
            <a:ext cx="396325" cy="396325"/>
          </a:xfrm>
          <a:prstGeom prst="rect">
            <a:avLst/>
          </a:prstGeom>
        </p:spPr>
      </p:pic>
      <p:pic>
        <p:nvPicPr>
          <p:cNvPr id="80" name="グラフィックス 79">
            <a:extLst>
              <a:ext uri="{FF2B5EF4-FFF2-40B4-BE49-F238E27FC236}">
                <a16:creationId xmlns:a16="http://schemas.microsoft.com/office/drawing/2014/main" id="{1C950AAB-65B9-499D-A97E-EAFF38A000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02978" y="5124907"/>
            <a:ext cx="396325" cy="39632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A68D3E2-A4ED-471C-A0BF-74657321827B}"/>
              </a:ext>
            </a:extLst>
          </p:cNvPr>
          <p:cNvSpPr txBox="1"/>
          <p:nvPr/>
        </p:nvSpPr>
        <p:spPr>
          <a:xfrm>
            <a:off x="7148111" y="3648791"/>
            <a:ext cx="2640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tx2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  <a:hlinkClick r:id="rId11"/>
              </a:rPr>
              <a:t>https://webapp02.myase</a:t>
            </a:r>
            <a:br>
              <a:rPr lang="en-US" altLang="ja-JP" sz="1200" dirty="0">
                <a:solidFill>
                  <a:schemeClr val="tx2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  <a:hlinkClick r:id="rId11"/>
              </a:rPr>
            </a:br>
            <a:r>
              <a:rPr lang="en-US" altLang="ja-JP" sz="1200" dirty="0">
                <a:solidFill>
                  <a:schemeClr val="tx2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  <a:hlinkClick r:id="rId11"/>
              </a:rPr>
              <a:t>.appserviceenvironment.net/*</a:t>
            </a:r>
            <a:endParaRPr lang="en-US" altLang="ja-JP" sz="1200" dirty="0">
              <a:solidFill>
                <a:schemeClr val="tx2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  <a:p>
            <a:endParaRPr lang="en-US" altLang="ja-JP" sz="1200" dirty="0">
              <a:solidFill>
                <a:schemeClr val="tx2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C070AA76-D6F4-4B70-A23A-19DF2DE1316A}"/>
              </a:ext>
            </a:extLst>
          </p:cNvPr>
          <p:cNvCxnSpPr>
            <a:cxnSpLocks/>
            <a:stCxn id="13" idx="2"/>
            <a:endCxn id="80" idx="0"/>
          </p:cNvCxnSpPr>
          <p:nvPr/>
        </p:nvCxnSpPr>
        <p:spPr>
          <a:xfrm rot="16200000" flipH="1">
            <a:off x="5141797" y="4865563"/>
            <a:ext cx="513160" cy="5528"/>
          </a:xfrm>
          <a:prstGeom prst="bent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A663E8B5-EBF7-4A84-B5BF-C5685F781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60" y="4254890"/>
            <a:ext cx="356857" cy="356857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E51868B-C24D-4F52-A527-FE3542B892D6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2106417" y="4433319"/>
            <a:ext cx="3110767" cy="0"/>
          </a:xfrm>
          <a:prstGeom prst="straightConnector1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B2BDE70-A6FA-48D1-831A-0D9A2307B6CF}"/>
              </a:ext>
            </a:extLst>
          </p:cNvPr>
          <p:cNvSpPr txBox="1"/>
          <p:nvPr/>
        </p:nvSpPr>
        <p:spPr>
          <a:xfrm>
            <a:off x="3290451" y="4075972"/>
            <a:ext cx="1218075" cy="42758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altLang="ja-JP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VNET Peering</a:t>
            </a:r>
            <a:endParaRPr lang="ja-JP" altLang="en-US" sz="98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851386BB-AE43-4019-B930-676A57BCF55C}"/>
              </a:ext>
            </a:extLst>
          </p:cNvPr>
          <p:cNvCxnSpPr>
            <a:cxnSpLocks/>
            <a:stCxn id="8" idx="2"/>
            <a:endCxn id="78" idx="0"/>
          </p:cNvCxnSpPr>
          <p:nvPr/>
        </p:nvCxnSpPr>
        <p:spPr>
          <a:xfrm rot="16200000" flipH="1">
            <a:off x="1664095" y="4875640"/>
            <a:ext cx="531668" cy="3881"/>
          </a:xfrm>
          <a:prstGeom prst="bent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C8E1697-16C6-4ADF-AAC2-ABABD63F6BED}"/>
              </a:ext>
            </a:extLst>
          </p:cNvPr>
          <p:cNvSpPr txBox="1"/>
          <p:nvPr/>
        </p:nvSpPr>
        <p:spPr>
          <a:xfrm>
            <a:off x="9806893" y="2934948"/>
            <a:ext cx="1004876" cy="42758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altLang="ja-JP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webapp01</a:t>
            </a:r>
            <a:endParaRPr lang="ja-JP" altLang="en-US" sz="98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3F74DAF-0629-46D2-A6BF-C4F288DBED46}"/>
              </a:ext>
            </a:extLst>
          </p:cNvPr>
          <p:cNvSpPr txBox="1"/>
          <p:nvPr/>
        </p:nvSpPr>
        <p:spPr>
          <a:xfrm>
            <a:off x="9825008" y="3734177"/>
            <a:ext cx="1004876" cy="42758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altLang="ja-JP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webapp02</a:t>
            </a:r>
            <a:endParaRPr lang="ja-JP" altLang="en-US" sz="98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41" name="グラフィックス 40">
            <a:extLst>
              <a:ext uri="{FF2B5EF4-FFF2-40B4-BE49-F238E27FC236}">
                <a16:creationId xmlns:a16="http://schemas.microsoft.com/office/drawing/2014/main" id="{D0592F99-091B-4ABF-8A10-100EF1A35F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45035" y="811681"/>
            <a:ext cx="393595" cy="393595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3BB4E86-7AB3-43AB-8CE4-6F5580AEABF0}"/>
              </a:ext>
            </a:extLst>
          </p:cNvPr>
          <p:cNvCxnSpPr>
            <a:cxnSpLocks/>
            <a:stCxn id="41" idx="3"/>
            <a:endCxn id="22" idx="0"/>
          </p:cNvCxnSpPr>
          <p:nvPr/>
        </p:nvCxnSpPr>
        <p:spPr>
          <a:xfrm>
            <a:off x="5938630" y="1008479"/>
            <a:ext cx="4306653" cy="1649497"/>
          </a:xfrm>
          <a:prstGeom prst="bentConnector2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B5F1E1E-21CA-4094-A577-C4E934ECD272}"/>
              </a:ext>
            </a:extLst>
          </p:cNvPr>
          <p:cNvSpPr txBox="1"/>
          <p:nvPr/>
        </p:nvSpPr>
        <p:spPr>
          <a:xfrm>
            <a:off x="9261245" y="980297"/>
            <a:ext cx="984037" cy="42758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altLang="ja-JP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Easy Auth</a:t>
            </a:r>
            <a:endParaRPr lang="ja-JP" altLang="en-US" sz="98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7B5D27C5-273D-420E-A671-83C87C7DAD12}"/>
              </a:ext>
            </a:extLst>
          </p:cNvPr>
          <p:cNvCxnSpPr>
            <a:cxnSpLocks/>
          </p:cNvCxnSpPr>
          <p:nvPr/>
        </p:nvCxnSpPr>
        <p:spPr>
          <a:xfrm flipV="1">
            <a:off x="2280049" y="1007902"/>
            <a:ext cx="3146910" cy="206366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3B73FF9-8FC1-4896-8850-4064AE537178}"/>
              </a:ext>
            </a:extLst>
          </p:cNvPr>
          <p:cNvSpPr txBox="1"/>
          <p:nvPr/>
        </p:nvSpPr>
        <p:spPr>
          <a:xfrm>
            <a:off x="4850228" y="401893"/>
            <a:ext cx="1750272" cy="42758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altLang="ja-JP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Azure Active Directory</a:t>
            </a:r>
            <a:endParaRPr lang="ja-JP" altLang="en-US" sz="98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3B9353B-3AC7-42B4-8A4A-5A9244F23204}"/>
              </a:ext>
            </a:extLst>
          </p:cNvPr>
          <p:cNvSpPr txBox="1"/>
          <p:nvPr/>
        </p:nvSpPr>
        <p:spPr>
          <a:xfrm>
            <a:off x="2448291" y="1203073"/>
            <a:ext cx="5475024" cy="363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82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https://login.microsoftonline.com/....?</a:t>
            </a:r>
            <a:br>
              <a:rPr lang="en-US" altLang="ja-JP" sz="882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</a:br>
            <a:r>
              <a:rPr lang="en-US" altLang="ja-JP" sz="882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redirect_uri</a:t>
            </a:r>
            <a:r>
              <a:rPr lang="en-US" altLang="ja-JP" sz="882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=https://webapp01.myase.appserviceenvironment.net/.auth/login/aad/callback</a:t>
            </a:r>
            <a:endParaRPr lang="ja-JP" altLang="en-US" sz="882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355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6C50886-74BD-4BB3-91B0-2CB2233FA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514" y="2029932"/>
            <a:ext cx="1900018" cy="3234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397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0FF9194-B03E-49AD-87F2-4C4B300E2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2" y="857737"/>
            <a:ext cx="3581276" cy="2411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5BAF2D3-E215-450F-87F9-7973E93B2B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2"/>
          <a:stretch/>
        </p:blipFill>
        <p:spPr>
          <a:xfrm>
            <a:off x="7954105" y="857737"/>
            <a:ext cx="3886235" cy="4638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DF775E7-9E9C-4D12-8583-44F497854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2" y="3451829"/>
            <a:ext cx="3581277" cy="3199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07CBB43-A0BD-4CEF-AF75-CC6C322EC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530" y="857737"/>
            <a:ext cx="3782965" cy="4258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366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CE2D8FB8-5534-4D05-8128-8035AE946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666" y="1974978"/>
            <a:ext cx="5852667" cy="2908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165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100B0A58-2C18-4479-9E0C-4BCD73805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415" y="1255587"/>
            <a:ext cx="7779170" cy="4346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948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93A2B61-2116-4951-B704-5B11B01364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2" b="13264"/>
          <a:stretch/>
        </p:blipFill>
        <p:spPr>
          <a:xfrm>
            <a:off x="3897840" y="1007581"/>
            <a:ext cx="4396319" cy="4010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503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EEC2510-D382-46C9-84D7-A8EAAE31A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188" y="812665"/>
            <a:ext cx="4343623" cy="5232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545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455E3F2-F75C-4929-B5A7-6B681111E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945" y="1730287"/>
            <a:ext cx="6020109" cy="3397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048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B76C714-285A-4DB1-A579-905FEA5037D9}"/>
              </a:ext>
            </a:extLst>
          </p:cNvPr>
          <p:cNvSpPr/>
          <p:nvPr/>
        </p:nvSpPr>
        <p:spPr>
          <a:xfrm>
            <a:off x="1027610" y="457930"/>
            <a:ext cx="11032845" cy="59123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143B91C-5584-4FA3-9627-A81097BF7384}"/>
              </a:ext>
            </a:extLst>
          </p:cNvPr>
          <p:cNvSpPr/>
          <p:nvPr/>
        </p:nvSpPr>
        <p:spPr bwMode="auto">
          <a:xfrm>
            <a:off x="5185803" y="2023851"/>
            <a:ext cx="6075372" cy="263785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89642" tIns="44821" rIns="89642" bIns="44821" numCol="1" rtlCol="0" anchor="b" anchorCtr="0" compatLnSpc="1">
            <a:prstTxWarp prst="textNoShape">
              <a:avLst/>
            </a:prstTxWarp>
          </a:bodyPr>
          <a:lstStyle/>
          <a:p>
            <a:pPr algn="ctr" defTabSz="896386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1078" dirty="0">
              <a:solidFill>
                <a:srgbClr val="00000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861D0C-FC59-40B7-8773-1A6978244C84}"/>
              </a:ext>
            </a:extLst>
          </p:cNvPr>
          <p:cNvSpPr/>
          <p:nvPr/>
        </p:nvSpPr>
        <p:spPr bwMode="auto">
          <a:xfrm>
            <a:off x="9512661" y="2221478"/>
            <a:ext cx="1465243" cy="2236499"/>
          </a:xfrm>
          <a:prstGeom prst="rect">
            <a:avLst/>
          </a:prstGeom>
          <a:noFill/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89642" tIns="44821" rIns="89642" bIns="44821" numCol="1" rtlCol="0" anchor="ctr" anchorCtr="0" compatLnSpc="1">
            <a:prstTxWarp prst="textNoShape">
              <a:avLst/>
            </a:prstTxWarp>
          </a:bodyPr>
          <a:lstStyle/>
          <a:p>
            <a:pPr algn="ctr" defTabSz="896386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1078" dirty="0">
              <a:solidFill>
                <a:srgbClr val="00000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A267FC0-7D7E-481C-A2F5-4606EFED2897}"/>
              </a:ext>
            </a:extLst>
          </p:cNvPr>
          <p:cNvSpPr txBox="1"/>
          <p:nvPr/>
        </p:nvSpPr>
        <p:spPr>
          <a:xfrm>
            <a:off x="9698090" y="3983631"/>
            <a:ext cx="1133117" cy="5633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altLang="ja-JP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ASE</a:t>
            </a:r>
            <a:r>
              <a:rPr lang="ja-JP" alt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　</a:t>
            </a:r>
            <a:r>
              <a:rPr lang="en-US" altLang="ja-JP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subnet</a:t>
            </a:r>
            <a:br>
              <a:rPr lang="en-US" altLang="ja-JP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</a:br>
            <a:r>
              <a:rPr lang="en-US" altLang="ja-JP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10.2.1.0/24</a:t>
            </a:r>
          </a:p>
        </p:txBody>
      </p:sp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A495D63B-D80B-49CB-B6F7-C0352136D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184" y="4254890"/>
            <a:ext cx="356857" cy="356857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C90757E-DCAA-4A8A-91CF-60B5E701E62E}"/>
              </a:ext>
            </a:extLst>
          </p:cNvPr>
          <p:cNvSpPr/>
          <p:nvPr/>
        </p:nvSpPr>
        <p:spPr bwMode="auto">
          <a:xfrm>
            <a:off x="5681857" y="2221478"/>
            <a:ext cx="1465243" cy="2236499"/>
          </a:xfrm>
          <a:prstGeom prst="rect">
            <a:avLst/>
          </a:prstGeom>
          <a:noFill/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89642" tIns="44821" rIns="89642" bIns="44821" numCol="1" rtlCol="0" anchor="ctr" anchorCtr="0" compatLnSpc="1">
            <a:prstTxWarp prst="textNoShape">
              <a:avLst/>
            </a:prstTxWarp>
          </a:bodyPr>
          <a:lstStyle/>
          <a:p>
            <a:pPr algn="ctr" defTabSz="896386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1078" dirty="0">
              <a:solidFill>
                <a:srgbClr val="00000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C60BE71-7734-43BE-A4BD-1BFB5C5493F9}"/>
              </a:ext>
            </a:extLst>
          </p:cNvPr>
          <p:cNvSpPr txBox="1"/>
          <p:nvPr/>
        </p:nvSpPr>
        <p:spPr>
          <a:xfrm>
            <a:off x="5605421" y="4008101"/>
            <a:ext cx="1250135" cy="5633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altLang="ja-JP" sz="98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AppGw</a:t>
            </a:r>
            <a:r>
              <a:rPr lang="en-US" altLang="ja-JP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subnet</a:t>
            </a:r>
            <a:br>
              <a:rPr lang="en-US" altLang="ja-JP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</a:br>
            <a:r>
              <a:rPr lang="en-US" altLang="ja-JP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10.2.2.0/24</a:t>
            </a:r>
            <a:endParaRPr lang="ja-JP" altLang="en-US" sz="98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875B9A5F-ACB8-4B06-926B-100664412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9462" y="2078698"/>
            <a:ext cx="396325" cy="396325"/>
          </a:xfrm>
          <a:prstGeom prst="rect">
            <a:avLst/>
          </a:prstGeom>
        </p:spPr>
      </p:pic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78C26B97-42DF-42C3-80A8-FABDCD79E2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6817" y="2075163"/>
            <a:ext cx="360295" cy="360295"/>
          </a:xfrm>
          <a:prstGeom prst="rect">
            <a:avLst/>
          </a:prstGeom>
        </p:spPr>
      </p:pic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BCD44AA9-E77F-4832-82B0-6723EFC004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65135" y="2657976"/>
            <a:ext cx="360295" cy="360295"/>
          </a:xfrm>
          <a:prstGeom prst="rect">
            <a:avLst/>
          </a:prstGeom>
        </p:spPr>
      </p:pic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7F72CC0B-3FB5-4317-88C7-792D268F4B92}"/>
              </a:ext>
            </a:extLst>
          </p:cNvPr>
          <p:cNvSpPr/>
          <p:nvPr/>
        </p:nvSpPr>
        <p:spPr bwMode="auto">
          <a:xfrm>
            <a:off x="6280423" y="2493991"/>
            <a:ext cx="268112" cy="15809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765" dirty="0">
              <a:solidFill>
                <a:schemeClr val="tx2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Segoe UI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7C0B683-3086-46AF-90FC-A6B53788349B}"/>
              </a:ext>
            </a:extLst>
          </p:cNvPr>
          <p:cNvSpPr txBox="1"/>
          <p:nvPr/>
        </p:nvSpPr>
        <p:spPr>
          <a:xfrm rot="16200000">
            <a:off x="5630137" y="3045972"/>
            <a:ext cx="1588369" cy="42758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ja-JP" alt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パスベースルーティング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1D22F2B-9B2B-4261-83C2-DBB9C2620EF1}"/>
              </a:ext>
            </a:extLst>
          </p:cNvPr>
          <p:cNvCxnSpPr>
            <a:cxnSpLocks/>
          </p:cNvCxnSpPr>
          <p:nvPr/>
        </p:nvCxnSpPr>
        <p:spPr>
          <a:xfrm>
            <a:off x="2280049" y="3190569"/>
            <a:ext cx="3929639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CD6648C-03E4-4F73-81CC-1E885294C4DF}"/>
              </a:ext>
            </a:extLst>
          </p:cNvPr>
          <p:cNvSpPr/>
          <p:nvPr/>
        </p:nvSpPr>
        <p:spPr bwMode="auto">
          <a:xfrm>
            <a:off x="1326050" y="2023851"/>
            <a:ext cx="1180515" cy="263785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89642" tIns="44821" rIns="89642" bIns="44821" numCol="1" rtlCol="0" anchor="b" anchorCtr="0" compatLnSpc="1">
            <a:prstTxWarp prst="textNoShape">
              <a:avLst/>
            </a:prstTxWarp>
          </a:bodyPr>
          <a:lstStyle/>
          <a:p>
            <a:pPr algn="ctr" defTabSz="896386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1078" dirty="0">
              <a:solidFill>
                <a:srgbClr val="00000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17A6A78C-FAFC-4BCA-8797-3C55E4E179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43673" y="3094460"/>
            <a:ext cx="490532" cy="490532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B85340F-F053-4615-A029-7C08258A2796}"/>
              </a:ext>
            </a:extLst>
          </p:cNvPr>
          <p:cNvSpPr txBox="1"/>
          <p:nvPr/>
        </p:nvSpPr>
        <p:spPr>
          <a:xfrm>
            <a:off x="1100469" y="1712024"/>
            <a:ext cx="788470" cy="42758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ja-JP" alt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オンプレ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5C14009-0E35-44DC-A7A6-C53F153AF2DE}"/>
              </a:ext>
            </a:extLst>
          </p:cNvPr>
          <p:cNvSpPr txBox="1"/>
          <p:nvPr/>
        </p:nvSpPr>
        <p:spPr>
          <a:xfrm>
            <a:off x="2583001" y="2942888"/>
            <a:ext cx="2385358" cy="226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82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https://myappgw.ainabams.net/001/*</a:t>
            </a:r>
            <a:endParaRPr lang="ja-JP" altLang="en-US" sz="882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D7576B58-5C06-4312-8AD5-4EE2277CC1F5}"/>
              </a:ext>
            </a:extLst>
          </p:cNvPr>
          <p:cNvCxnSpPr>
            <a:cxnSpLocks/>
          </p:cNvCxnSpPr>
          <p:nvPr/>
        </p:nvCxnSpPr>
        <p:spPr>
          <a:xfrm flipV="1">
            <a:off x="6600500" y="2817381"/>
            <a:ext cx="3362132" cy="368931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AA6BA06-5201-46DC-8760-96EB45086282}"/>
              </a:ext>
            </a:extLst>
          </p:cNvPr>
          <p:cNvSpPr txBox="1"/>
          <p:nvPr/>
        </p:nvSpPr>
        <p:spPr>
          <a:xfrm>
            <a:off x="6855557" y="2430174"/>
            <a:ext cx="29418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tx2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  <a:hlinkClick r:id="rId11"/>
              </a:rPr>
              <a:t>https://webapp01.myase</a:t>
            </a:r>
            <a:br>
              <a:rPr lang="en-US" altLang="ja-JP" sz="1200" dirty="0">
                <a:solidFill>
                  <a:schemeClr val="tx2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  <a:hlinkClick r:id="rId11"/>
              </a:rPr>
            </a:br>
            <a:r>
              <a:rPr lang="en-US" altLang="ja-JP" sz="1200" dirty="0">
                <a:solidFill>
                  <a:schemeClr val="tx2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  <a:hlinkClick r:id="rId11"/>
              </a:rPr>
              <a:t>.appserviceenvironment.net/001/*</a:t>
            </a:r>
            <a:endParaRPr lang="en-US" altLang="ja-JP" sz="1200" dirty="0">
              <a:solidFill>
                <a:schemeClr val="tx2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  <a:p>
            <a:endParaRPr lang="en-US" altLang="ja-JP" sz="1200" dirty="0">
              <a:solidFill>
                <a:schemeClr val="tx2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A663E8B5-EBF7-4A84-B5BF-C5685F781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60" y="4254890"/>
            <a:ext cx="356857" cy="356857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C8E1697-16C6-4ADF-AAC2-ABABD63F6BED}"/>
              </a:ext>
            </a:extLst>
          </p:cNvPr>
          <p:cNvSpPr txBox="1"/>
          <p:nvPr/>
        </p:nvSpPr>
        <p:spPr>
          <a:xfrm>
            <a:off x="9806893" y="2934948"/>
            <a:ext cx="1004876" cy="42758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altLang="ja-JP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webapp01</a:t>
            </a:r>
            <a:endParaRPr lang="ja-JP" altLang="en-US" sz="98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41" name="グラフィックス 40">
            <a:extLst>
              <a:ext uri="{FF2B5EF4-FFF2-40B4-BE49-F238E27FC236}">
                <a16:creationId xmlns:a16="http://schemas.microsoft.com/office/drawing/2014/main" id="{D0592F99-091B-4ABF-8A10-100EF1A35F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45035" y="811681"/>
            <a:ext cx="393595" cy="393595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3BB4E86-7AB3-43AB-8CE4-6F5580AEABF0}"/>
              </a:ext>
            </a:extLst>
          </p:cNvPr>
          <p:cNvCxnSpPr>
            <a:cxnSpLocks/>
            <a:stCxn id="41" idx="3"/>
            <a:endCxn id="22" idx="0"/>
          </p:cNvCxnSpPr>
          <p:nvPr/>
        </p:nvCxnSpPr>
        <p:spPr>
          <a:xfrm>
            <a:off x="5938630" y="1008479"/>
            <a:ext cx="4306653" cy="1649497"/>
          </a:xfrm>
          <a:prstGeom prst="bentConnector2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B5F1E1E-21CA-4094-A577-C4E934ECD272}"/>
              </a:ext>
            </a:extLst>
          </p:cNvPr>
          <p:cNvSpPr txBox="1"/>
          <p:nvPr/>
        </p:nvSpPr>
        <p:spPr>
          <a:xfrm>
            <a:off x="9261245" y="980297"/>
            <a:ext cx="984037" cy="42758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altLang="ja-JP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Easy Auth</a:t>
            </a:r>
            <a:endParaRPr lang="ja-JP" altLang="en-US" sz="98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7B5D27C5-273D-420E-A671-83C87C7DAD12}"/>
              </a:ext>
            </a:extLst>
          </p:cNvPr>
          <p:cNvCxnSpPr>
            <a:cxnSpLocks/>
          </p:cNvCxnSpPr>
          <p:nvPr/>
        </p:nvCxnSpPr>
        <p:spPr>
          <a:xfrm flipV="1">
            <a:off x="2280049" y="1007902"/>
            <a:ext cx="3146910" cy="206366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3B73FF9-8FC1-4896-8850-4064AE537178}"/>
              </a:ext>
            </a:extLst>
          </p:cNvPr>
          <p:cNvSpPr txBox="1"/>
          <p:nvPr/>
        </p:nvSpPr>
        <p:spPr>
          <a:xfrm>
            <a:off x="4850228" y="401893"/>
            <a:ext cx="1750272" cy="42758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altLang="ja-JP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Azure Active Directory</a:t>
            </a:r>
            <a:endParaRPr lang="ja-JP" altLang="en-US" sz="98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3B9353B-3AC7-42B4-8A4A-5A9244F23204}"/>
              </a:ext>
            </a:extLst>
          </p:cNvPr>
          <p:cNvSpPr txBox="1"/>
          <p:nvPr/>
        </p:nvSpPr>
        <p:spPr>
          <a:xfrm>
            <a:off x="2448291" y="1203073"/>
            <a:ext cx="5475024" cy="363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82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https://login.microsoftonline.com/....?</a:t>
            </a:r>
            <a:br>
              <a:rPr lang="en-US" altLang="ja-JP" sz="882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</a:br>
            <a:r>
              <a:rPr lang="en-US" altLang="ja-JP" sz="882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redirect_uri</a:t>
            </a:r>
            <a:r>
              <a:rPr lang="en-US" altLang="ja-JP" sz="882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=https://myappgw.ainabams.net/001/.auth/login/aad/callback</a:t>
            </a:r>
            <a:endParaRPr lang="ja-JP" altLang="en-US" sz="882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EA384931-DAAD-484B-B900-F42C477332D8}"/>
              </a:ext>
            </a:extLst>
          </p:cNvPr>
          <p:cNvSpPr/>
          <p:nvPr/>
        </p:nvSpPr>
        <p:spPr>
          <a:xfrm>
            <a:off x="7411452" y="4333497"/>
            <a:ext cx="4482451" cy="1108487"/>
          </a:xfrm>
          <a:prstGeom prst="wedgeRoundRectCallout">
            <a:avLst>
              <a:gd name="adj1" fmla="val 11326"/>
              <a:gd name="adj2" fmla="val -14226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/>
              <a:t>認証なしでアクセス可能なページを用意</a:t>
            </a:r>
            <a:endParaRPr lang="en-US" altLang="ja-JP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/>
              <a:t>認証コールバックが </a:t>
            </a:r>
            <a:r>
              <a:rPr lang="en-US" altLang="ja-JP" sz="1100" dirty="0"/>
              <a:t>https://{X-ORIGINAL-HOST}/001/.auth/ </a:t>
            </a:r>
            <a:r>
              <a:rPr lang="ja-JP" altLang="en-US" sz="1100" dirty="0"/>
              <a:t>配下になるように調整</a:t>
            </a:r>
            <a:endParaRPr lang="en-US" altLang="ja-JP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100" dirty="0"/>
              <a:t>Application </a:t>
            </a:r>
            <a:r>
              <a:rPr kumimoji="1" lang="ja-JP" altLang="en-US" sz="1100" dirty="0"/>
              <a:t>が </a:t>
            </a:r>
            <a:r>
              <a:rPr kumimoji="1" lang="en-US" altLang="ja-JP" sz="1100" dirty="0"/>
              <a:t>/001/ </a:t>
            </a:r>
            <a:r>
              <a:rPr kumimoji="1" lang="ja-JP" altLang="en-US" sz="1100" dirty="0"/>
              <a:t>配下で稼働するように調整</a:t>
            </a:r>
            <a:endParaRPr kumimoji="1" lang="en-US" altLang="ja-JP" sz="1100" dirty="0"/>
          </a:p>
          <a:p>
            <a:endParaRPr kumimoji="1" lang="en-US" altLang="ja-JP" sz="1100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591346ED-182F-4992-AF4A-D8A2F286E32B}"/>
              </a:ext>
            </a:extLst>
          </p:cNvPr>
          <p:cNvSpPr/>
          <p:nvPr/>
        </p:nvSpPr>
        <p:spPr>
          <a:xfrm>
            <a:off x="2875114" y="4870839"/>
            <a:ext cx="4074956" cy="1108487"/>
          </a:xfrm>
          <a:prstGeom prst="wedgeRoundRectCallout">
            <a:avLst>
              <a:gd name="adj1" fmla="val 36020"/>
              <a:gd name="adj2" fmla="val -12837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/>
              <a:t>カスタムプローブを認証がかからないページに向ける</a:t>
            </a:r>
            <a:endParaRPr lang="en-US" altLang="ja-JP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/>
              <a:t>バックエンドのパスをオーバーライドして </a:t>
            </a:r>
            <a:r>
              <a:rPr lang="en-US" altLang="ja-JP" sz="1100" dirty="0"/>
              <a:t>/001/</a:t>
            </a:r>
            <a:r>
              <a:rPr lang="ja-JP" altLang="en-US" sz="1100" dirty="0"/>
              <a:t> 配下にルーティング</a:t>
            </a:r>
            <a:endParaRPr lang="en-US" altLang="ja-JP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ja-JP" sz="1100" dirty="0"/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A22308CD-2CF9-4F40-BFAE-1C67999272EC}"/>
              </a:ext>
            </a:extLst>
          </p:cNvPr>
          <p:cNvSpPr/>
          <p:nvPr/>
        </p:nvSpPr>
        <p:spPr>
          <a:xfrm>
            <a:off x="7147100" y="650262"/>
            <a:ext cx="4074956" cy="916105"/>
          </a:xfrm>
          <a:prstGeom prst="wedgeRoundRectCallout">
            <a:avLst>
              <a:gd name="adj1" fmla="val -67438"/>
              <a:gd name="adj2" fmla="val -4221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/>
              <a:t>リダイレクト </a:t>
            </a:r>
            <a:r>
              <a:rPr kumimoji="1" lang="en-US" altLang="ja-JP" sz="1100" dirty="0"/>
              <a:t>URI</a:t>
            </a:r>
            <a:r>
              <a:rPr kumimoji="1" lang="ja-JP" altLang="en-US" sz="1100" dirty="0"/>
              <a:t> に </a:t>
            </a:r>
            <a:r>
              <a:rPr lang="en-US" altLang="ja-JP" sz="1100" dirty="0"/>
              <a:t>Application Gateway </a:t>
            </a:r>
            <a:r>
              <a:rPr lang="ja-JP" altLang="en-US" sz="1100" dirty="0"/>
              <a:t>経由のコールバックパスを追加</a:t>
            </a:r>
            <a:endParaRPr kumimoji="1"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285290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248</Words>
  <Application>Microsoft Office PowerPoint</Application>
  <PresentationFormat>ワイド画面</PresentationFormat>
  <Paragraphs>35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UD デジタル 教科書体 NK-R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18</cp:revision>
  <dcterms:created xsi:type="dcterms:W3CDTF">2021-09-16T05:20:47Z</dcterms:created>
  <dcterms:modified xsi:type="dcterms:W3CDTF">2021-09-17T13:56:17Z</dcterms:modified>
</cp:coreProperties>
</file>