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6752D-A510-4689-9A0B-F7BE3B445744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DDCB8-6382-49AD-8531-91E6BBF7CD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5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DDCB8-6382-49AD-8531-91E6BBF7CD6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04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0D58A-8C83-4EEE-DF14-BEA0C4638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F1B820-30FE-1AAB-82CC-2FE75AEAB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E66810-C4B7-7188-F173-BF665740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7CD8-31FC-49E1-867D-1B40E71535B9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1978C4-D3B1-78D5-CA7C-D3F2DF8B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ACC150-D2B1-2544-5C03-DA3E2E45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F7E-1B2D-4465-9CF2-094AD171AF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63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AC951-687A-4AC9-DD63-01B99318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536529-FF80-B2B0-7DA1-E085D8FD0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B6425C-5626-D6DC-83D6-7F1B1872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7CD8-31FC-49E1-867D-1B40E71535B9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914DE-0B72-C7C2-639C-24C14703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6EBA00-E757-1698-FE6E-2749FE99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F7E-1B2D-4465-9CF2-094AD171AF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73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29F976C-5E01-AC2E-011A-16880D93B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643FF0-AEA2-1CE4-C455-0D1093EE2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0ED155-FD71-301F-9583-5B66B29C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7CD8-31FC-49E1-867D-1B40E71535B9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A78834-DFA9-BB93-822A-C98EA997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0A8F89-2016-833D-9095-2C72BCCD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F7E-1B2D-4465-9CF2-094AD171AF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54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7C5FB3-DB36-B1BF-7A9D-291EB36B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D7C902-8493-337E-4346-9823B2B1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60FF8F-0E05-9F30-36B7-9E5B268F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7CD8-31FC-49E1-867D-1B40E71535B9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20927E-7B6A-010E-A296-EBA825C0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9531A9-1800-AE6C-01F2-DC5DF2C3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F7E-1B2D-4465-9CF2-094AD171AF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64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084F02-0DBC-18BA-8F4F-976E817B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184531-1240-7289-293E-07B66BCA5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D0431-BBA4-86BF-3708-E9D344F5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7CD8-31FC-49E1-867D-1B40E71535B9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DE77CA-0D71-702B-0781-605B87A7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22C7E7-A582-48FE-BA33-6E480FF0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F7E-1B2D-4465-9CF2-094AD171AF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88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41824-344F-B7BA-EBA0-3D2D8E42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4B3FD6-3782-1036-C7CD-B25C00171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2D0311-1B4A-3B83-27C8-7EB478C46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D9405E-C3C4-89F5-B86A-CB0B4E1E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7CD8-31FC-49E1-867D-1B40E71535B9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2F545F-8241-6247-742A-4558760E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0A9008-4037-BBED-8352-7D11790A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F7E-1B2D-4465-9CF2-094AD171AF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04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7FEF3-7AF8-FC99-F715-75F065C4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69435E-C8F5-2101-6157-97AAE9B8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613E35-03C0-C7C4-B4A5-98BFD1A76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97D2E0-6ED1-573E-8751-4B52367D7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CDD157-4089-9054-7888-ADFE9E615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64E2F83-E3A5-29BF-6DBF-66BA1E59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7CD8-31FC-49E1-867D-1B40E71535B9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CCB68BA-7874-7FF8-86FC-C5CE79B0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289575A-32E2-608E-D3C1-1F3F1BE1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F7E-1B2D-4465-9CF2-094AD171AF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21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B96C3C-9904-6FFC-163F-7198FA00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39E297-FAC2-5CFD-9BB3-F9B011B7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7CD8-31FC-49E1-867D-1B40E71535B9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F24416-1D37-D0D7-83DF-6D19BDC2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FAFD2A-6F4F-46F1-A35F-8CDF85F0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F7E-1B2D-4465-9CF2-094AD171AF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34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76A5CD-89D7-CA23-5F1D-FCB83E79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7CD8-31FC-49E1-867D-1B40E71535B9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7B79F0-397E-CF6B-905A-E14F809F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DAC5CD-E533-0669-804A-5E54FE1F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F7E-1B2D-4465-9CF2-094AD171AF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66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A0C744-35A1-2170-48F0-B5332C43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2ECCB-BDE0-7135-AE8D-D041D097D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B869B0-B09A-3230-CDB4-21C5942F6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F036F3-64D5-BB6F-2307-9A2090C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7CD8-31FC-49E1-867D-1B40E71535B9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E186AA-EC0A-BC84-1DA7-55967D98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123764-8523-9E65-B43C-73675472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F7E-1B2D-4465-9CF2-094AD171AF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46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F548D-1F5D-FB89-9733-D97C4C48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36B28ED-0AB5-9674-EEA2-A5372411A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D8AC3B-E0F8-B663-7344-8D03B7F55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C6A492-9517-6847-27DE-90E4E208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7CD8-31FC-49E1-867D-1B40E71535B9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861398-EEBB-3925-90B0-3C5E3456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D508A2-80F1-17A1-619F-DEBAE353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6DF7E-1B2D-4465-9CF2-094AD171AF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42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ED9FA6-4255-753F-AAC6-61CBD621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DD6787-23E7-6E57-B1B5-199C6B534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0C8AAA-B168-1C8E-3488-5AA02343B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DF7CD8-31FC-49E1-867D-1B40E71535B9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2046D4-56C2-1928-89D0-858A0EE13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B49505-7684-F911-2A9A-1D30EF430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6DF7E-1B2D-4465-9CF2-094AD171AF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51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DB1C002-6E37-797E-03FC-2EDA1E306D21}"/>
              </a:ext>
            </a:extLst>
          </p:cNvPr>
          <p:cNvSpPr/>
          <p:nvPr/>
        </p:nvSpPr>
        <p:spPr>
          <a:xfrm>
            <a:off x="471185" y="514352"/>
            <a:ext cx="11089443" cy="5257799"/>
          </a:xfrm>
          <a:prstGeom prst="roundRect">
            <a:avLst>
              <a:gd name="adj" fmla="val 61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Microsoft Copilot Studio Training - Flexmind">
            <a:extLst>
              <a:ext uri="{FF2B5EF4-FFF2-40B4-BE49-F238E27FC236}">
                <a16:creationId xmlns:a16="http://schemas.microsoft.com/office/drawing/2014/main" id="{FA6C7673-2D19-A2A5-B677-50C2737BD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368" y="800775"/>
            <a:ext cx="877135" cy="87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pilot Logo, symbol, meaning, history, PNG, brand">
            <a:extLst>
              <a:ext uri="{FF2B5EF4-FFF2-40B4-BE49-F238E27FC236}">
                <a16:creationId xmlns:a16="http://schemas.microsoft.com/office/drawing/2014/main" id="{B1829A58-2DD7-8491-8B20-91FBD3B93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49" y="2496846"/>
            <a:ext cx="1237801" cy="69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D69DB780-8F86-B810-E8C0-FC36D63F6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169" y="3113050"/>
            <a:ext cx="999785" cy="9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3BF7EF-AE7F-8A19-EA18-E3BACEFDD501}"/>
              </a:ext>
            </a:extLst>
          </p:cNvPr>
          <p:cNvSpPr txBox="1"/>
          <p:nvPr/>
        </p:nvSpPr>
        <p:spPr>
          <a:xfrm>
            <a:off x="5589837" y="105467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Copilo</a:t>
            </a:r>
            <a:r>
              <a:rPr lang="en-US" altLang="ja-JP" dirty="0"/>
              <a:t>t Studio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58A5D4-3AF5-298B-3B8A-EA77D8ACFA49}"/>
              </a:ext>
            </a:extLst>
          </p:cNvPr>
          <p:cNvSpPr txBox="1"/>
          <p:nvPr/>
        </p:nvSpPr>
        <p:spPr>
          <a:xfrm>
            <a:off x="642635" y="3329090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M365 Copilot App</a:t>
            </a:r>
            <a:endParaRPr kumimoji="1" lang="ja-JP" altLang="en-US" dirty="0"/>
          </a:p>
        </p:txBody>
      </p:sp>
      <p:pic>
        <p:nvPicPr>
          <p:cNvPr id="1040" name="Picture 16" descr="Microsoft Teams Logo, symbol, meaning, history, PNG, brand">
            <a:extLst>
              <a:ext uri="{FF2B5EF4-FFF2-40B4-BE49-F238E27FC236}">
                <a16:creationId xmlns:a16="http://schemas.microsoft.com/office/drawing/2014/main" id="{7A6E39B4-DA34-27A2-1518-1A321C68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55" y="4075716"/>
            <a:ext cx="136158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307D8E-FF29-0409-6414-9C450AAF705D}"/>
              </a:ext>
            </a:extLst>
          </p:cNvPr>
          <p:cNvSpPr txBox="1"/>
          <p:nvPr/>
        </p:nvSpPr>
        <p:spPr>
          <a:xfrm>
            <a:off x="694730" y="4995737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Microsoft Teams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0EEE37-41A5-F3D6-BFE8-F00E993C163C}"/>
              </a:ext>
            </a:extLst>
          </p:cNvPr>
          <p:cNvSpPr txBox="1"/>
          <p:nvPr/>
        </p:nvSpPr>
        <p:spPr>
          <a:xfrm>
            <a:off x="4730345" y="411283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カスタム</a:t>
            </a:r>
            <a:br>
              <a:rPr kumimoji="1" lang="en-US" altLang="ja-JP" dirty="0"/>
            </a:br>
            <a:r>
              <a:rPr kumimoji="1" lang="ja-JP" altLang="en-US" dirty="0"/>
              <a:t>エージェント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478E88E-1F98-86AE-E7D6-97CFF10C6174}"/>
              </a:ext>
            </a:extLst>
          </p:cNvPr>
          <p:cNvCxnSpPr/>
          <p:nvPr/>
        </p:nvCxnSpPr>
        <p:spPr>
          <a:xfrm>
            <a:off x="2539680" y="2873633"/>
            <a:ext cx="2190665" cy="651053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1F1CFD6-8F5C-DAB2-7C1D-529E7C29FD94}"/>
              </a:ext>
            </a:extLst>
          </p:cNvPr>
          <p:cNvCxnSpPr>
            <a:cxnSpLocks/>
          </p:cNvCxnSpPr>
          <p:nvPr/>
        </p:nvCxnSpPr>
        <p:spPr>
          <a:xfrm flipV="1">
            <a:off x="2539680" y="3787308"/>
            <a:ext cx="2190665" cy="651053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矢印: 下 13">
            <a:extLst>
              <a:ext uri="{FF2B5EF4-FFF2-40B4-BE49-F238E27FC236}">
                <a16:creationId xmlns:a16="http://schemas.microsoft.com/office/drawing/2014/main" id="{4A30D0DA-B9CB-FF79-9291-FC2C19EDCE7A}"/>
              </a:ext>
            </a:extLst>
          </p:cNvPr>
          <p:cNvSpPr/>
          <p:nvPr/>
        </p:nvSpPr>
        <p:spPr>
          <a:xfrm>
            <a:off x="5102739" y="1867015"/>
            <a:ext cx="704643" cy="113153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896759A-C1F6-D2EF-5CB0-56A664AD4190}"/>
              </a:ext>
            </a:extLst>
          </p:cNvPr>
          <p:cNvSpPr txBox="1"/>
          <p:nvPr/>
        </p:nvSpPr>
        <p:spPr>
          <a:xfrm>
            <a:off x="5701522" y="2083863"/>
            <a:ext cx="68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開発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756D494-70F9-AD91-17B4-3039C6B5F292}"/>
              </a:ext>
            </a:extLst>
          </p:cNvPr>
          <p:cNvCxnSpPr>
            <a:cxnSpLocks/>
          </p:cNvCxnSpPr>
          <p:nvPr/>
        </p:nvCxnSpPr>
        <p:spPr>
          <a:xfrm>
            <a:off x="6230238" y="3653208"/>
            <a:ext cx="1913283" cy="22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84BF0643-B651-F4AC-1F1B-BE2A8BB943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64014" y="3329090"/>
            <a:ext cx="783922" cy="783922"/>
          </a:xfrm>
          <a:prstGeom prst="rect">
            <a:avLst/>
          </a:prstGeom>
        </p:spPr>
      </p:pic>
      <p:pic>
        <p:nvPicPr>
          <p:cNvPr id="1042" name="Picture 18" descr="Microsoft Azure - Wikipedia">
            <a:extLst>
              <a:ext uri="{FF2B5EF4-FFF2-40B4-BE49-F238E27FC236}">
                <a16:creationId xmlns:a16="http://schemas.microsoft.com/office/drawing/2014/main" id="{C0ED02BA-A536-917A-3A4F-A86288E90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542" y="775979"/>
            <a:ext cx="926725" cy="9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BB45A52-3D85-5818-340C-E187DE1BBE57}"/>
              </a:ext>
            </a:extLst>
          </p:cNvPr>
          <p:cNvSpPr txBox="1"/>
          <p:nvPr/>
        </p:nvSpPr>
        <p:spPr>
          <a:xfrm>
            <a:off x="8271145" y="4251334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MCP </a:t>
            </a:r>
            <a:r>
              <a:rPr kumimoji="1" lang="ja-JP" altLang="en-US" dirty="0"/>
              <a:t>サーバー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5E171E4-7D4B-C503-65FB-E70AC9F7DBFB}"/>
              </a:ext>
            </a:extLst>
          </p:cNvPr>
          <p:cNvSpPr txBox="1"/>
          <p:nvPr/>
        </p:nvSpPr>
        <p:spPr>
          <a:xfrm>
            <a:off x="9250267" y="105467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Microsoft Azure</a:t>
            </a:r>
            <a:endParaRPr kumimoji="1" lang="ja-JP" altLang="en-US" dirty="0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511DEDD8-BA75-D0B3-3881-313E0E2E4B13}"/>
              </a:ext>
            </a:extLst>
          </p:cNvPr>
          <p:cNvSpPr/>
          <p:nvPr/>
        </p:nvSpPr>
        <p:spPr>
          <a:xfrm>
            <a:off x="8743293" y="1886779"/>
            <a:ext cx="704643" cy="113153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98E4299-07AE-695C-A87B-54ED2FCB1C4E}"/>
              </a:ext>
            </a:extLst>
          </p:cNvPr>
          <p:cNvSpPr txBox="1"/>
          <p:nvPr/>
        </p:nvSpPr>
        <p:spPr>
          <a:xfrm>
            <a:off x="9408876" y="2093431"/>
            <a:ext cx="198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開発・デプロイ</a:t>
            </a:r>
          </a:p>
        </p:txBody>
      </p:sp>
      <p:pic>
        <p:nvPicPr>
          <p:cNvPr id="1044" name="Picture 20" descr="Microsoft Entra ID - Wikipedia">
            <a:extLst>
              <a:ext uri="{FF2B5EF4-FFF2-40B4-BE49-F238E27FC236}">
                <a16:creationId xmlns:a16="http://schemas.microsoft.com/office/drawing/2014/main" id="{01793AA8-29A2-E72B-01CE-2B240827F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30" y="658006"/>
            <a:ext cx="842477" cy="84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181546-A929-264E-4DAC-09C88EFB600F}"/>
              </a:ext>
            </a:extLst>
          </p:cNvPr>
          <p:cNvSpPr txBox="1"/>
          <p:nvPr/>
        </p:nvSpPr>
        <p:spPr>
          <a:xfrm>
            <a:off x="1648990" y="918685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Entra ID</a:t>
            </a:r>
            <a:endParaRPr kumimoji="1" lang="ja-JP" altLang="en-US" dirty="0"/>
          </a:p>
        </p:txBody>
      </p:sp>
      <p:pic>
        <p:nvPicPr>
          <p:cNvPr id="1046" name="Picture 22" descr="Virtual Network の価格 | Microsoft Azure">
            <a:extLst>
              <a:ext uri="{FF2B5EF4-FFF2-40B4-BE49-F238E27FC236}">
                <a16:creationId xmlns:a16="http://schemas.microsoft.com/office/drawing/2014/main" id="{47D996AD-BC36-FFEB-E49D-BB1E86509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015" y="5208830"/>
            <a:ext cx="849498" cy="44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C5D220B-E367-ACCE-7C96-E8774A06CEBE}"/>
              </a:ext>
            </a:extLst>
          </p:cNvPr>
          <p:cNvSpPr txBox="1"/>
          <p:nvPr/>
        </p:nvSpPr>
        <p:spPr>
          <a:xfrm>
            <a:off x="8271145" y="5285484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Microsoft Network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634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A68F893-9D2C-BDB2-92B6-4F9C31DA6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29" y="508807"/>
            <a:ext cx="536448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5B4F6A9-4906-7A39-8937-82F780011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32" y="508807"/>
            <a:ext cx="4105080" cy="3418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57337269-9D67-548B-AE21-7EC0369E342D}"/>
              </a:ext>
            </a:extLst>
          </p:cNvPr>
          <p:cNvSpPr/>
          <p:nvPr/>
        </p:nvSpPr>
        <p:spPr>
          <a:xfrm>
            <a:off x="1462773" y="3626079"/>
            <a:ext cx="2861199" cy="612648"/>
          </a:xfrm>
          <a:prstGeom prst="wedgeRoundRectCallout">
            <a:avLst>
              <a:gd name="adj1" fmla="val -3435"/>
              <a:gd name="adj2" fmla="val -13476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ACA</a:t>
            </a:r>
            <a:r>
              <a:rPr kumimoji="1" lang="ja-JP" altLang="en-US" sz="1400" dirty="0"/>
              <a:t> へのアクセスで</a:t>
            </a:r>
            <a:br>
              <a:rPr kumimoji="1" lang="en-US" altLang="ja-JP" sz="1400" dirty="0"/>
            </a:br>
            <a:r>
              <a:rPr kumimoji="1" lang="ja-JP" altLang="en-US" sz="1400" dirty="0"/>
              <a:t>認証を必須に設定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CA0057B-DA4D-AF7E-5E50-976D99F7B3C8}"/>
              </a:ext>
            </a:extLst>
          </p:cNvPr>
          <p:cNvSpPr/>
          <p:nvPr/>
        </p:nvSpPr>
        <p:spPr>
          <a:xfrm>
            <a:off x="7338206" y="2343142"/>
            <a:ext cx="2609375" cy="401495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12F8350B-7412-F05B-3345-2278512434B4}"/>
              </a:ext>
            </a:extLst>
          </p:cNvPr>
          <p:cNvSpPr/>
          <p:nvPr/>
        </p:nvSpPr>
        <p:spPr>
          <a:xfrm>
            <a:off x="9068396" y="1414842"/>
            <a:ext cx="2861199" cy="612648"/>
          </a:xfrm>
          <a:prstGeom prst="wedgeRoundRectCallout">
            <a:avLst>
              <a:gd name="adj1" fmla="val -41424"/>
              <a:gd name="adj2" fmla="val 10319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ACA</a:t>
            </a:r>
            <a:r>
              <a:rPr lang="ja-JP" altLang="en-US" sz="1400" dirty="0"/>
              <a:t> を表す </a:t>
            </a:r>
            <a:r>
              <a:rPr lang="en-US" altLang="ja-JP" sz="1400" dirty="0"/>
              <a:t>ID</a:t>
            </a:r>
            <a:endParaRPr kumimoji="1" lang="ja-JP" altLang="en-US" sz="14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C963FCDD-7225-8115-9B6E-0C09B85F8FEB}"/>
              </a:ext>
            </a:extLst>
          </p:cNvPr>
          <p:cNvSpPr/>
          <p:nvPr/>
        </p:nvSpPr>
        <p:spPr>
          <a:xfrm>
            <a:off x="5549663" y="5471655"/>
            <a:ext cx="4397918" cy="401495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A2A17F4-7049-FFC2-0F9A-EB95DD18F831}"/>
              </a:ext>
            </a:extLst>
          </p:cNvPr>
          <p:cNvSpPr/>
          <p:nvPr/>
        </p:nvSpPr>
        <p:spPr>
          <a:xfrm>
            <a:off x="5549663" y="6298936"/>
            <a:ext cx="4397918" cy="401495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694A0C1B-93A6-1991-FFBD-02A496C88DE6}"/>
              </a:ext>
            </a:extLst>
          </p:cNvPr>
          <p:cNvSpPr/>
          <p:nvPr/>
        </p:nvSpPr>
        <p:spPr>
          <a:xfrm>
            <a:off x="2017740" y="5059754"/>
            <a:ext cx="2861199" cy="612648"/>
          </a:xfrm>
          <a:prstGeom prst="wedgeRoundRectCallout">
            <a:avLst>
              <a:gd name="adj1" fmla="val 81888"/>
              <a:gd name="adj2" fmla="val 4687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アクセスを許可する </a:t>
            </a:r>
            <a:r>
              <a:rPr lang="en-US" altLang="ja-JP" sz="1400" dirty="0"/>
              <a:t>APIM</a:t>
            </a:r>
            <a:r>
              <a:rPr lang="ja-JP" altLang="en-US" sz="1400" dirty="0"/>
              <a:t> の</a:t>
            </a:r>
            <a:br>
              <a:rPr lang="en-US" altLang="ja-JP" sz="1400" dirty="0"/>
            </a:br>
            <a:r>
              <a:rPr lang="en-US" altLang="ja-JP" sz="1400" dirty="0"/>
              <a:t>Application ID</a:t>
            </a:r>
            <a:endParaRPr kumimoji="1" lang="ja-JP" altLang="en-US" sz="1400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385DB391-A68A-F486-80F7-EAA9425A6E6B}"/>
              </a:ext>
            </a:extLst>
          </p:cNvPr>
          <p:cNvSpPr/>
          <p:nvPr/>
        </p:nvSpPr>
        <p:spPr>
          <a:xfrm>
            <a:off x="2017739" y="5873150"/>
            <a:ext cx="2861199" cy="612648"/>
          </a:xfrm>
          <a:prstGeom prst="wedgeRoundRectCallout">
            <a:avLst>
              <a:gd name="adj1" fmla="val 81888"/>
              <a:gd name="adj2" fmla="val 4687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アクセスを許可する </a:t>
            </a:r>
            <a:r>
              <a:rPr lang="en-US" altLang="ja-JP" sz="1400" dirty="0"/>
              <a:t>APIM</a:t>
            </a:r>
            <a:r>
              <a:rPr lang="ja-JP" altLang="en-US" sz="1400" dirty="0"/>
              <a:t> の</a:t>
            </a:r>
            <a:br>
              <a:rPr lang="en-US" altLang="ja-JP" sz="1400" dirty="0"/>
            </a:br>
            <a:r>
              <a:rPr lang="en-US" altLang="ja-JP" sz="1400" dirty="0"/>
              <a:t>Object ID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106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9E48674-FEDF-8704-75FC-5AE65B1AA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104"/>
            <a:ext cx="12192000" cy="4177792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399D5E51-878F-EADB-2E5C-DBB5C8902A5D}"/>
              </a:ext>
            </a:extLst>
          </p:cNvPr>
          <p:cNvSpPr/>
          <p:nvPr/>
        </p:nvSpPr>
        <p:spPr>
          <a:xfrm>
            <a:off x="8821950" y="3096515"/>
            <a:ext cx="2609375" cy="401495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48B551F7-A0B8-AA6F-337F-B39A8B3A9CC3}"/>
              </a:ext>
            </a:extLst>
          </p:cNvPr>
          <p:cNvSpPr/>
          <p:nvPr/>
        </p:nvSpPr>
        <p:spPr>
          <a:xfrm>
            <a:off x="9033890" y="3769854"/>
            <a:ext cx="2861199" cy="612648"/>
          </a:xfrm>
          <a:prstGeom prst="wedgeRoundRectCallout">
            <a:avLst>
              <a:gd name="adj1" fmla="val -22128"/>
              <a:gd name="adj2" fmla="val -11223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ACA</a:t>
            </a:r>
            <a:r>
              <a:rPr lang="ja-JP" altLang="en-US" sz="1400" dirty="0"/>
              <a:t> を表す </a:t>
            </a:r>
            <a:r>
              <a:rPr lang="en-US" altLang="ja-JP" sz="1400" dirty="0"/>
              <a:t>ID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371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AB10893-E4E0-FD45-22E5-9E0C3F3DE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91" y="566691"/>
            <a:ext cx="5002933" cy="3471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D43E2C3-85B3-FA74-4AC8-83D5E60CA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95" y="566691"/>
            <a:ext cx="4492240" cy="3471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F62137F9-05FE-EFE0-CE85-1848B392F930}"/>
              </a:ext>
            </a:extLst>
          </p:cNvPr>
          <p:cNvSpPr/>
          <p:nvPr/>
        </p:nvSpPr>
        <p:spPr>
          <a:xfrm>
            <a:off x="1983921" y="3322864"/>
            <a:ext cx="2979965" cy="587829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64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62AF1D2-286F-F063-A7AF-499FB290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35" y="271465"/>
            <a:ext cx="8327300" cy="404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8BB35E52-DF95-EDF9-8018-CB0F34A15339}"/>
              </a:ext>
            </a:extLst>
          </p:cNvPr>
          <p:cNvSpPr/>
          <p:nvPr/>
        </p:nvSpPr>
        <p:spPr>
          <a:xfrm>
            <a:off x="590788" y="1619888"/>
            <a:ext cx="1390176" cy="401495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2FDE783-7DB7-7D07-5AAD-65961E6C7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714" y="3429000"/>
            <a:ext cx="7570273" cy="3734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36BBD038-EE75-64A1-2CDA-DF93C0D9CB76}"/>
              </a:ext>
            </a:extLst>
          </p:cNvPr>
          <p:cNvSpPr/>
          <p:nvPr/>
        </p:nvSpPr>
        <p:spPr>
          <a:xfrm>
            <a:off x="10205594" y="4116117"/>
            <a:ext cx="1390176" cy="401495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A83360E-CA01-5201-4FBB-F33418CA8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99" y="603513"/>
            <a:ext cx="5734818" cy="387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A36208EA-5662-EEC1-7360-CF7DDCBB30D8}"/>
              </a:ext>
            </a:extLst>
          </p:cNvPr>
          <p:cNvSpPr/>
          <p:nvPr/>
        </p:nvSpPr>
        <p:spPr>
          <a:xfrm>
            <a:off x="5237626" y="1130032"/>
            <a:ext cx="1390176" cy="401495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4999A41-93A1-2507-4EFB-41A21ACC3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26" y="1856807"/>
            <a:ext cx="6151529" cy="387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4ECDA801-E460-CAE7-7BA6-95F473199DF0}"/>
              </a:ext>
            </a:extLst>
          </p:cNvPr>
          <p:cNvSpPr/>
          <p:nvPr/>
        </p:nvSpPr>
        <p:spPr>
          <a:xfrm>
            <a:off x="9998979" y="2425432"/>
            <a:ext cx="1390176" cy="401495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88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16B4A4F-F908-8CF3-5ECA-8131D727E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31" y="219791"/>
            <a:ext cx="6818281" cy="387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839C2CB-12F4-D690-EE3D-2D717A22F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514" y="2986114"/>
            <a:ext cx="7570273" cy="3871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90D8B66B-49CA-601C-929E-AE3563AB3D59}"/>
              </a:ext>
            </a:extLst>
          </p:cNvPr>
          <p:cNvSpPr/>
          <p:nvPr/>
        </p:nvSpPr>
        <p:spPr>
          <a:xfrm>
            <a:off x="4705824" y="1000710"/>
            <a:ext cx="1390176" cy="401495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56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81CA58C-9C0F-6711-9B5A-B286D2E91F89}"/>
              </a:ext>
            </a:extLst>
          </p:cNvPr>
          <p:cNvSpPr/>
          <p:nvPr/>
        </p:nvSpPr>
        <p:spPr>
          <a:xfrm>
            <a:off x="1709602" y="1485899"/>
            <a:ext cx="9268097" cy="466180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4" name="Picture 6" descr="API Management: Establish API Gateways | Microsoft Azure">
            <a:extLst>
              <a:ext uri="{FF2B5EF4-FFF2-40B4-BE49-F238E27FC236}">
                <a16:creationId xmlns:a16="http://schemas.microsoft.com/office/drawing/2014/main" id="{2E4DAA4C-E1D2-2712-D998-5D344877C8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5" r="16699"/>
          <a:stretch>
            <a:fillRect/>
          </a:stretch>
        </p:blipFill>
        <p:spPr bwMode="auto">
          <a:xfrm>
            <a:off x="5526092" y="3455599"/>
            <a:ext cx="1274286" cy="105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zure Container Apps - Visual Studio Marketplace">
            <a:extLst>
              <a:ext uri="{FF2B5EF4-FFF2-40B4-BE49-F238E27FC236}">
                <a16:creationId xmlns:a16="http://schemas.microsoft.com/office/drawing/2014/main" id="{1FF2EB08-B062-AA77-1338-C41CE614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169" y="2336085"/>
            <a:ext cx="849498" cy="84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Azure Container Apps - Visual Studio Marketplace">
            <a:extLst>
              <a:ext uri="{FF2B5EF4-FFF2-40B4-BE49-F238E27FC236}">
                <a16:creationId xmlns:a16="http://schemas.microsoft.com/office/drawing/2014/main" id="{327BFA08-35A0-8D04-6614-2125E3199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169" y="3510462"/>
            <a:ext cx="849498" cy="84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Azure Container Apps - Visual Studio Marketplace">
            <a:extLst>
              <a:ext uri="{FF2B5EF4-FFF2-40B4-BE49-F238E27FC236}">
                <a16:creationId xmlns:a16="http://schemas.microsoft.com/office/drawing/2014/main" id="{033040E5-BF5A-13EE-D585-5E73790F9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169" y="4702769"/>
            <a:ext cx="849498" cy="84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89A71A2-D094-19C3-900E-8E37E680408A}"/>
              </a:ext>
            </a:extLst>
          </p:cNvPr>
          <p:cNvCxnSpPr>
            <a:cxnSpLocks/>
          </p:cNvCxnSpPr>
          <p:nvPr/>
        </p:nvCxnSpPr>
        <p:spPr>
          <a:xfrm>
            <a:off x="6817752" y="3935211"/>
            <a:ext cx="2315072" cy="22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3C342C1-2016-208E-858B-D6340436FEEF}"/>
              </a:ext>
            </a:extLst>
          </p:cNvPr>
          <p:cNvCxnSpPr>
            <a:cxnSpLocks/>
          </p:cNvCxnSpPr>
          <p:nvPr/>
        </p:nvCxnSpPr>
        <p:spPr>
          <a:xfrm flipV="1">
            <a:off x="6817752" y="2942881"/>
            <a:ext cx="2315073" cy="799054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594198F-3A62-CCC2-CEA1-241B92FA5F2B}"/>
              </a:ext>
            </a:extLst>
          </p:cNvPr>
          <p:cNvCxnSpPr>
            <a:cxnSpLocks/>
          </p:cNvCxnSpPr>
          <p:nvPr/>
        </p:nvCxnSpPr>
        <p:spPr>
          <a:xfrm>
            <a:off x="6817752" y="4140309"/>
            <a:ext cx="2315073" cy="799054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12B4D24A-FDE5-9060-762A-4894AD17E7D3}"/>
              </a:ext>
            </a:extLst>
          </p:cNvPr>
          <p:cNvSpPr/>
          <p:nvPr/>
        </p:nvSpPr>
        <p:spPr>
          <a:xfrm>
            <a:off x="3590571" y="5127518"/>
            <a:ext cx="2561546" cy="612648"/>
          </a:xfrm>
          <a:prstGeom prst="wedgeRoundRectCallout">
            <a:avLst>
              <a:gd name="adj1" fmla="val 22572"/>
              <a:gd name="adj2" fmla="val -21468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API</a:t>
            </a:r>
            <a:r>
              <a:rPr kumimoji="1" lang="ja-JP" altLang="en-US" dirty="0"/>
              <a:t> キーで保護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04A860-C0E2-45C8-FF40-9604E51AA3BE}"/>
              </a:ext>
            </a:extLst>
          </p:cNvPr>
          <p:cNvCxnSpPr>
            <a:cxnSpLocks/>
          </p:cNvCxnSpPr>
          <p:nvPr/>
        </p:nvCxnSpPr>
        <p:spPr>
          <a:xfrm>
            <a:off x="3345556" y="3935211"/>
            <a:ext cx="1913283" cy="22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4F4FE95-F164-71E5-D5B0-FE77934B02F9}"/>
              </a:ext>
            </a:extLst>
          </p:cNvPr>
          <p:cNvCxnSpPr>
            <a:cxnSpLocks/>
          </p:cNvCxnSpPr>
          <p:nvPr/>
        </p:nvCxnSpPr>
        <p:spPr>
          <a:xfrm>
            <a:off x="3345555" y="2942881"/>
            <a:ext cx="1913284" cy="799054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5900A2C-D906-DF2B-4342-8BA013A12C28}"/>
              </a:ext>
            </a:extLst>
          </p:cNvPr>
          <p:cNvCxnSpPr>
            <a:cxnSpLocks/>
          </p:cNvCxnSpPr>
          <p:nvPr/>
        </p:nvCxnSpPr>
        <p:spPr>
          <a:xfrm flipV="1">
            <a:off x="3345555" y="4140309"/>
            <a:ext cx="1913284" cy="799054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A7975954-8C9C-4382-9F2F-7EB314AD0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70" y="2217798"/>
            <a:ext cx="999785" cy="9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9D90899F-5F2B-33DA-66AD-2C96DE45B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70" y="3422459"/>
            <a:ext cx="999785" cy="9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086D139D-75B9-E8B3-981F-27EAE9880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32" y="4507212"/>
            <a:ext cx="999785" cy="9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A1B390FE-4C03-CD96-7DEF-491B3BC6F2AA}"/>
              </a:ext>
            </a:extLst>
          </p:cNvPr>
          <p:cNvSpPr/>
          <p:nvPr/>
        </p:nvSpPr>
        <p:spPr>
          <a:xfrm>
            <a:off x="6462326" y="1843836"/>
            <a:ext cx="2561546" cy="612648"/>
          </a:xfrm>
          <a:prstGeom prst="wedgeRoundRectCallout">
            <a:avLst>
              <a:gd name="adj1" fmla="val 55082"/>
              <a:gd name="adj2" fmla="val 10381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Entra ID</a:t>
            </a:r>
            <a:r>
              <a:rPr kumimoji="1" lang="ja-JP" altLang="en-US" dirty="0"/>
              <a:t> 認証で保護</a:t>
            </a: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A98C0385-0C55-9CC4-B1B8-226CDCB7F3DD}"/>
              </a:ext>
            </a:extLst>
          </p:cNvPr>
          <p:cNvSpPr/>
          <p:nvPr/>
        </p:nvSpPr>
        <p:spPr>
          <a:xfrm>
            <a:off x="6355542" y="5127518"/>
            <a:ext cx="2561546" cy="612648"/>
          </a:xfrm>
          <a:prstGeom prst="wedgeRoundRectCallout">
            <a:avLst>
              <a:gd name="adj1" fmla="val -34161"/>
              <a:gd name="adj2" fmla="val -19869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ManagedID</a:t>
            </a:r>
            <a:r>
              <a:rPr kumimoji="1" lang="ja-JP" altLang="en-US" dirty="0"/>
              <a:t> で</a:t>
            </a:r>
            <a:br>
              <a:rPr kumimoji="1" lang="en-US" altLang="ja-JP" dirty="0"/>
            </a:br>
            <a:r>
              <a:rPr kumimoji="1" lang="ja-JP" altLang="en-US" dirty="0"/>
              <a:t>アクセス</a:t>
            </a: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E5DC6F63-2E3F-42DF-56A7-94ECA4647983}"/>
              </a:ext>
            </a:extLst>
          </p:cNvPr>
          <p:cNvSpPr/>
          <p:nvPr/>
        </p:nvSpPr>
        <p:spPr>
          <a:xfrm>
            <a:off x="3411185" y="1817397"/>
            <a:ext cx="2561546" cy="612648"/>
          </a:xfrm>
          <a:prstGeom prst="wedgeRoundRectCallout">
            <a:avLst>
              <a:gd name="adj1" fmla="val -39898"/>
              <a:gd name="adj2" fmla="val 12246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API</a:t>
            </a:r>
            <a:r>
              <a:rPr kumimoji="1" lang="ja-JP" altLang="en-US" dirty="0"/>
              <a:t> キーを指定</a:t>
            </a:r>
          </a:p>
        </p:txBody>
      </p:sp>
    </p:spTree>
    <p:extLst>
      <p:ext uri="{BB962C8B-B14F-4D97-AF65-F5344CB8AC3E}">
        <p14:creationId xmlns:p14="http://schemas.microsoft.com/office/powerpoint/2010/main" val="263794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BD44FDC-F463-1BE9-9550-F6792D26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42" y="509429"/>
            <a:ext cx="10076033" cy="3597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128883A-8B49-4ED6-B746-17C7ADD63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880" y="810269"/>
            <a:ext cx="5667768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5A16287B-F2B6-02C2-4E7B-055C11597009}"/>
              </a:ext>
            </a:extLst>
          </p:cNvPr>
          <p:cNvSpPr/>
          <p:nvPr/>
        </p:nvSpPr>
        <p:spPr>
          <a:xfrm>
            <a:off x="1268621" y="3680011"/>
            <a:ext cx="2561546" cy="612648"/>
          </a:xfrm>
          <a:prstGeom prst="wedgeRoundRectCallout">
            <a:avLst>
              <a:gd name="adj1" fmla="val -5951"/>
              <a:gd name="adj2" fmla="val -13799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Operation </a:t>
            </a:r>
            <a:r>
              <a:rPr kumimoji="1" lang="ja-JP" altLang="en-US" dirty="0"/>
              <a:t>は１つ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C76BDF9-A5F5-2D57-D4A7-0D26491A9F48}"/>
              </a:ext>
            </a:extLst>
          </p:cNvPr>
          <p:cNvSpPr/>
          <p:nvPr/>
        </p:nvSpPr>
        <p:spPr>
          <a:xfrm>
            <a:off x="5880199" y="2372309"/>
            <a:ext cx="1390176" cy="401495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D941852-DD04-5EB4-8898-3C138D8A89BE}"/>
              </a:ext>
            </a:extLst>
          </p:cNvPr>
          <p:cNvSpPr/>
          <p:nvPr/>
        </p:nvSpPr>
        <p:spPr>
          <a:xfrm>
            <a:off x="5861880" y="2913598"/>
            <a:ext cx="1390176" cy="401495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15F658F-43AD-C037-3451-EBD6FA2F0FF2}"/>
              </a:ext>
            </a:extLst>
          </p:cNvPr>
          <p:cNvSpPr/>
          <p:nvPr/>
        </p:nvSpPr>
        <p:spPr>
          <a:xfrm>
            <a:off x="5861880" y="5369116"/>
            <a:ext cx="1390176" cy="401495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1262095E-5AF3-97B2-B661-B3258F5F4ED8}"/>
              </a:ext>
            </a:extLst>
          </p:cNvPr>
          <p:cNvSpPr/>
          <p:nvPr/>
        </p:nvSpPr>
        <p:spPr>
          <a:xfrm>
            <a:off x="8386566" y="1559116"/>
            <a:ext cx="2561546" cy="612648"/>
          </a:xfrm>
          <a:prstGeom prst="wedgeRoundRectCallout">
            <a:avLst>
              <a:gd name="adj1" fmla="val -28699"/>
              <a:gd name="adj2" fmla="val 11222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MCP</a:t>
            </a:r>
            <a:r>
              <a:rPr kumimoji="1" lang="ja-JP" altLang="en-US" dirty="0"/>
              <a:t> サーバーの 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578655C0-838D-A2D6-EE10-AA1674C0EFB6}"/>
              </a:ext>
            </a:extLst>
          </p:cNvPr>
          <p:cNvSpPr/>
          <p:nvPr/>
        </p:nvSpPr>
        <p:spPr>
          <a:xfrm>
            <a:off x="9489225" y="2816352"/>
            <a:ext cx="2561546" cy="612648"/>
          </a:xfrm>
          <a:prstGeom prst="wedgeRoundRectCallout">
            <a:avLst>
              <a:gd name="adj1" fmla="val -66146"/>
              <a:gd name="adj2" fmla="val 5954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APIM</a:t>
            </a:r>
            <a:r>
              <a:rPr kumimoji="1" lang="ja-JP" altLang="en-US" dirty="0"/>
              <a:t> 内でのパス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977C9AFF-3834-DEA1-DB22-55ACC5B4B9DE}"/>
              </a:ext>
            </a:extLst>
          </p:cNvPr>
          <p:cNvSpPr/>
          <p:nvPr/>
        </p:nvSpPr>
        <p:spPr>
          <a:xfrm>
            <a:off x="7687319" y="4957215"/>
            <a:ext cx="2561546" cy="612648"/>
          </a:xfrm>
          <a:prstGeom prst="wedgeRoundRectCallout">
            <a:avLst>
              <a:gd name="adj1" fmla="val -66146"/>
              <a:gd name="adj2" fmla="val 5954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API</a:t>
            </a:r>
            <a:r>
              <a:rPr kumimoji="1" lang="ja-JP" altLang="en-US" dirty="0"/>
              <a:t> キー認証を有効</a:t>
            </a:r>
          </a:p>
        </p:txBody>
      </p:sp>
    </p:spTree>
    <p:extLst>
      <p:ext uri="{BB962C8B-B14F-4D97-AF65-F5344CB8AC3E}">
        <p14:creationId xmlns:p14="http://schemas.microsoft.com/office/powerpoint/2010/main" val="255516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504F872-CB90-B5EC-BAA6-BB67871C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6" y="1134874"/>
            <a:ext cx="4676037" cy="4889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D19021E-AB2E-4987-5EE6-7EABDF02BF38}"/>
              </a:ext>
            </a:extLst>
          </p:cNvPr>
          <p:cNvSpPr/>
          <p:nvPr/>
        </p:nvSpPr>
        <p:spPr>
          <a:xfrm>
            <a:off x="771586" y="4808726"/>
            <a:ext cx="2066712" cy="1153162"/>
          </a:xfrm>
          <a:prstGeom prst="roundRect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5D9B254D-B71F-BEC4-57A5-68DD4B79E0EE}"/>
              </a:ext>
            </a:extLst>
          </p:cNvPr>
          <p:cNvSpPr/>
          <p:nvPr/>
        </p:nvSpPr>
        <p:spPr>
          <a:xfrm>
            <a:off x="2998275" y="4269586"/>
            <a:ext cx="2861199" cy="612648"/>
          </a:xfrm>
          <a:prstGeom prst="wedgeRoundRectCallout">
            <a:avLst>
              <a:gd name="adj1" fmla="val -66146"/>
              <a:gd name="adj2" fmla="val 5954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API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Management</a:t>
            </a:r>
            <a:r>
              <a:rPr kumimoji="1" lang="ja-JP" altLang="en-US" sz="1400" dirty="0"/>
              <a:t> のドメインと</a:t>
            </a:r>
            <a:br>
              <a:rPr kumimoji="1" lang="en-US" altLang="ja-JP" sz="1400" dirty="0"/>
            </a:br>
            <a:r>
              <a:rPr kumimoji="1" lang="ja-JP" altLang="en-US" sz="1400" dirty="0"/>
              <a:t>登録した </a:t>
            </a:r>
            <a:r>
              <a:rPr kumimoji="1" lang="en-US" altLang="ja-JP" sz="1400" dirty="0"/>
              <a:t>URL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Suffix</a:t>
            </a:r>
            <a:r>
              <a:rPr kumimoji="1" lang="ja-JP" altLang="en-US" sz="1400" dirty="0"/>
              <a:t> に変更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E1AB686-56A5-479E-EED3-0CD23F5D6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474" y="1134874"/>
            <a:ext cx="5908004" cy="4359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C1E2A9D-4A42-1E7E-D16A-764B1F681F75}"/>
              </a:ext>
            </a:extLst>
          </p:cNvPr>
          <p:cNvSpPr/>
          <p:nvPr/>
        </p:nvSpPr>
        <p:spPr>
          <a:xfrm>
            <a:off x="5930035" y="1514781"/>
            <a:ext cx="2500721" cy="716023"/>
          </a:xfrm>
          <a:prstGeom prst="roundRect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544E4D9-625D-C9A8-F305-8AD87520F768}"/>
              </a:ext>
            </a:extLst>
          </p:cNvPr>
          <p:cNvSpPr/>
          <p:nvPr/>
        </p:nvSpPr>
        <p:spPr>
          <a:xfrm>
            <a:off x="5917854" y="3983290"/>
            <a:ext cx="2500721" cy="650930"/>
          </a:xfrm>
          <a:prstGeom prst="roundRect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BACFCA4F-6BCD-8380-B368-0C41F56FECB9}"/>
              </a:ext>
            </a:extLst>
          </p:cNvPr>
          <p:cNvSpPr/>
          <p:nvPr/>
        </p:nvSpPr>
        <p:spPr>
          <a:xfrm>
            <a:off x="8662427" y="3436315"/>
            <a:ext cx="2861199" cy="612648"/>
          </a:xfrm>
          <a:prstGeom prst="wedgeRoundRectCallout">
            <a:avLst>
              <a:gd name="adj1" fmla="val -66146"/>
              <a:gd name="adj2" fmla="val 5954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API</a:t>
            </a:r>
            <a:r>
              <a:rPr kumimoji="1" lang="ja-JP" altLang="en-US" sz="1400" dirty="0"/>
              <a:t> のサブスクリプションで</a:t>
            </a:r>
            <a:br>
              <a:rPr kumimoji="1" lang="en-US" altLang="ja-JP" sz="1400" dirty="0"/>
            </a:br>
            <a:r>
              <a:rPr kumimoji="1" lang="ja-JP" altLang="en-US" sz="1400" dirty="0"/>
              <a:t>設定したヘッダー名</a:t>
            </a:r>
          </a:p>
        </p:txBody>
      </p:sp>
    </p:spTree>
    <p:extLst>
      <p:ext uri="{BB962C8B-B14F-4D97-AF65-F5344CB8AC3E}">
        <p14:creationId xmlns:p14="http://schemas.microsoft.com/office/powerpoint/2010/main" val="49287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69AE970-122F-F9DB-7C7A-96DB0AB6B4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8268"/>
          <a:stretch>
            <a:fillRect/>
          </a:stretch>
        </p:blipFill>
        <p:spPr>
          <a:xfrm>
            <a:off x="485358" y="159931"/>
            <a:ext cx="5803895" cy="4210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C87D97A-F55D-3DF0-D7FD-79EA2584C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618" y="159931"/>
            <a:ext cx="5102794" cy="2682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D776528E-C761-AF61-08FA-B2F58136DEB8}"/>
              </a:ext>
            </a:extLst>
          </p:cNvPr>
          <p:cNvSpPr/>
          <p:nvPr/>
        </p:nvSpPr>
        <p:spPr>
          <a:xfrm>
            <a:off x="2281801" y="2440908"/>
            <a:ext cx="2609375" cy="401495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CC6998F-B2A0-9B93-D03C-30A08080C146}"/>
              </a:ext>
            </a:extLst>
          </p:cNvPr>
          <p:cNvSpPr/>
          <p:nvPr/>
        </p:nvSpPr>
        <p:spPr>
          <a:xfrm>
            <a:off x="9184259" y="1739293"/>
            <a:ext cx="2609375" cy="401495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87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114</Words>
  <Application>Microsoft Office PowerPoint</Application>
  <PresentationFormat>ワイド画面</PresentationFormat>
  <Paragraphs>26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Ayumu Inaba</dc:creator>
  <cp:lastModifiedBy>Ayumu Inaba</cp:lastModifiedBy>
  <cp:revision>10</cp:revision>
  <dcterms:created xsi:type="dcterms:W3CDTF">2025-06-25T00:55:37Z</dcterms:created>
  <dcterms:modified xsi:type="dcterms:W3CDTF">2025-06-25T07:16:24Z</dcterms:modified>
</cp:coreProperties>
</file>