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8C7E6-02FA-4967-BF90-FDC6D1E50978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CCB1F8-3BF9-496F-8B4D-64B067D4D0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462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DDCB8-6382-49AD-8531-91E6BBF7CD6F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04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E4E83-B9C2-F204-28F0-655D28AF3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383846-6DA6-1778-EA20-B460121E7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34E2C-4A12-3F78-E47B-5797760C9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A4E398D-35E9-C1E3-A296-CB235A9C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B19C4B-7FC3-4425-48D5-2A916221D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37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C422B-5C5C-F851-D63A-3F4E4398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ABA7CF-A949-D878-C51A-68691417A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816B8-915A-3351-2DAC-5D18F6D2D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B330C-4153-DB77-638D-7043D91D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C2B017-B738-E415-4210-50DF14CD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CD5FA0-61EA-F09D-5008-C0762F309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F057B6F-BEE9-68B9-54DA-63C025E33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249773-79CD-3B73-3292-223CDBC02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C31A9C-AA52-CAFB-CA95-BD13D4663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491FA0-4721-1346-D725-BAB72E4F8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0308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19EEB-1537-953E-85DD-86F77426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8486E4-CFF8-AF04-60FB-26414F8D2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E8D555-4D60-2695-595F-353E269A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56B9B-CC01-433D-ED17-54DB4198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BB2D4C-97BE-F9C1-D8E4-60A1A9096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0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32B659-A947-2F27-5A3A-843F03ACB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436206-A4FC-4D60-F259-C597E1305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FB656-A913-5E33-EE24-D78F058B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4E8FB0-37CF-687B-2250-AD48E742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B56E37-CEAA-7902-F196-D610C10F6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647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B261B-9440-5894-DA65-40D8549F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EA2E7B-99ED-C8D3-1EAD-DA54B3C379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771146-37AC-3AE3-83EB-8CB1573F3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F4C3CC-9E73-571D-5B13-4BF27B48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A20E9D-9DB8-4AE1-CE50-1930D514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E7C916-9132-C27E-0540-CD183D900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68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170E5A-AD5E-47A0-B8C8-72105779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0526B02-4BE2-48CB-E644-57C7663C3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1CE0DF-5CF6-ED37-5BB4-7F1247316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3498DD3-3C79-ADCB-B0D7-C33B573FA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96A1773-46FA-7A99-30F1-7B8102AA3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BA516BC-ADD8-93E9-4D0D-2FEFE637F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32DEDBD-BAA8-0F6F-764C-218CCF91C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DF6704-718E-0349-5E1E-B1B24761E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207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0DB4D-19F1-C75B-C422-4953D184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4F1E36-6B6A-25FC-FB8E-7B5BE14D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9B25EDF-1998-8A5E-B4F1-BF3A106F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1C0D41-AB59-5650-58EC-E56F2E09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83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728691-9E40-081E-064D-D858B60AF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74C74F-889B-90FD-A6B6-19B2B2E9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08920E-B318-CD17-1C9A-7C2C38B90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680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9EC0F-A7B8-30B5-5E2B-3441788AE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1ED31B-6B50-D41B-1311-FBB5F10C1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C75270-7C04-3C67-F3EB-BC0825360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6ACC59-D7E4-0988-121D-7AC5D3C3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42FCB9-8D0C-68BE-609F-FEF5A6FB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366872-A25D-7B07-B0BD-5E40B3D1E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49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F92A4D-E400-680A-938A-81BC363C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FAD9C2A-46C9-814F-A0D6-3E6D92EE36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6A151A-9835-B498-94BA-0C3C1A9F8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6CD073-1D22-F556-0629-A735BEA6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6AE9A37-FEBC-67E7-027C-0865D3CBA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7D46600-05FF-2046-7D13-5B71D8C1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053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D4540E-7E1C-95F0-64B4-9F369F74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A4F499-5FE9-2C5A-05ED-011C3633F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76344D-8369-A7F7-14D3-D971C8AAD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77C31-A8FC-403D-A771-CCDF6D1C051B}" type="datetimeFigureOut">
              <a:rPr kumimoji="1" lang="ja-JP" altLang="en-US" smtClean="0"/>
              <a:t>2025/7/3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D99A1F-82BF-A586-708C-9FB109C5A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E55E1A-4546-D30F-A24E-88902A786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71BE6-D77B-48EC-B54D-5DD7D1ED82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737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9.png"/><Relationship Id="rId18" Type="http://schemas.openxmlformats.org/officeDocument/2006/relationships/image" Target="../media/image38.png"/><Relationship Id="rId26" Type="http://schemas.openxmlformats.org/officeDocument/2006/relationships/image" Target="../media/image7.png"/><Relationship Id="rId3" Type="http://schemas.openxmlformats.org/officeDocument/2006/relationships/image" Target="../media/image32.png"/><Relationship Id="rId21" Type="http://schemas.openxmlformats.org/officeDocument/2006/relationships/image" Target="../media/image41.png"/><Relationship Id="rId7" Type="http://schemas.openxmlformats.org/officeDocument/2006/relationships/image" Target="../media/image33.png"/><Relationship Id="rId12" Type="http://schemas.openxmlformats.org/officeDocument/2006/relationships/image" Target="../media/image6.svg"/><Relationship Id="rId17" Type="http://schemas.openxmlformats.org/officeDocument/2006/relationships/image" Target="../media/image37.png"/><Relationship Id="rId25" Type="http://schemas.openxmlformats.org/officeDocument/2006/relationships/image" Target="../media/image43.png"/><Relationship Id="rId2" Type="http://schemas.openxmlformats.org/officeDocument/2006/relationships/image" Target="../media/image2.jpeg"/><Relationship Id="rId16" Type="http://schemas.openxmlformats.org/officeDocument/2006/relationships/image" Target="../media/image12.svg"/><Relationship Id="rId20" Type="http://schemas.openxmlformats.org/officeDocument/2006/relationships/image" Target="../media/image40.png"/><Relationship Id="rId29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24" Type="http://schemas.openxmlformats.org/officeDocument/2006/relationships/image" Target="../media/image21.svg"/><Relationship Id="rId5" Type="http://schemas.openxmlformats.org/officeDocument/2006/relationships/image" Target="../media/image1.png"/><Relationship Id="rId15" Type="http://schemas.openxmlformats.org/officeDocument/2006/relationships/image" Target="../media/image11.png"/><Relationship Id="rId23" Type="http://schemas.openxmlformats.org/officeDocument/2006/relationships/image" Target="../media/image20.png"/><Relationship Id="rId28" Type="http://schemas.openxmlformats.org/officeDocument/2006/relationships/image" Target="../media/image15.png"/><Relationship Id="rId10" Type="http://schemas.openxmlformats.org/officeDocument/2006/relationships/image" Target="../media/image36.png"/><Relationship Id="rId19" Type="http://schemas.openxmlformats.org/officeDocument/2006/relationships/image" Target="../media/image39.svg"/><Relationship Id="rId4" Type="http://schemas.microsoft.com/office/2007/relationships/hdphoto" Target="../media/hdphoto1.wdp"/><Relationship Id="rId9" Type="http://schemas.openxmlformats.org/officeDocument/2006/relationships/image" Target="../media/image35.png"/><Relationship Id="rId14" Type="http://schemas.openxmlformats.org/officeDocument/2006/relationships/image" Target="../media/image10.svg"/><Relationship Id="rId22" Type="http://schemas.openxmlformats.org/officeDocument/2006/relationships/image" Target="../media/image42.jpeg"/><Relationship Id="rId27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1025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23D46BE2-91D5-9DE2-874A-868AC01120F4}"/>
              </a:ext>
            </a:extLst>
          </p:cNvPr>
          <p:cNvSpPr/>
          <p:nvPr/>
        </p:nvSpPr>
        <p:spPr>
          <a:xfrm>
            <a:off x="509270" y="313318"/>
            <a:ext cx="11784330" cy="62597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6765800-57A6-C331-0A73-BE792B540B25}"/>
              </a:ext>
            </a:extLst>
          </p:cNvPr>
          <p:cNvSpPr txBox="1"/>
          <p:nvPr/>
        </p:nvSpPr>
        <p:spPr>
          <a:xfrm>
            <a:off x="1065501" y="2609073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M365 Copilot App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930EE89-2F59-F93F-25D7-A4604E27169D}"/>
              </a:ext>
            </a:extLst>
          </p:cNvPr>
          <p:cNvSpPr txBox="1"/>
          <p:nvPr/>
        </p:nvSpPr>
        <p:spPr>
          <a:xfrm>
            <a:off x="1099622" y="4404112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Microsoft Teams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7D57AF3-4A2F-27E8-D64B-CA7EB8EBA527}"/>
              </a:ext>
            </a:extLst>
          </p:cNvPr>
          <p:cNvSpPr/>
          <p:nvPr/>
        </p:nvSpPr>
        <p:spPr>
          <a:xfrm>
            <a:off x="3638109" y="1134086"/>
            <a:ext cx="3642539" cy="416591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9" name="Picture 4">
            <a:extLst>
              <a:ext uri="{FF2B5EF4-FFF2-40B4-BE49-F238E27FC236}">
                <a16:creationId xmlns:a16="http://schemas.microsoft.com/office/drawing/2014/main" id="{6A7B2769-C63D-4272-C957-62D2A850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55" y="2483747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4">
            <a:extLst>
              <a:ext uri="{FF2B5EF4-FFF2-40B4-BE49-F238E27FC236}">
                <a16:creationId xmlns:a16="http://schemas.microsoft.com/office/drawing/2014/main" id="{EE50BE54-5A78-666F-A648-AC417AD0F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120" y="3880725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 descr="Copilot Logo, symbol, meaning, history, PNG, brand">
            <a:extLst>
              <a:ext uri="{FF2B5EF4-FFF2-40B4-BE49-F238E27FC236}">
                <a16:creationId xmlns:a16="http://schemas.microsoft.com/office/drawing/2014/main" id="{E1432B31-A023-4BB8-1165-CD391E7D4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818" y="1770482"/>
            <a:ext cx="1237801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Microsoft Teams Logo, symbol, meaning, history, PNG, brand">
            <a:extLst>
              <a:ext uri="{FF2B5EF4-FFF2-40B4-BE49-F238E27FC236}">
                <a16:creationId xmlns:a16="http://schemas.microsoft.com/office/drawing/2014/main" id="{15382384-AFC3-6A83-28AB-BA682FCB2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788" y="3591049"/>
            <a:ext cx="136158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A6B1095-F1E2-AE34-8F25-8A1B4F993146}"/>
              </a:ext>
            </a:extLst>
          </p:cNvPr>
          <p:cNvSpPr txBox="1"/>
          <p:nvPr/>
        </p:nvSpPr>
        <p:spPr>
          <a:xfrm>
            <a:off x="4090679" y="683022"/>
            <a:ext cx="2327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エージェント ストア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EC3A5AE-33B6-6576-592F-99C20D50BFBD}"/>
              </a:ext>
            </a:extLst>
          </p:cNvPr>
          <p:cNvSpPr/>
          <p:nvPr/>
        </p:nvSpPr>
        <p:spPr>
          <a:xfrm>
            <a:off x="994209" y="1131181"/>
            <a:ext cx="2260313" cy="416591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5C05FEC-7C31-F1CF-87C8-49F5A399187E}"/>
              </a:ext>
            </a:extLst>
          </p:cNvPr>
          <p:cNvSpPr txBox="1"/>
          <p:nvPr/>
        </p:nvSpPr>
        <p:spPr>
          <a:xfrm>
            <a:off x="592129" y="690685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ユーザー インタフェース</a:t>
            </a:r>
          </a:p>
        </p:txBody>
      </p:sp>
      <p:pic>
        <p:nvPicPr>
          <p:cNvPr id="43" name="Picture 4" descr="Microsoft Copilot Studio Training - Flexmind">
            <a:extLst>
              <a:ext uri="{FF2B5EF4-FFF2-40B4-BE49-F238E27FC236}">
                <a16:creationId xmlns:a16="http://schemas.microsoft.com/office/drawing/2014/main" id="{814412B1-969D-DE0E-D84B-48B4AA6D3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245" y="5621496"/>
            <a:ext cx="724906" cy="724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6C7FC61-5145-A41F-4E43-9B073AF28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963" y="1251091"/>
            <a:ext cx="827715" cy="8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6F02D3-598B-A484-D4A6-AB1247D9E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155" y="1208951"/>
            <a:ext cx="827715" cy="82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5E3184F-D50A-9E5D-87B8-2A55DE792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429" y="1122040"/>
            <a:ext cx="1001536" cy="1001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46179293-5ECD-720B-6815-6C3EB2131B65}"/>
              </a:ext>
            </a:extLst>
          </p:cNvPr>
          <p:cNvSpPr txBox="1"/>
          <p:nvPr/>
        </p:nvSpPr>
        <p:spPr>
          <a:xfrm>
            <a:off x="3960685" y="2036666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事前構築済みエージェント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4B6C927C-9805-BC85-CC9B-6F2990926746}"/>
              </a:ext>
            </a:extLst>
          </p:cNvPr>
          <p:cNvSpPr txBox="1"/>
          <p:nvPr/>
        </p:nvSpPr>
        <p:spPr>
          <a:xfrm>
            <a:off x="4242989" y="3451906"/>
            <a:ext cx="2417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宣言型エージェント</a:t>
            </a:r>
            <a:r>
              <a:rPr lang="ja-JP" altLang="en-US" dirty="0"/>
              <a:t> </a:t>
            </a:r>
            <a:endParaRPr kumimoji="1" lang="ja-JP" altLang="en-US" dirty="0"/>
          </a:p>
        </p:txBody>
      </p:sp>
      <p:pic>
        <p:nvPicPr>
          <p:cNvPr id="75" name="グラフィックス 74">
            <a:extLst>
              <a:ext uri="{FF2B5EF4-FFF2-40B4-BE49-F238E27FC236}">
                <a16:creationId xmlns:a16="http://schemas.microsoft.com/office/drawing/2014/main" id="{E13FC280-7D09-325F-D64F-FBA2679ACD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77451" y="4125960"/>
            <a:ext cx="577811" cy="577811"/>
          </a:xfrm>
          <a:prstGeom prst="rect">
            <a:avLst/>
          </a:prstGeom>
        </p:spPr>
      </p:pic>
      <p:pic>
        <p:nvPicPr>
          <p:cNvPr id="76" name="Graphic 437806336">
            <a:extLst>
              <a:ext uri="{FF2B5EF4-FFF2-40B4-BE49-F238E27FC236}">
                <a16:creationId xmlns:a16="http://schemas.microsoft.com/office/drawing/2014/main" id="{C0A8A3F3-A6C0-F0E6-64F4-694824966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45613" y="1257025"/>
            <a:ext cx="704356" cy="689008"/>
          </a:xfrm>
          <a:prstGeom prst="rect">
            <a:avLst/>
          </a:prstGeom>
        </p:spPr>
      </p:pic>
      <p:pic>
        <p:nvPicPr>
          <p:cNvPr id="77" name="グラフィックス 48">
            <a:extLst>
              <a:ext uri="{FF2B5EF4-FFF2-40B4-BE49-F238E27FC236}">
                <a16:creationId xmlns:a16="http://schemas.microsoft.com/office/drawing/2014/main" id="{9E4D19F3-80FA-2B7A-44B6-6503C267E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592204" y="2734990"/>
            <a:ext cx="661393" cy="661393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821122E-EF18-1463-EDBB-9B8C29847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597" y="2118613"/>
            <a:ext cx="642107" cy="64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7F1BC43D-454F-6EF0-8143-8D6CFA94E98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60166" y="2035076"/>
            <a:ext cx="535429" cy="535429"/>
          </a:xfrm>
          <a:prstGeom prst="rect">
            <a:avLst/>
          </a:prstGeom>
        </p:spPr>
      </p:pic>
      <p:pic>
        <p:nvPicPr>
          <p:cNvPr id="84" name="図 83">
            <a:extLst>
              <a:ext uri="{FF2B5EF4-FFF2-40B4-BE49-F238E27FC236}">
                <a16:creationId xmlns:a16="http://schemas.microsoft.com/office/drawing/2014/main" id="{4A62B4B4-E179-927C-D237-7273CE62977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446586" y="1197314"/>
            <a:ext cx="819833" cy="839352"/>
          </a:xfrm>
          <a:prstGeom prst="rect">
            <a:avLst/>
          </a:prstGeom>
        </p:spPr>
      </p:pic>
      <p:pic>
        <p:nvPicPr>
          <p:cNvPr id="87" name="図 86">
            <a:extLst>
              <a:ext uri="{FF2B5EF4-FFF2-40B4-BE49-F238E27FC236}">
                <a16:creationId xmlns:a16="http://schemas.microsoft.com/office/drawing/2014/main" id="{345DF8D6-8615-DD18-96B7-27969824E4C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088838" y="2015935"/>
            <a:ext cx="869520" cy="650661"/>
          </a:xfrm>
          <a:prstGeom prst="rect">
            <a:avLst/>
          </a:prstGeom>
        </p:spPr>
      </p:pic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C6C3E63-34D3-3A8E-940E-EDA6C974FF24}"/>
              </a:ext>
            </a:extLst>
          </p:cNvPr>
          <p:cNvSpPr txBox="1"/>
          <p:nvPr/>
        </p:nvSpPr>
        <p:spPr>
          <a:xfrm>
            <a:off x="3664129" y="4833626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カスタム エンジン エージェント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EE51977-C4CB-F7D3-FEEC-41E5D6C5F1A0}"/>
              </a:ext>
            </a:extLst>
          </p:cNvPr>
          <p:cNvSpPr txBox="1"/>
          <p:nvPr/>
        </p:nvSpPr>
        <p:spPr>
          <a:xfrm>
            <a:off x="9081089" y="69068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ツールとナリッジ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A73F2067-CE78-B1B0-A16D-2A6D9361E78A}"/>
              </a:ext>
            </a:extLst>
          </p:cNvPr>
          <p:cNvSpPr/>
          <p:nvPr/>
        </p:nvSpPr>
        <p:spPr>
          <a:xfrm>
            <a:off x="8917410" y="1131182"/>
            <a:ext cx="3080223" cy="2323623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F00D842-A440-6FEA-8D43-B92487B4021D}"/>
              </a:ext>
            </a:extLst>
          </p:cNvPr>
          <p:cNvSpPr txBox="1"/>
          <p:nvPr/>
        </p:nvSpPr>
        <p:spPr>
          <a:xfrm>
            <a:off x="7457667" y="224762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Connector</a:t>
            </a:r>
            <a:endParaRPr kumimoji="1" lang="ja-JP" altLang="en-US" dirty="0"/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DE25E7E6-7607-A0D5-2F14-8FFB36D0C94F}"/>
              </a:ext>
            </a:extLst>
          </p:cNvPr>
          <p:cNvCxnSpPr>
            <a:cxnSpLocks/>
          </p:cNvCxnSpPr>
          <p:nvPr/>
        </p:nvCxnSpPr>
        <p:spPr>
          <a:xfrm>
            <a:off x="6149647" y="3021172"/>
            <a:ext cx="3081361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Microsoft Power Apps - Mac、Windows (PC) 用デスクトップアプリ - WebCatalog">
            <a:extLst>
              <a:ext uri="{FF2B5EF4-FFF2-40B4-BE49-F238E27FC236}">
                <a16:creationId xmlns:a16="http://schemas.microsoft.com/office/drawing/2014/main" id="{B314750E-27E8-65C7-0BC7-191EC3815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534" y="2633487"/>
            <a:ext cx="751153" cy="75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7C3ECC2C-3A73-CA81-FEA6-850216CB6AAF}"/>
              </a:ext>
            </a:extLst>
          </p:cNvPr>
          <p:cNvCxnSpPr>
            <a:cxnSpLocks/>
          </p:cNvCxnSpPr>
          <p:nvPr/>
        </p:nvCxnSpPr>
        <p:spPr>
          <a:xfrm>
            <a:off x="6110479" y="4414866"/>
            <a:ext cx="3081361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" name="グラフィックス 91">
            <a:extLst>
              <a:ext uri="{FF2B5EF4-FFF2-40B4-BE49-F238E27FC236}">
                <a16:creationId xmlns:a16="http://schemas.microsoft.com/office/drawing/2014/main" id="{3C9EC3B5-51C4-A150-1DCD-0054A258C91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678360" y="4073139"/>
            <a:ext cx="651085" cy="651085"/>
          </a:xfrm>
          <a:prstGeom prst="rect">
            <a:avLst/>
          </a:prstGeom>
        </p:spPr>
      </p:pic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9C173D04-7121-22FF-400E-512A9B4B0C3F}"/>
              </a:ext>
            </a:extLst>
          </p:cNvPr>
          <p:cNvSpPr txBox="1"/>
          <p:nvPr/>
        </p:nvSpPr>
        <p:spPr>
          <a:xfrm>
            <a:off x="7401562" y="476468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Bot Service</a:t>
            </a:r>
            <a:endParaRPr kumimoji="1" lang="ja-JP" altLang="en-US" dirty="0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6A6E8698-48CB-9BB7-AB44-6A3AD6358C4A}"/>
              </a:ext>
            </a:extLst>
          </p:cNvPr>
          <p:cNvSpPr/>
          <p:nvPr/>
        </p:nvSpPr>
        <p:spPr>
          <a:xfrm>
            <a:off x="8917411" y="3671726"/>
            <a:ext cx="3092658" cy="1628278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6" name="Picture 22" descr="Document a Spring Boot REST API with Swagger and Open API">
            <a:extLst>
              <a:ext uri="{FF2B5EF4-FFF2-40B4-BE49-F238E27FC236}">
                <a16:creationId xmlns:a16="http://schemas.microsoft.com/office/drawing/2014/main" id="{98F3F489-938B-238B-8ACB-59DAF99DC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7008" y="2605550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8" name="Graphic 46" descr="ソリッドフィル付きロボット">
            <a:extLst>
              <a:ext uri="{FF2B5EF4-FFF2-40B4-BE49-F238E27FC236}">
                <a16:creationId xmlns:a16="http://schemas.microsoft.com/office/drawing/2014/main" id="{82FAF801-F032-9F0A-9DEB-D86AFC4C8E9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382478" y="3929898"/>
            <a:ext cx="907007" cy="907007"/>
          </a:xfrm>
          <a:prstGeom prst="rect">
            <a:avLst/>
          </a:prstGeom>
        </p:spPr>
      </p:pic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FE41A3E-3EA3-E37C-BA88-9676EB9BAC32}"/>
              </a:ext>
            </a:extLst>
          </p:cNvPr>
          <p:cNvSpPr txBox="1"/>
          <p:nvPr/>
        </p:nvSpPr>
        <p:spPr>
          <a:xfrm>
            <a:off x="9347084" y="477344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 </a:t>
            </a:r>
            <a:r>
              <a:rPr kumimoji="1" lang="en-US" altLang="ja-JP" dirty="0"/>
              <a:t>Agent</a:t>
            </a:r>
            <a:endParaRPr kumimoji="1" lang="ja-JP" altLang="en-US" dirty="0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2FCD7B7C-946A-B5E4-BB4F-7F1CA9F3455B}"/>
              </a:ext>
            </a:extLst>
          </p:cNvPr>
          <p:cNvSpPr txBox="1"/>
          <p:nvPr/>
        </p:nvSpPr>
        <p:spPr>
          <a:xfrm>
            <a:off x="10678576" y="47770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Models</a:t>
            </a:r>
            <a:endParaRPr kumimoji="1" lang="ja-JP" altLang="en-US" dirty="0"/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47C89E9-E3FE-342D-8DCB-F1A8BA5C1AB3}"/>
              </a:ext>
            </a:extLst>
          </p:cNvPr>
          <p:cNvCxnSpPr>
            <a:cxnSpLocks/>
          </p:cNvCxnSpPr>
          <p:nvPr/>
        </p:nvCxnSpPr>
        <p:spPr>
          <a:xfrm flipV="1">
            <a:off x="10466249" y="3272897"/>
            <a:ext cx="0" cy="607828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8" descr="Visual Studio logo and symbol, meaning, history, PNG">
            <a:extLst>
              <a:ext uri="{FF2B5EF4-FFF2-40B4-BE49-F238E27FC236}">
                <a16:creationId xmlns:a16="http://schemas.microsoft.com/office/drawing/2014/main" id="{CDEA78C0-C029-009D-6064-25905906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5632" y="5608368"/>
            <a:ext cx="1114021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59CC698-A558-54A7-F4DB-A4216FB78614}"/>
              </a:ext>
            </a:extLst>
          </p:cNvPr>
          <p:cNvSpPr txBox="1"/>
          <p:nvPr/>
        </p:nvSpPr>
        <p:spPr>
          <a:xfrm>
            <a:off x="9296541" y="5754238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Visual Studio</a:t>
            </a:r>
            <a:endParaRPr kumimoji="1" lang="ja-JP" altLang="en-US" dirty="0"/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E31ACC77-9E14-CBC4-2B7F-8E3B40DEBD1E}"/>
              </a:ext>
            </a:extLst>
          </p:cNvPr>
          <p:cNvSpPr/>
          <p:nvPr/>
        </p:nvSpPr>
        <p:spPr>
          <a:xfrm>
            <a:off x="994210" y="5535166"/>
            <a:ext cx="11015860" cy="852562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14C4CCD-95AF-3D26-0810-5FCE109B023C}"/>
              </a:ext>
            </a:extLst>
          </p:cNvPr>
          <p:cNvSpPr txBox="1"/>
          <p:nvPr/>
        </p:nvSpPr>
        <p:spPr>
          <a:xfrm>
            <a:off x="2688183" y="5833096"/>
            <a:ext cx="1689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Copilot Studio</a:t>
            </a:r>
            <a:endParaRPr kumimoji="1" lang="ja-JP" altLang="en-US" dirty="0"/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2EEC2F07-5D23-D4EA-A029-891E042D6C9B}"/>
              </a:ext>
            </a:extLst>
          </p:cNvPr>
          <p:cNvCxnSpPr>
            <a:cxnSpLocks/>
          </p:cNvCxnSpPr>
          <p:nvPr/>
        </p:nvCxnSpPr>
        <p:spPr>
          <a:xfrm>
            <a:off x="2887439" y="3320353"/>
            <a:ext cx="1079997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microsoft365 · GitHub Topics · GitHub">
            <a:extLst>
              <a:ext uri="{FF2B5EF4-FFF2-40B4-BE49-F238E27FC236}">
                <a16:creationId xmlns:a16="http://schemas.microsoft.com/office/drawing/2014/main" id="{3B7BCC93-C628-0F0A-5ADC-3AD390731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7945" y="5631735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F101ABA-AFF7-429C-F9EE-00DB9F281E18}"/>
              </a:ext>
            </a:extLst>
          </p:cNvPr>
          <p:cNvSpPr txBox="1"/>
          <p:nvPr/>
        </p:nvSpPr>
        <p:spPr>
          <a:xfrm>
            <a:off x="5986429" y="5658299"/>
            <a:ext cx="16482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Microsoft 365</a:t>
            </a:r>
            <a:br>
              <a:rPr kumimoji="1" lang="en-US" altLang="ja-JP" dirty="0"/>
            </a:br>
            <a:r>
              <a:rPr kumimoji="1" lang="en-US" altLang="ja-JP" dirty="0"/>
              <a:t>Agents SDK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77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071DCB1-076E-0EA1-A587-BF843660AB19}"/>
              </a:ext>
            </a:extLst>
          </p:cNvPr>
          <p:cNvSpPr/>
          <p:nvPr/>
        </p:nvSpPr>
        <p:spPr>
          <a:xfrm>
            <a:off x="408529" y="1687695"/>
            <a:ext cx="11214398" cy="46618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032" name="Picture 8" descr="Copilot Logo, symbol, meaning, history, PNG, brand">
            <a:extLst>
              <a:ext uri="{FF2B5EF4-FFF2-40B4-BE49-F238E27FC236}">
                <a16:creationId xmlns:a16="http://schemas.microsoft.com/office/drawing/2014/main" id="{B1829A58-2DD7-8491-8B20-91FBD3B93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649" y="2496846"/>
            <a:ext cx="1237801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D69DB780-8F86-B810-E8C0-FC36D63F6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183" y="3113050"/>
            <a:ext cx="999785" cy="9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558A5D4-3AF5-298B-3B8A-EA77D8ACFA49}"/>
              </a:ext>
            </a:extLst>
          </p:cNvPr>
          <p:cNvSpPr txBox="1"/>
          <p:nvPr/>
        </p:nvSpPr>
        <p:spPr>
          <a:xfrm>
            <a:off x="642635" y="3329090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M365 Copilot App</a:t>
            </a:r>
            <a:endParaRPr kumimoji="1" lang="ja-JP" altLang="en-US" dirty="0"/>
          </a:p>
        </p:txBody>
      </p:sp>
      <p:pic>
        <p:nvPicPr>
          <p:cNvPr id="1040" name="Picture 16" descr="Microsoft Teams Logo, symbol, meaning, history, PNG, brand">
            <a:extLst>
              <a:ext uri="{FF2B5EF4-FFF2-40B4-BE49-F238E27FC236}">
                <a16:creationId xmlns:a16="http://schemas.microsoft.com/office/drawing/2014/main" id="{7A6E39B4-DA34-27A2-1518-1A321C68F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755" y="4075716"/>
            <a:ext cx="1361581" cy="76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4307D8E-FF29-0409-6414-9C450AAF705D}"/>
              </a:ext>
            </a:extLst>
          </p:cNvPr>
          <p:cNvSpPr txBox="1"/>
          <p:nvPr/>
        </p:nvSpPr>
        <p:spPr>
          <a:xfrm>
            <a:off x="694730" y="4995737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Microsoft Teams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EEE37-41A5-F3D6-BFE8-F00E993C163C}"/>
              </a:ext>
            </a:extLst>
          </p:cNvPr>
          <p:cNvSpPr txBox="1"/>
          <p:nvPr/>
        </p:nvSpPr>
        <p:spPr>
          <a:xfrm>
            <a:off x="3918359" y="4112835"/>
            <a:ext cx="15696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カスタム</a:t>
            </a:r>
            <a:endParaRPr kumimoji="1" lang="en-US" altLang="ja-JP" dirty="0"/>
          </a:p>
          <a:p>
            <a:r>
              <a:rPr lang="ja-JP" altLang="en-US" dirty="0"/>
              <a:t>エンジン</a:t>
            </a:r>
            <a:br>
              <a:rPr kumimoji="1" lang="en-US" altLang="ja-JP" dirty="0"/>
            </a:br>
            <a:r>
              <a:rPr kumimoji="1" lang="ja-JP" altLang="en-US" dirty="0"/>
              <a:t>エージェント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478E88E-1F98-86AE-E7D6-97CFF10C6174}"/>
              </a:ext>
            </a:extLst>
          </p:cNvPr>
          <p:cNvCxnSpPr/>
          <p:nvPr/>
        </p:nvCxnSpPr>
        <p:spPr>
          <a:xfrm>
            <a:off x="2387792" y="2873633"/>
            <a:ext cx="1645879" cy="651053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F1CFD6-8F5C-DAB2-7C1D-529E7C29FD94}"/>
              </a:ext>
            </a:extLst>
          </p:cNvPr>
          <p:cNvCxnSpPr>
            <a:cxnSpLocks/>
          </p:cNvCxnSpPr>
          <p:nvPr/>
        </p:nvCxnSpPr>
        <p:spPr>
          <a:xfrm flipV="1">
            <a:off x="2387792" y="3787308"/>
            <a:ext cx="1645879" cy="651053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756D494-70F9-AD91-17B4-3039C6B5F292}"/>
              </a:ext>
            </a:extLst>
          </p:cNvPr>
          <p:cNvCxnSpPr>
            <a:cxnSpLocks/>
          </p:cNvCxnSpPr>
          <p:nvPr/>
        </p:nvCxnSpPr>
        <p:spPr>
          <a:xfrm>
            <a:off x="5223314" y="3653208"/>
            <a:ext cx="1581225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E171E4-7D4B-C503-65FB-E70AC9F7DBFB}"/>
              </a:ext>
            </a:extLst>
          </p:cNvPr>
          <p:cNvSpPr txBox="1"/>
          <p:nvPr/>
        </p:nvSpPr>
        <p:spPr>
          <a:xfrm>
            <a:off x="6875972" y="2100654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Microsoft Azure</a:t>
            </a:r>
            <a:endParaRPr kumimoji="1" lang="ja-JP" altLang="en-US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EEAD55-A073-414D-A0C8-9D1F12509468}"/>
              </a:ext>
            </a:extLst>
          </p:cNvPr>
          <p:cNvSpPr/>
          <p:nvPr/>
        </p:nvSpPr>
        <p:spPr>
          <a:xfrm>
            <a:off x="6372131" y="2502997"/>
            <a:ext cx="4540514" cy="2469827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42" name="Picture 18" descr="Microsoft Azure - Wikipedia">
            <a:extLst>
              <a:ext uri="{FF2B5EF4-FFF2-40B4-BE49-F238E27FC236}">
                <a16:creationId xmlns:a16="http://schemas.microsoft.com/office/drawing/2014/main" id="{C0ED02BA-A536-917A-3A4F-A86288E90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65" y="1946908"/>
            <a:ext cx="926725" cy="9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2686D55C-F2A4-9616-93D5-DC0EDAB14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952424" y="2743301"/>
            <a:ext cx="477530" cy="477530"/>
          </a:xfrm>
          <a:prstGeom prst="rect">
            <a:avLst/>
          </a:prstGeom>
        </p:spPr>
      </p:pic>
      <p:pic>
        <p:nvPicPr>
          <p:cNvPr id="7" name="Graphic 46" descr="ソリッドフィル付きロボット">
            <a:extLst>
              <a:ext uri="{FF2B5EF4-FFF2-40B4-BE49-F238E27FC236}">
                <a16:creationId xmlns:a16="http://schemas.microsoft.com/office/drawing/2014/main" id="{4001FA98-9B52-57A0-038C-1A93BD6EB1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16254" y="3183210"/>
            <a:ext cx="907007" cy="907007"/>
          </a:xfrm>
          <a:prstGeom prst="rect">
            <a:avLst/>
          </a:prstGeom>
        </p:spPr>
      </p:pic>
      <p:pic>
        <p:nvPicPr>
          <p:cNvPr id="11" name="Graphic 437806336">
            <a:extLst>
              <a:ext uri="{FF2B5EF4-FFF2-40B4-BE49-F238E27FC236}">
                <a16:creationId xmlns:a16="http://schemas.microsoft.com/office/drawing/2014/main" id="{B39F601E-383B-8E37-C67A-B26BC1B22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959381" y="3410176"/>
            <a:ext cx="529194" cy="517662"/>
          </a:xfrm>
          <a:prstGeom prst="rect">
            <a:avLst/>
          </a:prstGeom>
        </p:spPr>
      </p:pic>
      <p:pic>
        <p:nvPicPr>
          <p:cNvPr id="17" name="グラフィックス 48">
            <a:extLst>
              <a:ext uri="{FF2B5EF4-FFF2-40B4-BE49-F238E27FC236}">
                <a16:creationId xmlns:a16="http://schemas.microsoft.com/office/drawing/2014/main" id="{278FD805-EA92-4B93-19BC-712F0022D75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936804" y="4077289"/>
            <a:ext cx="546605" cy="546605"/>
          </a:xfrm>
          <a:prstGeom prst="rect">
            <a:avLst/>
          </a:prstGeom>
        </p:spPr>
      </p:pic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3BB986-0C64-1F84-6C82-35918091BE9F}"/>
              </a:ext>
            </a:extLst>
          </p:cNvPr>
          <p:cNvCxnSpPr>
            <a:cxnSpLocks/>
          </p:cNvCxnSpPr>
          <p:nvPr/>
        </p:nvCxnSpPr>
        <p:spPr>
          <a:xfrm flipV="1">
            <a:off x="7724417" y="2982066"/>
            <a:ext cx="1021962" cy="53806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F92145C-6C25-3254-46F2-1AF82A6B2AED}"/>
              </a:ext>
            </a:extLst>
          </p:cNvPr>
          <p:cNvCxnSpPr>
            <a:cxnSpLocks/>
          </p:cNvCxnSpPr>
          <p:nvPr/>
        </p:nvCxnSpPr>
        <p:spPr>
          <a:xfrm>
            <a:off x="7734460" y="3636713"/>
            <a:ext cx="1079997" cy="222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62538C4F-E7FE-39FA-7C93-D3AB01B080E1}"/>
              </a:ext>
            </a:extLst>
          </p:cNvPr>
          <p:cNvCxnSpPr>
            <a:cxnSpLocks/>
          </p:cNvCxnSpPr>
          <p:nvPr/>
        </p:nvCxnSpPr>
        <p:spPr>
          <a:xfrm>
            <a:off x="7734460" y="3766819"/>
            <a:ext cx="1021962" cy="538060"/>
          </a:xfrm>
          <a:prstGeom prst="straightConnector1">
            <a:avLst/>
          </a:prstGeom>
          <a:ln w="25400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103D09-FFA7-B141-EA21-0156175D7BE7}"/>
              </a:ext>
            </a:extLst>
          </p:cNvPr>
          <p:cNvSpPr txBox="1"/>
          <p:nvPr/>
        </p:nvSpPr>
        <p:spPr>
          <a:xfrm>
            <a:off x="9499320" y="288176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LLM</a:t>
            </a:r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C0503B0-A505-4598-E1CF-DC4016F586D4}"/>
              </a:ext>
            </a:extLst>
          </p:cNvPr>
          <p:cNvSpPr txBox="1"/>
          <p:nvPr/>
        </p:nvSpPr>
        <p:spPr>
          <a:xfrm>
            <a:off x="9483409" y="3520126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Knowledge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F729010-5023-B65D-3471-3D783A3E5CE9}"/>
              </a:ext>
            </a:extLst>
          </p:cNvPr>
          <p:cNvSpPr txBox="1"/>
          <p:nvPr/>
        </p:nvSpPr>
        <p:spPr>
          <a:xfrm>
            <a:off x="9480830" y="412499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Tool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B31F2FB-5FA9-6F59-C534-C4316E311152}"/>
              </a:ext>
            </a:extLst>
          </p:cNvPr>
          <p:cNvSpPr txBox="1"/>
          <p:nvPr/>
        </p:nvSpPr>
        <p:spPr>
          <a:xfrm>
            <a:off x="6505297" y="4111966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AI</a:t>
            </a:r>
            <a:r>
              <a:rPr kumimoji="1" lang="ja-JP" altLang="en-US" dirty="0"/>
              <a:t> エージェント</a:t>
            </a:r>
          </a:p>
        </p:txBody>
      </p:sp>
      <p:sp>
        <p:nvSpPr>
          <p:cNvPr id="37" name="矢印: 左右 36">
            <a:extLst>
              <a:ext uri="{FF2B5EF4-FFF2-40B4-BE49-F238E27FC236}">
                <a16:creationId xmlns:a16="http://schemas.microsoft.com/office/drawing/2014/main" id="{7856E15D-66F7-828D-3866-BD64D71812C7}"/>
              </a:ext>
            </a:extLst>
          </p:cNvPr>
          <p:cNvSpPr/>
          <p:nvPr/>
        </p:nvSpPr>
        <p:spPr>
          <a:xfrm>
            <a:off x="6173527" y="5311089"/>
            <a:ext cx="4944570" cy="6220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全部作りたい</a:t>
            </a:r>
          </a:p>
        </p:txBody>
      </p:sp>
      <p:pic>
        <p:nvPicPr>
          <p:cNvPr id="38" name="グラフィックス 37">
            <a:extLst>
              <a:ext uri="{FF2B5EF4-FFF2-40B4-BE49-F238E27FC236}">
                <a16:creationId xmlns:a16="http://schemas.microsoft.com/office/drawing/2014/main" id="{72BB426A-E08A-8BBA-04B4-A9CBC2E6B2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961617" y="5551063"/>
            <a:ext cx="616279" cy="616279"/>
          </a:xfrm>
          <a:prstGeom prst="rect">
            <a:avLst/>
          </a:prstGeom>
        </p:spPr>
      </p:pic>
      <p:pic>
        <p:nvPicPr>
          <p:cNvPr id="42" name="Picture 8" descr="Visual Studio logo and symbol, meaning, history, PNG">
            <a:extLst>
              <a:ext uri="{FF2B5EF4-FFF2-40B4-BE49-F238E27FC236}">
                <a16:creationId xmlns:a16="http://schemas.microsoft.com/office/drawing/2014/main" id="{93DC0F43-AD30-2E97-BE50-E9A129D0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6531" y="5474735"/>
            <a:ext cx="1114021" cy="69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34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9AB0271-BFD0-2611-4A1C-CD0E55906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20" y="1785406"/>
            <a:ext cx="8327300" cy="41784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C3FB8096-6E0F-0418-A0B9-97D0E80A98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060"/>
          <a:stretch>
            <a:fillRect/>
          </a:stretch>
        </p:blipFill>
        <p:spPr>
          <a:xfrm>
            <a:off x="4977836" y="1004554"/>
            <a:ext cx="6772900" cy="3974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A79B210-334B-70B8-94F9-3DB9BC809E17}"/>
              </a:ext>
            </a:extLst>
          </p:cNvPr>
          <p:cNvSpPr/>
          <p:nvPr/>
        </p:nvSpPr>
        <p:spPr>
          <a:xfrm>
            <a:off x="7353836" y="3417532"/>
            <a:ext cx="1493950" cy="596047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A7B96C85-187F-46A1-62B9-03FD4AE97397}"/>
              </a:ext>
            </a:extLst>
          </p:cNvPr>
          <p:cNvSpPr/>
          <p:nvPr/>
        </p:nvSpPr>
        <p:spPr>
          <a:xfrm>
            <a:off x="2882267" y="5224868"/>
            <a:ext cx="2187293" cy="596047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99231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64CB729-D0DE-BE02-9D2F-338A071642FA}"/>
              </a:ext>
            </a:extLst>
          </p:cNvPr>
          <p:cNvSpPr/>
          <p:nvPr/>
        </p:nvSpPr>
        <p:spPr>
          <a:xfrm>
            <a:off x="2042254" y="70932"/>
            <a:ext cx="8425544" cy="4661808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Picture 8" descr="Visual Studio logo and symbol, meaning, history, PNG">
            <a:extLst>
              <a:ext uri="{FF2B5EF4-FFF2-40B4-BE49-F238E27FC236}">
                <a16:creationId xmlns:a16="http://schemas.microsoft.com/office/drawing/2014/main" id="{87C874E4-40C1-43AD-A63D-9F913A03C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351" y="3258503"/>
            <a:ext cx="760891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86E5924-6134-67E6-74AF-4B9CE5E2FA8E}"/>
              </a:ext>
            </a:extLst>
          </p:cNvPr>
          <p:cNvSpPr/>
          <p:nvPr/>
        </p:nvSpPr>
        <p:spPr>
          <a:xfrm>
            <a:off x="5817376" y="2857073"/>
            <a:ext cx="4271946" cy="1183036"/>
          </a:xfrm>
          <a:prstGeom prst="rect">
            <a:avLst/>
          </a:prstGeom>
          <a:noFill/>
          <a:ln w="63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466F6BC2-AC29-CF3D-E74A-9E0906FCA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9490" y="3208286"/>
            <a:ext cx="425030" cy="480610"/>
          </a:xfrm>
          <a:prstGeom prst="rect">
            <a:avLst/>
          </a:prstGeom>
        </p:spPr>
      </p:pic>
      <p:pic>
        <p:nvPicPr>
          <p:cNvPr id="7" name="Picture 8" descr="Visual Studio logo and symbol, meaning, history, PNG">
            <a:extLst>
              <a:ext uri="{FF2B5EF4-FFF2-40B4-BE49-F238E27FC236}">
                <a16:creationId xmlns:a16="http://schemas.microsoft.com/office/drawing/2014/main" id="{9A4FC01E-62D9-646F-1209-E4F420B63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351" y="1338430"/>
            <a:ext cx="760891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図 8" descr="屋内, 電子機器, 座る, テーブル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A66EF461-F903-0AC3-777E-77614D5E2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932" y="3496281"/>
            <a:ext cx="760892" cy="861948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1DC01A-6470-0868-D461-F7B9EAF62121}"/>
              </a:ext>
            </a:extLst>
          </p:cNvPr>
          <p:cNvSpPr txBox="1"/>
          <p:nvPr/>
        </p:nvSpPr>
        <p:spPr>
          <a:xfrm>
            <a:off x="9153884" y="37106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ASP.NET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8F8F60-4B60-9B4D-7D2F-C8C083BFFFC8}"/>
              </a:ext>
            </a:extLst>
          </p:cNvPr>
          <p:cNvSpPr txBox="1"/>
          <p:nvPr/>
        </p:nvSpPr>
        <p:spPr>
          <a:xfrm>
            <a:off x="6970389" y="2343394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/>
              <a:t>DevTunnel</a:t>
            </a:r>
            <a:endParaRPr kumimoji="1" lang="ja-JP" altLang="en-US" sz="1400" dirty="0"/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BFCE99B-B714-965F-DB64-1BF470E1E6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07981" y="1353858"/>
            <a:ext cx="444699" cy="444699"/>
          </a:xfrm>
          <a:prstGeom prst="rect">
            <a:avLst/>
          </a:prstGeom>
        </p:spPr>
      </p:pic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EE94C573-75FC-42CC-A2AA-C97EA8BCF1F2}"/>
              </a:ext>
            </a:extLst>
          </p:cNvPr>
          <p:cNvCxnSpPr/>
          <p:nvPr/>
        </p:nvCxnSpPr>
        <p:spPr>
          <a:xfrm>
            <a:off x="3375876" y="1576207"/>
            <a:ext cx="3143206" cy="0"/>
          </a:xfrm>
          <a:prstGeom prst="straightConnector1">
            <a:avLst/>
          </a:prstGeom>
          <a:ln>
            <a:solidFill>
              <a:srgbClr val="EE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11AE1DF-A410-E7B9-63C7-43A835C7FE4D}"/>
              </a:ext>
            </a:extLst>
          </p:cNvPr>
          <p:cNvSpPr txBox="1"/>
          <p:nvPr/>
        </p:nvSpPr>
        <p:spPr>
          <a:xfrm>
            <a:off x="6107374" y="4065490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開発端末</a:t>
            </a:r>
            <a:endParaRPr kumimoji="1" lang="ja-JP" altLang="en-US" sz="1400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7CF8FF47-6F90-3B37-B894-0AB8CA5E48E6}"/>
              </a:ext>
            </a:extLst>
          </p:cNvPr>
          <p:cNvCxnSpPr>
            <a:cxnSpLocks/>
          </p:cNvCxnSpPr>
          <p:nvPr/>
        </p:nvCxnSpPr>
        <p:spPr>
          <a:xfrm flipH="1">
            <a:off x="6746797" y="1817990"/>
            <a:ext cx="12786" cy="1554333"/>
          </a:xfrm>
          <a:prstGeom prst="straightConnector1">
            <a:avLst/>
          </a:prstGeom>
          <a:ln>
            <a:solidFill>
              <a:srgbClr val="EE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C62F334-39DC-BF3D-BC77-20986FE5A0F6}"/>
              </a:ext>
            </a:extLst>
          </p:cNvPr>
          <p:cNvCxnSpPr>
            <a:cxnSpLocks/>
          </p:cNvCxnSpPr>
          <p:nvPr/>
        </p:nvCxnSpPr>
        <p:spPr>
          <a:xfrm>
            <a:off x="7044624" y="3464089"/>
            <a:ext cx="2216045" cy="144"/>
          </a:xfrm>
          <a:prstGeom prst="straightConnector1">
            <a:avLst/>
          </a:prstGeom>
          <a:ln>
            <a:solidFill>
              <a:srgbClr val="EE0000"/>
            </a:solidFill>
            <a:prstDash val="solid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D9FF43B4-1AC2-3AB1-65AF-E4795B792E88}"/>
              </a:ext>
            </a:extLst>
          </p:cNvPr>
          <p:cNvSpPr txBox="1"/>
          <p:nvPr/>
        </p:nvSpPr>
        <p:spPr>
          <a:xfrm>
            <a:off x="2318481" y="1865409"/>
            <a:ext cx="16514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Azure Bot</a:t>
            </a:r>
            <a:r>
              <a:rPr lang="ja-JP" altLang="en-US" sz="1400" dirty="0"/>
              <a:t> </a:t>
            </a:r>
            <a:r>
              <a:rPr lang="en-US" altLang="ja-JP" sz="1400" dirty="0"/>
              <a:t>Service</a:t>
            </a:r>
          </a:p>
        </p:txBody>
      </p:sp>
      <p:pic>
        <p:nvPicPr>
          <p:cNvPr id="26" name="Picture 20" descr="Microsoft Entra ID - Wikipedia">
            <a:extLst>
              <a:ext uri="{FF2B5EF4-FFF2-40B4-BE49-F238E27FC236}">
                <a16:creationId xmlns:a16="http://schemas.microsoft.com/office/drawing/2014/main" id="{1C174010-CBEC-59B0-A0C0-0F87D88A9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0389" y="141145"/>
            <a:ext cx="475556" cy="475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E4122-0069-6A05-C4A2-17F3F9606B30}"/>
              </a:ext>
            </a:extLst>
          </p:cNvPr>
          <p:cNvSpPr txBox="1"/>
          <p:nvPr/>
        </p:nvSpPr>
        <p:spPr>
          <a:xfrm>
            <a:off x="6856165" y="603882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Entra ID</a:t>
            </a:r>
            <a:endParaRPr kumimoji="1" lang="ja-JP" altLang="en-US" sz="1400" dirty="0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F39021BF-333E-A833-A4A8-C1611A0E4DF9}"/>
              </a:ext>
            </a:extLst>
          </p:cNvPr>
          <p:cNvCxnSpPr>
            <a:stCxn id="16" idx="0"/>
            <a:endCxn id="26" idx="1"/>
          </p:cNvCxnSpPr>
          <p:nvPr/>
        </p:nvCxnSpPr>
        <p:spPr>
          <a:xfrm rot="5400000" flipH="1" flipV="1">
            <a:off x="4512893" y="-1103638"/>
            <a:ext cx="974935" cy="3940058"/>
          </a:xfrm>
          <a:prstGeom prst="bentConnector2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0B2C10F5-6E28-F0D4-898D-40E9336912E6}"/>
              </a:ext>
            </a:extLst>
          </p:cNvPr>
          <p:cNvCxnSpPr>
            <a:cxnSpLocks/>
            <a:stCxn id="6" idx="0"/>
            <a:endCxn id="26" idx="3"/>
          </p:cNvCxnSpPr>
          <p:nvPr/>
        </p:nvCxnSpPr>
        <p:spPr>
          <a:xfrm rot="16200000" flipV="1">
            <a:off x="7079294" y="745575"/>
            <a:ext cx="2829363" cy="2096060"/>
          </a:xfrm>
          <a:prstGeom prst="bentConnector2">
            <a:avLst/>
          </a:prstGeom>
          <a:ln>
            <a:solidFill>
              <a:schemeClr val="tx2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円柱 10">
            <a:extLst>
              <a:ext uri="{FF2B5EF4-FFF2-40B4-BE49-F238E27FC236}">
                <a16:creationId xmlns:a16="http://schemas.microsoft.com/office/drawing/2014/main" id="{9F485BA9-38EC-56B9-D24F-7807B9E152B0}"/>
              </a:ext>
            </a:extLst>
          </p:cNvPr>
          <p:cNvSpPr/>
          <p:nvPr/>
        </p:nvSpPr>
        <p:spPr>
          <a:xfrm>
            <a:off x="6575612" y="1950814"/>
            <a:ext cx="336176" cy="1074310"/>
          </a:xfrm>
          <a:prstGeom prst="ca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166291-B287-3FA4-CF9E-A9997A4E2F6A}"/>
              </a:ext>
            </a:extLst>
          </p:cNvPr>
          <p:cNvSpPr txBox="1"/>
          <p:nvPr/>
        </p:nvSpPr>
        <p:spPr>
          <a:xfrm>
            <a:off x="7484987" y="3239844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ja-JP" sz="1200" dirty="0"/>
              <a:t>http://localhost:5130</a:t>
            </a:r>
            <a:br>
              <a:rPr lang="en-US" altLang="ja-JP" sz="1200" dirty="0"/>
            </a:br>
            <a:r>
              <a:rPr lang="en-US" altLang="ja-JP" sz="1200" dirty="0"/>
              <a:t>/api/messages</a:t>
            </a:r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24F270-09FB-6809-68C8-85FB566F0420}"/>
              </a:ext>
            </a:extLst>
          </p:cNvPr>
          <p:cNvSpPr txBox="1"/>
          <p:nvPr/>
        </p:nvSpPr>
        <p:spPr>
          <a:xfrm>
            <a:off x="3331653" y="1363269"/>
            <a:ext cx="3078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ja-JP" altLang="en-US" sz="1200" dirty="0"/>
              <a:t>https://</a:t>
            </a:r>
            <a:r>
              <a:rPr lang="en-US" altLang="ja-JP" sz="1200" i="1" dirty="0"/>
              <a:t>unique-id</a:t>
            </a:r>
            <a:r>
              <a:rPr lang="ja-JP" altLang="en-US" sz="1200" dirty="0"/>
              <a:t>.asse.devtunnels.ms</a:t>
            </a:r>
            <a:br>
              <a:rPr lang="en-US" altLang="ja-JP" sz="1200" dirty="0"/>
            </a:br>
            <a:r>
              <a:rPr lang="en-US" altLang="ja-JP" sz="1200" dirty="0"/>
              <a:t>    </a:t>
            </a:r>
            <a:r>
              <a:rPr lang="ja-JP" altLang="en-US" sz="1200" dirty="0"/>
              <a:t>/</a:t>
            </a:r>
            <a:r>
              <a:rPr lang="en-US" altLang="ja-JP" sz="1200" dirty="0" err="1"/>
              <a:t>api</a:t>
            </a:r>
            <a:r>
              <a:rPr lang="en-US" altLang="ja-JP" sz="1200" dirty="0"/>
              <a:t>/messages</a:t>
            </a:r>
            <a:endParaRPr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53798D6-61B4-8E8A-5678-7D36B0E8A192}"/>
              </a:ext>
            </a:extLst>
          </p:cNvPr>
          <p:cNvSpPr txBox="1"/>
          <p:nvPr/>
        </p:nvSpPr>
        <p:spPr>
          <a:xfrm>
            <a:off x="3091881" y="421539"/>
            <a:ext cx="17379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アプリ登録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E86AF16-97CD-5904-5304-44B71E95647E}"/>
              </a:ext>
            </a:extLst>
          </p:cNvPr>
          <p:cNvSpPr txBox="1"/>
          <p:nvPr/>
        </p:nvSpPr>
        <p:spPr>
          <a:xfrm>
            <a:off x="8597443" y="422129"/>
            <a:ext cx="8659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/>
              <a:t>認可</a:t>
            </a:r>
          </a:p>
        </p:txBody>
      </p:sp>
    </p:spTree>
    <p:extLst>
      <p:ext uri="{BB962C8B-B14F-4D97-AF65-F5344CB8AC3E}">
        <p14:creationId xmlns:p14="http://schemas.microsoft.com/office/powerpoint/2010/main" val="54076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41AD873D-86C5-06B3-488D-0F7267545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198" y="2009069"/>
            <a:ext cx="4157832" cy="2328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99208AA-5912-1F63-032D-D8098A854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71" y="2009069"/>
            <a:ext cx="4907158" cy="23329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489E2758-3BDE-F054-02A7-D32D4DA72BA0}"/>
              </a:ext>
            </a:extLst>
          </p:cNvPr>
          <p:cNvSpPr/>
          <p:nvPr/>
        </p:nvSpPr>
        <p:spPr>
          <a:xfrm>
            <a:off x="3194510" y="3355639"/>
            <a:ext cx="1643345" cy="156958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EB88D40-4549-8277-8403-9A3C949C03AF}"/>
              </a:ext>
            </a:extLst>
          </p:cNvPr>
          <p:cNvSpPr/>
          <p:nvPr/>
        </p:nvSpPr>
        <p:spPr>
          <a:xfrm>
            <a:off x="3221405" y="3683109"/>
            <a:ext cx="1643345" cy="156958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5B7DCC8-FBC0-1D32-B099-B40769F8AFF3}"/>
              </a:ext>
            </a:extLst>
          </p:cNvPr>
          <p:cNvSpPr/>
          <p:nvPr/>
        </p:nvSpPr>
        <p:spPr>
          <a:xfrm>
            <a:off x="9436140" y="4149275"/>
            <a:ext cx="1020388" cy="156958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079473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71ED11C-FB5D-E27F-28F3-702ECE76B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626" y="2952683"/>
            <a:ext cx="7144747" cy="952633"/>
          </a:xfrm>
          <a:prstGeom prst="rect">
            <a:avLst/>
          </a:prstGeom>
        </p:spPr>
      </p:pic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025FBF7F-0816-2A61-9BA0-41F84367F5B7}"/>
              </a:ext>
            </a:extLst>
          </p:cNvPr>
          <p:cNvSpPr/>
          <p:nvPr/>
        </p:nvSpPr>
        <p:spPr>
          <a:xfrm>
            <a:off x="3298902" y="2247266"/>
            <a:ext cx="3636403" cy="418447"/>
          </a:xfrm>
          <a:prstGeom prst="wedgeRectCallout">
            <a:avLst>
              <a:gd name="adj1" fmla="val 30309"/>
              <a:gd name="adj2" fmla="val 167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/>
              <a:t>ASP.NET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Core</a:t>
            </a:r>
            <a:r>
              <a:rPr kumimoji="1" lang="ja-JP" altLang="en-US" sz="1200" dirty="0"/>
              <a:t> プロジェクトを選ぶ</a:t>
            </a:r>
            <a:br>
              <a:rPr kumimoji="1" lang="en-US" altLang="ja-JP" sz="1200" dirty="0"/>
            </a:br>
            <a:r>
              <a:rPr kumimoji="1" lang="ja-JP" altLang="en-US" sz="1200" dirty="0"/>
              <a:t>（シングル スタートアップ プロジェクトになる）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ACD7D4DE-45CC-7BD8-6697-DE2BB38562F7}"/>
              </a:ext>
            </a:extLst>
          </p:cNvPr>
          <p:cNvSpPr/>
          <p:nvPr/>
        </p:nvSpPr>
        <p:spPr>
          <a:xfrm>
            <a:off x="7541806" y="2247265"/>
            <a:ext cx="2684455" cy="418447"/>
          </a:xfrm>
          <a:prstGeom prst="wedgeRectCallout">
            <a:avLst>
              <a:gd name="adj1" fmla="val -32252"/>
              <a:gd name="adj2" fmla="val 1870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 dirty="0"/>
              <a:t>”</a:t>
            </a:r>
            <a:r>
              <a:rPr kumimoji="1" lang="en-US" altLang="ja-JP" sz="1200" dirty="0"/>
              <a:t>Start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Project</a:t>
            </a:r>
            <a:r>
              <a:rPr kumimoji="1" lang="ja-JP" altLang="en-US" sz="1200" dirty="0"/>
              <a:t>” を選択</a:t>
            </a:r>
            <a:br>
              <a:rPr kumimoji="1" lang="en-US" altLang="ja-JP" sz="1200" dirty="0"/>
            </a:br>
            <a:r>
              <a:rPr kumimoji="1" lang="ja-JP" altLang="en-US" sz="1200" dirty="0"/>
              <a:t>内容は </a:t>
            </a:r>
            <a:r>
              <a:rPr kumimoji="1" lang="en-US" altLang="ja-JP" sz="1200" dirty="0" err="1"/>
              <a:t>launchSettings.json</a:t>
            </a:r>
            <a:r>
              <a:rPr kumimoji="1" lang="en-US" altLang="ja-JP" sz="1200" dirty="0"/>
              <a:t> </a:t>
            </a:r>
            <a:r>
              <a:rPr kumimoji="1" lang="ja-JP" altLang="en-US" sz="1200" dirty="0"/>
              <a:t>に記載</a:t>
            </a:r>
          </a:p>
        </p:txBody>
      </p:sp>
    </p:spTree>
    <p:extLst>
      <p:ext uri="{BB962C8B-B14F-4D97-AF65-F5344CB8AC3E}">
        <p14:creationId xmlns:p14="http://schemas.microsoft.com/office/powerpoint/2010/main" val="2694720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081F9F75-0515-3E51-59B3-6E5324B0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180" y="1074726"/>
            <a:ext cx="5016005" cy="26677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32E06A65-5E13-FD08-3BA5-89978A70CF62}"/>
              </a:ext>
            </a:extLst>
          </p:cNvPr>
          <p:cNvSpPr/>
          <p:nvPr/>
        </p:nvSpPr>
        <p:spPr>
          <a:xfrm>
            <a:off x="3574457" y="3261788"/>
            <a:ext cx="927625" cy="229802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3D91BC1-728D-BF1E-16D1-6464A897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74726"/>
            <a:ext cx="3920068" cy="26458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1B66C9F5-29A2-5712-B404-F8882892DADC}"/>
              </a:ext>
            </a:extLst>
          </p:cNvPr>
          <p:cNvSpPr/>
          <p:nvPr/>
        </p:nvSpPr>
        <p:spPr>
          <a:xfrm>
            <a:off x="6041570" y="3261788"/>
            <a:ext cx="927625" cy="229802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68040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5A250F5-8BBD-4D6C-9632-18FEFB86A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15" y="329834"/>
            <a:ext cx="9160030" cy="1940096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D8D4F8B4-814E-7DD8-1750-1ACC044C93C7}"/>
              </a:ext>
            </a:extLst>
          </p:cNvPr>
          <p:cNvSpPr/>
          <p:nvPr/>
        </p:nvSpPr>
        <p:spPr>
          <a:xfrm>
            <a:off x="672473" y="742121"/>
            <a:ext cx="268700" cy="229802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D0024D3-FA5D-F99E-DA8D-EB82ABCD9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826" y="1346522"/>
            <a:ext cx="3126442" cy="130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18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133DD49-3601-7D3A-A3B6-9595C628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32" y="667836"/>
            <a:ext cx="6882066" cy="34873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08199107-C4E4-45B4-A7F6-A72FFC82CAF8}"/>
              </a:ext>
            </a:extLst>
          </p:cNvPr>
          <p:cNvSpPr/>
          <p:nvPr/>
        </p:nvSpPr>
        <p:spPr>
          <a:xfrm>
            <a:off x="1292332" y="2709929"/>
            <a:ext cx="927625" cy="229802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828EF05-0D81-0A8D-9C3B-47C6683B89A6}"/>
              </a:ext>
            </a:extLst>
          </p:cNvPr>
          <p:cNvSpPr/>
          <p:nvPr/>
        </p:nvSpPr>
        <p:spPr>
          <a:xfrm>
            <a:off x="6985994" y="1398033"/>
            <a:ext cx="1234670" cy="229802"/>
          </a:xfrm>
          <a:prstGeom prst="ellipse">
            <a:avLst/>
          </a:prstGeom>
          <a:noFill/>
          <a:ln w="28575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3F9630D-049B-0EA1-3BE4-2479B470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4427" y="592602"/>
            <a:ext cx="3929757" cy="3519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777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124</Words>
  <Application>Microsoft Office PowerPoint</Application>
  <PresentationFormat>ワイド画面</PresentationFormat>
  <Paragraphs>37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Ayumu Inaba</dc:creator>
  <cp:lastModifiedBy>Ayumu Inaba</cp:lastModifiedBy>
  <cp:revision>18</cp:revision>
  <dcterms:created xsi:type="dcterms:W3CDTF">2025-07-02T12:02:31Z</dcterms:created>
  <dcterms:modified xsi:type="dcterms:W3CDTF">2025-07-03T10:00:07Z</dcterms:modified>
</cp:coreProperties>
</file>