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9777" r:id="rId2"/>
    <p:sldId id="9778" r:id="rId3"/>
    <p:sldId id="9779" r:id="rId4"/>
    <p:sldId id="9780" r:id="rId5"/>
    <p:sldId id="978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 Pongracz" initials="VP" lastIdx="1" clrIdx="0">
    <p:extLst>
      <p:ext uri="{19B8F6BF-5375-455C-9EA6-DF929625EA0E}">
        <p15:presenceInfo xmlns:p15="http://schemas.microsoft.com/office/powerpoint/2012/main" userId="S::vipongra@microsoft.com::bddaf31c-b7b0-491c-8ba5-7525fa7b37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48"/>
  </p:normalViewPr>
  <p:slideViewPr>
    <p:cSldViewPr snapToGrid="0">
      <p:cViewPr varScale="1">
        <p:scale>
          <a:sx n="102" d="100"/>
          <a:sy n="102" d="100"/>
        </p:scale>
        <p:origin x="57"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SLA </a:t>
            </a:r>
            <a:r>
              <a:rPr lang="ja-JP" dirty="0"/>
              <a:t>と </a:t>
            </a:r>
            <a:r>
              <a:rPr lang="en-US" dirty="0"/>
              <a:t>SLO</a:t>
            </a:r>
            <a:r>
              <a:rPr lang="ja-JP" dirty="0"/>
              <a:t> に対する実績値</a:t>
            </a:r>
            <a:r>
              <a:rPr lang="ja-JP" altLang="en-US" dirty="0"/>
              <a:t>（</a:t>
            </a:r>
            <a:r>
              <a:rPr lang="en-US" altLang="ja-JP" dirty="0"/>
              <a:t>SLI</a:t>
            </a:r>
            <a:r>
              <a:rPr lang="ja-JP" altLang="en-US" dirty="0"/>
              <a:t>）</a:t>
            </a:r>
            <a:endParaRPr lang="ja-JP" dirty="0"/>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2"/>
          <c:order val="2"/>
          <c:tx>
            <c:strRef>
              <c:f>Sheet1!$D$3</c:f>
              <c:strCache>
                <c:ptCount val="1"/>
                <c:pt idx="0">
                  <c:v>SLI</c:v>
                </c:pt>
              </c:strCache>
            </c:strRef>
          </c:tx>
          <c:spPr>
            <a:solidFill>
              <a:schemeClr val="accent3"/>
            </a:solidFill>
            <a:ln>
              <a:noFill/>
            </a:ln>
            <a:effectLst/>
          </c:spPr>
          <c:invertIfNegative val="0"/>
          <c:cat>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cat>
          <c:val>
            <c:numRef>
              <c:f>Sheet1!$D$4:$D$15</c:f>
              <c:numCache>
                <c:formatCode>General</c:formatCode>
                <c:ptCount val="12"/>
                <c:pt idx="0">
                  <c:v>99.97</c:v>
                </c:pt>
                <c:pt idx="1">
                  <c:v>99.98</c:v>
                </c:pt>
                <c:pt idx="2">
                  <c:v>100</c:v>
                </c:pt>
                <c:pt idx="3">
                  <c:v>100</c:v>
                </c:pt>
                <c:pt idx="4">
                  <c:v>99.93</c:v>
                </c:pt>
                <c:pt idx="5">
                  <c:v>99.91</c:v>
                </c:pt>
                <c:pt idx="6">
                  <c:v>99.99</c:v>
                </c:pt>
                <c:pt idx="7">
                  <c:v>99.97</c:v>
                </c:pt>
                <c:pt idx="8">
                  <c:v>100</c:v>
                </c:pt>
                <c:pt idx="9">
                  <c:v>99.83</c:v>
                </c:pt>
                <c:pt idx="10">
                  <c:v>99.93</c:v>
                </c:pt>
                <c:pt idx="11">
                  <c:v>100</c:v>
                </c:pt>
              </c:numCache>
            </c:numRef>
          </c:val>
          <c:extLst>
            <c:ext xmlns:c16="http://schemas.microsoft.com/office/drawing/2014/chart" uri="{C3380CC4-5D6E-409C-BE32-E72D297353CC}">
              <c16:uniqueId val="{00000000-9E68-4309-9B5D-503914639C82}"/>
            </c:ext>
          </c:extLst>
        </c:ser>
        <c:dLbls>
          <c:showLegendKey val="0"/>
          <c:showVal val="0"/>
          <c:showCatName val="0"/>
          <c:showSerName val="0"/>
          <c:showPercent val="0"/>
          <c:showBubbleSize val="0"/>
        </c:dLbls>
        <c:gapWidth val="247"/>
        <c:axId val="1582666336"/>
        <c:axId val="1582667168"/>
      </c:barChart>
      <c:scatterChart>
        <c:scatterStyle val="lineMarker"/>
        <c:varyColors val="0"/>
        <c:ser>
          <c:idx val="0"/>
          <c:order val="0"/>
          <c:tx>
            <c:strRef>
              <c:f>Sheet1!$B$3</c:f>
              <c:strCache>
                <c:ptCount val="1"/>
                <c:pt idx="0">
                  <c:v>SLA</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xVal>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xVal>
          <c:yVal>
            <c:numRef>
              <c:f>Sheet1!$B$4:$B$15</c:f>
              <c:numCache>
                <c:formatCode>General</c:formatCode>
                <c:ptCount val="12"/>
                <c:pt idx="0">
                  <c:v>99.9</c:v>
                </c:pt>
                <c:pt idx="1">
                  <c:v>99.9</c:v>
                </c:pt>
                <c:pt idx="2">
                  <c:v>99.9</c:v>
                </c:pt>
                <c:pt idx="3">
                  <c:v>99.9</c:v>
                </c:pt>
                <c:pt idx="4">
                  <c:v>99.9</c:v>
                </c:pt>
                <c:pt idx="5">
                  <c:v>99.9</c:v>
                </c:pt>
                <c:pt idx="6">
                  <c:v>99.9</c:v>
                </c:pt>
                <c:pt idx="7">
                  <c:v>99.9</c:v>
                </c:pt>
                <c:pt idx="8">
                  <c:v>99.9</c:v>
                </c:pt>
                <c:pt idx="9">
                  <c:v>99.9</c:v>
                </c:pt>
                <c:pt idx="10">
                  <c:v>99.9</c:v>
                </c:pt>
                <c:pt idx="11">
                  <c:v>99.9</c:v>
                </c:pt>
              </c:numCache>
            </c:numRef>
          </c:yVal>
          <c:smooth val="0"/>
          <c:extLst>
            <c:ext xmlns:c16="http://schemas.microsoft.com/office/drawing/2014/chart" uri="{C3380CC4-5D6E-409C-BE32-E72D297353CC}">
              <c16:uniqueId val="{00000001-9E68-4309-9B5D-503914639C82}"/>
            </c:ext>
          </c:extLst>
        </c:ser>
        <c:ser>
          <c:idx val="1"/>
          <c:order val="1"/>
          <c:tx>
            <c:strRef>
              <c:f>Sheet1!$C$3</c:f>
              <c:strCache>
                <c:ptCount val="1"/>
                <c:pt idx="0">
                  <c:v>SLO</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xVal>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xVal>
          <c:yVal>
            <c:numRef>
              <c:f>Sheet1!$C$4:$C$15</c:f>
              <c:numCache>
                <c:formatCode>General</c:formatCode>
                <c:ptCount val="12"/>
                <c:pt idx="0">
                  <c:v>99.95</c:v>
                </c:pt>
                <c:pt idx="1">
                  <c:v>99.95</c:v>
                </c:pt>
                <c:pt idx="2">
                  <c:v>99.95</c:v>
                </c:pt>
                <c:pt idx="3">
                  <c:v>99.95</c:v>
                </c:pt>
                <c:pt idx="4">
                  <c:v>99.95</c:v>
                </c:pt>
                <c:pt idx="5">
                  <c:v>99.95</c:v>
                </c:pt>
                <c:pt idx="6">
                  <c:v>99.95</c:v>
                </c:pt>
                <c:pt idx="7">
                  <c:v>99.95</c:v>
                </c:pt>
                <c:pt idx="8">
                  <c:v>99.95</c:v>
                </c:pt>
                <c:pt idx="9">
                  <c:v>99.95</c:v>
                </c:pt>
                <c:pt idx="10">
                  <c:v>99.95</c:v>
                </c:pt>
                <c:pt idx="11">
                  <c:v>99.95</c:v>
                </c:pt>
              </c:numCache>
            </c:numRef>
          </c:yVal>
          <c:smooth val="0"/>
          <c:extLst>
            <c:ext xmlns:c16="http://schemas.microsoft.com/office/drawing/2014/chart" uri="{C3380CC4-5D6E-409C-BE32-E72D297353CC}">
              <c16:uniqueId val="{00000002-9E68-4309-9B5D-503914639C82}"/>
            </c:ext>
          </c:extLst>
        </c:ser>
        <c:dLbls>
          <c:showLegendKey val="0"/>
          <c:showVal val="0"/>
          <c:showCatName val="0"/>
          <c:showSerName val="0"/>
          <c:showPercent val="0"/>
          <c:showBubbleSize val="0"/>
        </c:dLbls>
        <c:axId val="1582666336"/>
        <c:axId val="1582667168"/>
      </c:scatterChart>
      <c:dateAx>
        <c:axId val="1582666336"/>
        <c:scaling>
          <c:orientation val="minMax"/>
        </c:scaling>
        <c:delete val="0"/>
        <c:axPos val="b"/>
        <c:majorGridlines>
          <c:spPr>
            <a:ln w="9525" cap="flat" cmpd="sng" algn="ctr">
              <a:solidFill>
                <a:schemeClr val="dk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1582667168"/>
        <c:crosses val="autoZero"/>
        <c:auto val="1"/>
        <c:lblOffset val="100"/>
        <c:baseTimeUnit val="months"/>
      </c:dateAx>
      <c:valAx>
        <c:axId val="1582667168"/>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15826663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1-11T15:19:39.809" idx="1">
    <p:pos x="13417" y="706"/>
    <p:text>This is a great slide to support thinking about resiliency and its tradeoffs. (eg a  batch oriented stream processor crunching through massive amounts of data would introduce prohibitive costs with full multi-replica redundancy)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AD8EE-58D2-6244-A1A7-697D578A9200}" type="datetimeFigureOut">
              <a:rPr kumimoji="1" lang="ja-JP" altLang="en-US" smtClean="0"/>
              <a:t>2022/8/8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C71C-AABE-3A4F-8CDA-97F09C47F1F7}" type="slidenum">
              <a:rPr kumimoji="1" lang="ja-JP" altLang="en-US" smtClean="0"/>
              <a:t>‹#›</a:t>
            </a:fld>
            <a:endParaRPr kumimoji="1" lang="ja-JP" altLang="en-US"/>
          </a:p>
        </p:txBody>
      </p:sp>
    </p:spTree>
    <p:extLst>
      <p:ext uri="{BB962C8B-B14F-4D97-AF65-F5344CB8AC3E}">
        <p14:creationId xmlns:p14="http://schemas.microsoft.com/office/powerpoint/2010/main" val="10600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400" b="1" dirty="0">
                <a:gradFill>
                  <a:gsLst>
                    <a:gs pos="0">
                      <a:srgbClr val="FFFFFF"/>
                    </a:gs>
                    <a:gs pos="100000">
                      <a:srgbClr val="FFFFFF"/>
                    </a:gs>
                  </a:gsLst>
                  <a:lin ang="5400000" scaled="0"/>
                </a:gradFill>
                <a:ea typeface="Segoe UI" pitchFamily="34" charset="0"/>
                <a:cs typeface="Segoe UI" pitchFamily="34" charset="0"/>
              </a:rPr>
              <a:t>Takeaway: There are levels of application resilience goals based on possible length of interruptions. </a:t>
            </a:r>
          </a:p>
          <a:p>
            <a:endParaRPr lang="en-US" sz="1224" b="0" i="1" u="none" strike="noStrike" kern="1200" baseline="0" dirty="0">
              <a:solidFill>
                <a:schemeClr val="tx1"/>
              </a:solidFill>
              <a:latin typeface="+mn-lt"/>
              <a:ea typeface="+mn-ea"/>
              <a:cs typeface="+mn-cs"/>
            </a:endParaRPr>
          </a:p>
          <a:p>
            <a:endParaRPr lang="en-US" sz="1224" b="0" i="1" u="none" strike="noStrike" kern="1200" baseline="0" dirty="0">
              <a:solidFill>
                <a:schemeClr val="tx1"/>
              </a:solidFill>
              <a:latin typeface="+mn-lt"/>
              <a:ea typeface="+mn-ea"/>
              <a:cs typeface="+mn-cs"/>
            </a:endParaRPr>
          </a:p>
          <a:p>
            <a:r>
              <a:rPr lang="en-US" sz="1224" b="0" i="1" u="none" strike="noStrike" kern="1200" baseline="0" dirty="0">
                <a:solidFill>
                  <a:schemeClr val="tx1"/>
                </a:solidFill>
                <a:latin typeface="+mn-lt"/>
                <a:ea typeface="+mn-ea"/>
                <a:cs typeface="+mn-cs"/>
              </a:rPr>
              <a:t>Service availability </a:t>
            </a:r>
            <a:r>
              <a:rPr lang="en-US" sz="1224" b="0" i="0" u="none" strike="noStrike" kern="1200" baseline="0" dirty="0">
                <a:solidFill>
                  <a:schemeClr val="tx1"/>
                </a:solidFill>
                <a:latin typeface="+mn-lt"/>
                <a:ea typeface="+mn-ea"/>
                <a:cs typeface="+mn-cs"/>
              </a:rPr>
              <a:t>is commonly defined as the percentage of time that an application is operating normally. That is, it’s the percentage of time that it’s correctly performing the operations expected of it. This percentage is calculated over periods of time, such as a month, year, or trailing 3 years. Applying the strictest possible interpretation, availability is reduced any time the application isn’t operating normally, including both scheduled and unscheduled interruptions. We define </a:t>
            </a:r>
            <a:r>
              <a:rPr lang="en-US" sz="1224" b="0" i="1" u="none" strike="noStrike" kern="1200" baseline="0" dirty="0">
                <a:solidFill>
                  <a:schemeClr val="tx1"/>
                </a:solidFill>
                <a:latin typeface="+mn-lt"/>
                <a:ea typeface="+mn-ea"/>
                <a:cs typeface="+mn-cs"/>
              </a:rPr>
              <a:t>availability </a:t>
            </a:r>
            <a:r>
              <a:rPr lang="en-US" sz="1224" b="0" i="0" u="none" strike="noStrike" kern="1200" baseline="0" dirty="0">
                <a:solidFill>
                  <a:schemeClr val="tx1"/>
                </a:solidFill>
                <a:latin typeface="+mn-lt"/>
                <a:ea typeface="+mn-ea"/>
                <a:cs typeface="+mn-cs"/>
              </a:rPr>
              <a:t>using the following criteria: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Availability = Normal Operation Time / Total Time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A percentage of uptime (such as 99.9%) over a period of time (commonly a year)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Common short-hand refers only to the “number of 9’s”; for example, “five nines” translates to 99.999% available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Some customers choose to exclude scheduled service downtime (for example, planned maintenance) from the Total Time in the formula in the first bullet. However, this is often a false choice because customers might actually want to use your service during these times. </a:t>
            </a:r>
          </a:p>
          <a:p>
            <a:endParaRPr lang="en-US" sz="1224" b="0" i="0" u="none" strike="noStrike" kern="1200" baseline="0" dirty="0">
              <a:solidFill>
                <a:schemeClr val="tx1"/>
              </a:solidFill>
              <a:latin typeface="+mn-lt"/>
              <a:ea typeface="+mn-ea"/>
              <a:cs typeface="+mn-cs"/>
            </a:endParaRPr>
          </a:p>
          <a:p>
            <a:r>
              <a:rPr lang="en-US" sz="1224" b="0" i="0" u="none" strike="noStrike" kern="1200" baseline="0" dirty="0">
                <a:solidFill>
                  <a:schemeClr val="tx1"/>
                </a:solidFill>
                <a:latin typeface="+mn-lt"/>
                <a:ea typeface="+mn-ea"/>
                <a:cs typeface="+mn-cs"/>
              </a:rPr>
              <a:t>Here is a table of common application availability design goals and the possible length of interruptions that can occur within a year while still meeting the goal. The table contains examples of the types of applications we commonly see at each availability tier. </a:t>
            </a:r>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EF70C2B2-062E-4486-B262-1FC3936F5F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877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7FB8F-601A-EA7B-E9E2-4939B4A63D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3EE302-6BC3-4561-A487-E61F059D0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92D82B-FA57-71BF-7E9C-77F7994F80B8}"/>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01BC61DA-99A2-8875-BDB0-E07D05F273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E9BD84-0ECD-B15B-0FFB-E9D92D73F87F}"/>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4424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21F6D-8B37-AA5C-038E-4C04E639AE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FB60CE-64EB-4E46-51E0-EF1F215DB7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78303-AB18-BDB1-B1C5-99E3E563352D}"/>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5A3A7886-9CF9-843C-DC43-3B1EB2C504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0FD28-61C9-0906-BAE5-366619690D9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47970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1D7BF80-7403-84BB-D5AF-C13124C01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D736BC-0798-B684-4FDD-9604D5AEF87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EB078-A539-8676-6D59-AC122395B393}"/>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1EE13FA9-0CE7-9FA1-BE99-F1C1330058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73465F-9BAB-E26A-A906-BDF4B48A687B}"/>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88643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6"/>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2"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591252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74318-8062-6F64-FDA4-1A937E633E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E56D0-88CD-5680-E286-86705899F5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7FDA2-BBBD-9852-9514-866449C4DDA0}"/>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8197E605-1361-8370-E5C2-99689DD1D1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7F01E8-CB12-8EAB-CD96-73376B769F48}"/>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316559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A3552-2391-E331-0E5D-64668C7E69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5829B1-BE34-1BDC-15AA-164B4337A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076588-ECE7-CF3E-3C7C-284420263B5B}"/>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E4086D3F-BF6B-FCC7-383E-AB2515B350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D84ED-D951-D83B-42FA-E679CD9D9E4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85262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CBF98-F96D-67A9-CC4C-FBDD7EFA27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F82136-2209-5C75-058E-B8AD07FB73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F4F7474-3619-5322-48E7-03BFCDBDD5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CDBF82-B516-A121-DBE5-79EC39CEEC0B}"/>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313C7A27-F909-143E-DE63-1CD0DF803D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6B0670-E1C2-6B38-5759-E995772EA4DC}"/>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5337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DAAA4-461F-2061-276F-F84CFD41A1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73E279-0898-86BE-8D5B-B3AB4C0B3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1738A8-C2B1-6865-5170-08F898632E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5C525B-0D58-3C1C-0CF2-1348CCD08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784BEA-C818-02E9-826D-78B1A2BE1A1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6A4DD7-A824-861D-E612-2F6951F2CF34}"/>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8" name="フッター プレースホルダー 7">
            <a:extLst>
              <a:ext uri="{FF2B5EF4-FFF2-40B4-BE49-F238E27FC236}">
                <a16:creationId xmlns:a16="http://schemas.microsoft.com/office/drawing/2014/main" id="{9252C3FC-1E2F-D6ED-0DD2-55DFA28BD3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37F760-F6A7-2D48-AF2F-921A2316B8EA}"/>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1875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C5D6-189C-4596-9426-52A77DED820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FC0991-6F21-DE1E-FFEF-233B9BABF529}"/>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4" name="フッター プレースホルダー 3">
            <a:extLst>
              <a:ext uri="{FF2B5EF4-FFF2-40B4-BE49-F238E27FC236}">
                <a16:creationId xmlns:a16="http://schemas.microsoft.com/office/drawing/2014/main" id="{56CDEB7C-613F-5C94-482F-C71A53E284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DF1C0F-68E8-0B5E-A736-BD8E8F597B2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53621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D6FF35-F32D-DDD0-B4B5-37F8A0012A8E}"/>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3" name="フッター プレースホルダー 2">
            <a:extLst>
              <a:ext uri="{FF2B5EF4-FFF2-40B4-BE49-F238E27FC236}">
                <a16:creationId xmlns:a16="http://schemas.microsoft.com/office/drawing/2014/main" id="{AFEA0317-2103-2A08-3FAC-3DC9A34FD5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0753F5-46E1-D5FE-5020-D93031E1DFF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990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3957E-B79E-37B6-313C-F5440CE0D3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04C243-F876-FB49-6CE4-7740838AC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CACB40-9D38-3C35-0B1F-884BB5840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913346-EB8B-69FC-33E4-310F54F53779}"/>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587A0416-5E80-57D2-7E74-5F1FECC1DA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8E158F-18DC-AA19-61A4-B1A968733D3D}"/>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7327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03071-D93F-2923-A59A-11D48FBD7D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5B4982-D3FC-5344-47E4-D53D8AF0F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A91C69-55C8-7152-9613-DA7F47046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B43130-3CDD-DFFB-BEA8-EC2156C7C7AF}"/>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6ECEFAC3-D68E-7CF6-D3E3-8C5CBE84EB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80B9AE-9C84-2AEE-6ABE-D5ABCFEC1C2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66661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21D17-F603-022C-9F88-948ADD953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EF2B4D-3960-9919-8C57-B37E61075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763BDD-EE20-7B90-4A15-2D58DE69B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D3DFC50E-A8B2-FD9D-DE21-515065204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938B72-820D-F0B1-AD75-5D24E5C1E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21207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3A2113B-8A2F-E22D-430F-870608A4AF6A}"/>
              </a:ext>
            </a:extLst>
          </p:cNvPr>
          <p:cNvSpPr/>
          <p:nvPr/>
        </p:nvSpPr>
        <p:spPr>
          <a:xfrm>
            <a:off x="224710" y="2092680"/>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 name="Group 9">
            <a:extLst>
              <a:ext uri="{FF2B5EF4-FFF2-40B4-BE49-F238E27FC236}">
                <a16:creationId xmlns:a16="http://schemas.microsoft.com/office/drawing/2014/main" id="{82C85A52-4931-4165-BAEA-ED9F8B5C8FBF}"/>
              </a:ext>
            </a:extLst>
          </p:cNvPr>
          <p:cNvGrpSpPr/>
          <p:nvPr/>
        </p:nvGrpSpPr>
        <p:grpSpPr>
          <a:xfrm>
            <a:off x="1594434" y="2299563"/>
            <a:ext cx="8485477" cy="3994534"/>
            <a:chOff x="1648842" y="2398207"/>
            <a:chExt cx="8655698" cy="3819620"/>
          </a:xfrm>
        </p:grpSpPr>
        <p:grpSp>
          <p:nvGrpSpPr>
            <p:cNvPr id="31" name="Group 30">
              <a:extLst>
                <a:ext uri="{FF2B5EF4-FFF2-40B4-BE49-F238E27FC236}">
                  <a16:creationId xmlns:a16="http://schemas.microsoft.com/office/drawing/2014/main" id="{DC2A2EAB-4DD0-4262-B98F-253556534678}"/>
                </a:ext>
              </a:extLst>
            </p:cNvPr>
            <p:cNvGrpSpPr/>
            <p:nvPr/>
          </p:nvGrpSpPr>
          <p:grpSpPr>
            <a:xfrm flipV="1">
              <a:off x="2207673" y="2398207"/>
              <a:ext cx="8096867" cy="3731272"/>
              <a:chOff x="1066763" y="10775373"/>
              <a:chExt cx="8096867" cy="7383107"/>
            </a:xfrm>
          </p:grpSpPr>
          <p:cxnSp>
            <p:nvCxnSpPr>
              <p:cNvPr id="28" name="Straight Arrow Connector 27">
                <a:extLst>
                  <a:ext uri="{FF2B5EF4-FFF2-40B4-BE49-F238E27FC236}">
                    <a16:creationId xmlns:a16="http://schemas.microsoft.com/office/drawing/2014/main" id="{5BFEC555-3826-4A73-88B1-DA535C29C6C2}"/>
                  </a:ext>
                </a:extLst>
              </p:cNvPr>
              <p:cNvCxnSpPr>
                <a:cxnSpLocks/>
              </p:cNvCxnSpPr>
              <p:nvPr/>
            </p:nvCxnSpPr>
            <p:spPr>
              <a:xfrm>
                <a:off x="1066763" y="10775373"/>
                <a:ext cx="0" cy="7383107"/>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459633-87A2-467C-B90A-0030F2B384E6}"/>
                  </a:ext>
                </a:extLst>
              </p:cNvPr>
              <p:cNvCxnSpPr>
                <a:cxnSpLocks/>
              </p:cNvCxnSpPr>
              <p:nvPr/>
            </p:nvCxnSpPr>
            <p:spPr>
              <a:xfrm flipV="1">
                <a:off x="1066763" y="10806545"/>
                <a:ext cx="8096867" cy="0"/>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3CAAEE12-FA28-4CBB-BD20-24A42FC8000B}"/>
                </a:ext>
              </a:extLst>
            </p:cNvPr>
            <p:cNvSpPr txBox="1"/>
            <p:nvPr/>
          </p:nvSpPr>
          <p:spPr>
            <a:xfrm>
              <a:off x="5339577" y="5929291"/>
              <a:ext cx="2318582" cy="288536"/>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Cost + complexity</a:t>
              </a:r>
            </a:p>
          </p:txBody>
        </p:sp>
        <p:sp>
          <p:nvSpPr>
            <p:cNvPr id="27" name="TextBox 26">
              <a:extLst>
                <a:ext uri="{FF2B5EF4-FFF2-40B4-BE49-F238E27FC236}">
                  <a16:creationId xmlns:a16="http://schemas.microsoft.com/office/drawing/2014/main" id="{EADC7964-5FC8-433C-899F-E972B8CECBC9}"/>
                </a:ext>
              </a:extLst>
            </p:cNvPr>
            <p:cNvSpPr txBox="1"/>
            <p:nvPr/>
          </p:nvSpPr>
          <p:spPr>
            <a:xfrm rot="16200000">
              <a:off x="1086404" y="4064989"/>
              <a:ext cx="1432678" cy="307802"/>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Availability</a:t>
              </a:r>
            </a:p>
          </p:txBody>
        </p:sp>
      </p:grpSp>
      <p:sp>
        <p:nvSpPr>
          <p:cNvPr id="24" name="TextBox 23">
            <a:extLst>
              <a:ext uri="{FF2B5EF4-FFF2-40B4-BE49-F238E27FC236}">
                <a16:creationId xmlns:a16="http://schemas.microsoft.com/office/drawing/2014/main" id="{882BB04F-4961-40A4-94A6-E2D1B90E555B}"/>
              </a:ext>
            </a:extLst>
          </p:cNvPr>
          <p:cNvSpPr txBox="1"/>
          <p:nvPr/>
        </p:nvSpPr>
        <p:spPr>
          <a:xfrm>
            <a:off x="4305677" y="359586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Video delivery, broadcast systems</a:t>
            </a:r>
          </a:p>
        </p:txBody>
      </p:sp>
      <p:sp>
        <p:nvSpPr>
          <p:cNvPr id="25" name="TextBox 24">
            <a:extLst>
              <a:ext uri="{FF2B5EF4-FFF2-40B4-BE49-F238E27FC236}">
                <a16:creationId xmlns:a16="http://schemas.microsoft.com/office/drawing/2014/main" id="{B2FBE385-8ECF-46EC-AA63-DCC85A2A79B2}"/>
              </a:ext>
            </a:extLst>
          </p:cNvPr>
          <p:cNvSpPr txBox="1"/>
          <p:nvPr/>
        </p:nvSpPr>
        <p:spPr>
          <a:xfrm>
            <a:off x="4883488" y="2981640"/>
            <a:ext cx="546931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ATM transactions, telecommunications systems</a:t>
            </a:r>
          </a:p>
        </p:txBody>
      </p:sp>
      <p:sp>
        <p:nvSpPr>
          <p:cNvPr id="36" name="Arrow: Up 35">
            <a:extLst>
              <a:ext uri="{FF2B5EF4-FFF2-40B4-BE49-F238E27FC236}">
                <a16:creationId xmlns:a16="http://schemas.microsoft.com/office/drawing/2014/main" id="{826E5E4E-E0DA-4835-B870-D6220D40E937}"/>
              </a:ext>
            </a:extLst>
          </p:cNvPr>
          <p:cNvSpPr/>
          <p:nvPr/>
        </p:nvSpPr>
        <p:spPr bwMode="auto">
          <a:xfrm rot="2410027">
            <a:off x="3343627" y="2124307"/>
            <a:ext cx="461958" cy="398412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Oval 44">
            <a:extLst>
              <a:ext uri="{FF2B5EF4-FFF2-40B4-BE49-F238E27FC236}">
                <a16:creationId xmlns:a16="http://schemas.microsoft.com/office/drawing/2014/main" id="{8AB29AEF-36DB-4FA9-B727-9E119ADD660A}"/>
              </a:ext>
            </a:extLst>
          </p:cNvPr>
          <p:cNvSpPr>
            <a:spLocks noChangeAspect="1"/>
          </p:cNvSpPr>
          <p:nvPr/>
        </p:nvSpPr>
        <p:spPr bwMode="auto">
          <a:xfrm>
            <a:off x="2257226" y="5474076"/>
            <a:ext cx="200520" cy="200520"/>
          </a:xfrm>
          <a:prstGeom prst="ellipse">
            <a:avLst/>
          </a:prstGeom>
          <a:solidFill>
            <a:schemeClr val="accent2">
              <a:lumMod val="10000"/>
              <a:lumOff val="9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A10ACBC0-42AD-4C8F-A5C5-BAED833B2491}"/>
              </a:ext>
            </a:extLst>
          </p:cNvPr>
          <p:cNvSpPr>
            <a:spLocks noChangeAspect="1"/>
          </p:cNvSpPr>
          <p:nvPr/>
        </p:nvSpPr>
        <p:spPr bwMode="auto">
          <a:xfrm>
            <a:off x="2769339" y="4858833"/>
            <a:ext cx="200520" cy="200520"/>
          </a:xfrm>
          <a:prstGeom prst="ellipse">
            <a:avLst/>
          </a:prstGeom>
          <a:solidFill>
            <a:schemeClr val="accent2">
              <a:lumMod val="25000"/>
              <a:lumOff val="7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5F0DFE12-0CE7-4C05-935C-3A004A4BD4A9}"/>
              </a:ext>
            </a:extLst>
          </p:cNvPr>
          <p:cNvSpPr>
            <a:spLocks noChangeAspect="1"/>
          </p:cNvSpPr>
          <p:nvPr/>
        </p:nvSpPr>
        <p:spPr bwMode="auto">
          <a:xfrm>
            <a:off x="3281452" y="4243591"/>
            <a:ext cx="200520" cy="200520"/>
          </a:xfrm>
          <a:prstGeom prst="ellipse">
            <a:avLst/>
          </a:prstGeom>
          <a:solidFill>
            <a:schemeClr val="accent2">
              <a:lumMod val="50000"/>
              <a:lumOff val="5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12D32F62-7542-45B8-B77E-D407BDB24B12}"/>
              </a:ext>
            </a:extLst>
          </p:cNvPr>
          <p:cNvSpPr>
            <a:spLocks noChangeAspect="1"/>
          </p:cNvSpPr>
          <p:nvPr/>
        </p:nvSpPr>
        <p:spPr bwMode="auto">
          <a:xfrm>
            <a:off x="3793565" y="3628349"/>
            <a:ext cx="200520" cy="200520"/>
          </a:xfrm>
          <a:prstGeom prst="ellipse">
            <a:avLst/>
          </a:prstGeom>
          <a:solidFill>
            <a:schemeClr val="accent2">
              <a:lumMod val="75000"/>
              <a:lumOff val="2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16F02A7E-38DD-4CF3-ABF9-B636F0802BAA}"/>
              </a:ext>
            </a:extLst>
          </p:cNvPr>
          <p:cNvSpPr>
            <a:spLocks noChangeAspect="1"/>
          </p:cNvSpPr>
          <p:nvPr/>
        </p:nvSpPr>
        <p:spPr bwMode="auto">
          <a:xfrm>
            <a:off x="4305677" y="3013107"/>
            <a:ext cx="200520" cy="200520"/>
          </a:xfrm>
          <a:prstGeom prst="ellipse">
            <a:avLst/>
          </a:prstGeom>
          <a:solidFill>
            <a:schemeClr val="accent2">
              <a:lumMod val="90000"/>
              <a:lumOff val="1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TextBox 20">
            <a:extLst>
              <a:ext uri="{FF2B5EF4-FFF2-40B4-BE49-F238E27FC236}">
                <a16:creationId xmlns:a16="http://schemas.microsoft.com/office/drawing/2014/main" id="{184122C3-B838-491B-8CBA-A2F22CD124E0}"/>
              </a:ext>
            </a:extLst>
          </p:cNvPr>
          <p:cNvSpPr txBox="1"/>
          <p:nvPr/>
        </p:nvSpPr>
        <p:spPr>
          <a:xfrm>
            <a:off x="2842850" y="5438560"/>
            <a:ext cx="578918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Batch processing, data extraction, transfer, and load jobs </a:t>
            </a:r>
          </a:p>
        </p:txBody>
      </p:sp>
      <p:sp>
        <p:nvSpPr>
          <p:cNvPr id="22" name="TextBox 21">
            <a:extLst>
              <a:ext uri="{FF2B5EF4-FFF2-40B4-BE49-F238E27FC236}">
                <a16:creationId xmlns:a16="http://schemas.microsoft.com/office/drawing/2014/main" id="{E90DD38B-0B0E-47B3-A461-8B0672946C23}"/>
              </a:ext>
            </a:extLst>
          </p:cNvPr>
          <p:cNvSpPr txBox="1"/>
          <p:nvPr/>
        </p:nvSpPr>
        <p:spPr>
          <a:xfrm>
            <a:off x="3283557" y="4824328"/>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Internal tools like knowledge management, project tracking </a:t>
            </a:r>
          </a:p>
        </p:txBody>
      </p:sp>
      <p:sp>
        <p:nvSpPr>
          <p:cNvPr id="23" name="TextBox 22">
            <a:extLst>
              <a:ext uri="{FF2B5EF4-FFF2-40B4-BE49-F238E27FC236}">
                <a16:creationId xmlns:a16="http://schemas.microsoft.com/office/drawing/2014/main" id="{3C63A9A0-0C12-49D3-B6A5-997AE0EEDA0F}"/>
              </a:ext>
            </a:extLst>
          </p:cNvPr>
          <p:cNvSpPr txBox="1"/>
          <p:nvPr/>
        </p:nvSpPr>
        <p:spPr>
          <a:xfrm>
            <a:off x="3849846" y="421009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Online commerce, point of sale </a:t>
            </a:r>
          </a:p>
        </p:txBody>
      </p:sp>
      <p:sp>
        <p:nvSpPr>
          <p:cNvPr id="29" name="TextBox 28">
            <a:extLst>
              <a:ext uri="{FF2B5EF4-FFF2-40B4-BE49-F238E27FC236}">
                <a16:creationId xmlns:a16="http://schemas.microsoft.com/office/drawing/2014/main" id="{D3C8A343-1F11-439E-A9F6-4EC528677E0C}"/>
              </a:ext>
            </a:extLst>
          </p:cNvPr>
          <p:cNvSpPr txBox="1"/>
          <p:nvPr/>
        </p:nvSpPr>
        <p:spPr>
          <a:xfrm>
            <a:off x="536428" y="5438560"/>
            <a:ext cx="81415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a:t>
            </a:r>
          </a:p>
        </p:txBody>
      </p:sp>
      <p:sp>
        <p:nvSpPr>
          <p:cNvPr id="32" name="TextBox 31">
            <a:extLst>
              <a:ext uri="{FF2B5EF4-FFF2-40B4-BE49-F238E27FC236}">
                <a16:creationId xmlns:a16="http://schemas.microsoft.com/office/drawing/2014/main" id="{AB9AF75D-093D-4814-BDBE-3972A9EDA6EE}"/>
              </a:ext>
            </a:extLst>
          </p:cNvPr>
          <p:cNvSpPr txBox="1"/>
          <p:nvPr/>
        </p:nvSpPr>
        <p:spPr>
          <a:xfrm>
            <a:off x="436048" y="4824328"/>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a:t>
            </a:r>
          </a:p>
        </p:txBody>
      </p:sp>
      <p:sp>
        <p:nvSpPr>
          <p:cNvPr id="33" name="TextBox 32">
            <a:extLst>
              <a:ext uri="{FF2B5EF4-FFF2-40B4-BE49-F238E27FC236}">
                <a16:creationId xmlns:a16="http://schemas.microsoft.com/office/drawing/2014/main" id="{0221CF49-A8FA-4612-8A58-8E0E130E7E7C}"/>
              </a:ext>
            </a:extLst>
          </p:cNvPr>
          <p:cNvSpPr txBox="1"/>
          <p:nvPr/>
        </p:nvSpPr>
        <p:spPr>
          <a:xfrm>
            <a:off x="436048" y="4210099"/>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99.95%</a:t>
            </a:r>
          </a:p>
        </p:txBody>
      </p:sp>
      <p:sp>
        <p:nvSpPr>
          <p:cNvPr id="35" name="TextBox 34">
            <a:extLst>
              <a:ext uri="{FF2B5EF4-FFF2-40B4-BE49-F238E27FC236}">
                <a16:creationId xmlns:a16="http://schemas.microsoft.com/office/drawing/2014/main" id="{FA9988DB-BB09-47FC-8BC1-7E25EA0EAE67}"/>
              </a:ext>
            </a:extLst>
          </p:cNvPr>
          <p:cNvSpPr txBox="1"/>
          <p:nvPr/>
        </p:nvSpPr>
        <p:spPr>
          <a:xfrm>
            <a:off x="436048" y="359587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a:t>
            </a:r>
          </a:p>
        </p:txBody>
      </p:sp>
      <p:sp>
        <p:nvSpPr>
          <p:cNvPr id="37" name="TextBox 36">
            <a:extLst>
              <a:ext uri="{FF2B5EF4-FFF2-40B4-BE49-F238E27FC236}">
                <a16:creationId xmlns:a16="http://schemas.microsoft.com/office/drawing/2014/main" id="{6C0F2EF3-2A25-4083-B5BA-672AF2921985}"/>
              </a:ext>
            </a:extLst>
          </p:cNvPr>
          <p:cNvSpPr txBox="1"/>
          <p:nvPr/>
        </p:nvSpPr>
        <p:spPr>
          <a:xfrm>
            <a:off x="436048" y="298164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99.999%</a:t>
            </a:r>
          </a:p>
        </p:txBody>
      </p:sp>
    </p:spTree>
    <p:extLst>
      <p:ext uri="{BB962C8B-B14F-4D97-AF65-F5344CB8AC3E}">
        <p14:creationId xmlns:p14="http://schemas.microsoft.com/office/powerpoint/2010/main" val="33061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81B0BC79-09C7-6E7E-CED7-0599787F6709}"/>
              </a:ext>
            </a:extLst>
          </p:cNvPr>
          <p:cNvGraphicFramePr>
            <a:graphicFrameLocks/>
          </p:cNvGraphicFramePr>
          <p:nvPr>
            <p:extLst>
              <p:ext uri="{D42A27DB-BD31-4B8C-83A1-F6EECF244321}">
                <p14:modId xmlns:p14="http://schemas.microsoft.com/office/powerpoint/2010/main" val="347813585"/>
              </p:ext>
            </p:extLst>
          </p:nvPr>
        </p:nvGraphicFramePr>
        <p:xfrm>
          <a:off x="2128734" y="1495821"/>
          <a:ext cx="7521575" cy="3866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22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オブジェクト 2">
            <a:extLst>
              <a:ext uri="{FF2B5EF4-FFF2-40B4-BE49-F238E27FC236}">
                <a16:creationId xmlns:a16="http://schemas.microsoft.com/office/drawing/2014/main" id="{BC4AC54A-7E10-37F1-927C-3D3E5B379F7F}"/>
              </a:ext>
            </a:extLst>
          </p:cNvPr>
          <p:cNvGraphicFramePr>
            <a:graphicFrameLocks noChangeAspect="1"/>
          </p:cNvGraphicFramePr>
          <p:nvPr>
            <p:extLst>
              <p:ext uri="{D42A27DB-BD31-4B8C-83A1-F6EECF244321}">
                <p14:modId xmlns:p14="http://schemas.microsoft.com/office/powerpoint/2010/main" val="2188920091"/>
              </p:ext>
            </p:extLst>
          </p:nvPr>
        </p:nvGraphicFramePr>
        <p:xfrm>
          <a:off x="1284288" y="931863"/>
          <a:ext cx="4730750" cy="1606550"/>
        </p:xfrm>
        <a:graphic>
          <a:graphicData uri="http://schemas.openxmlformats.org/presentationml/2006/ole">
            <mc:AlternateContent xmlns:mc="http://schemas.openxmlformats.org/markup-compatibility/2006">
              <mc:Choice xmlns:v="urn:schemas-microsoft-com:vml" Requires="v">
                <p:oleObj name="Worksheet" r:id="rId2" imgW="4730732" imgH="1606502" progId="Excel.Sheet.12">
                  <p:embed/>
                </p:oleObj>
              </mc:Choice>
              <mc:Fallback>
                <p:oleObj name="Worksheet" r:id="rId2" imgW="4730732" imgH="1606502" progId="Excel.Sheet.12">
                  <p:embed/>
                  <p:pic>
                    <p:nvPicPr>
                      <p:cNvPr id="0" name=""/>
                      <p:cNvPicPr/>
                      <p:nvPr/>
                    </p:nvPicPr>
                    <p:blipFill>
                      <a:blip r:embed="rId3"/>
                      <a:stretch>
                        <a:fillRect/>
                      </a:stretch>
                    </p:blipFill>
                    <p:spPr>
                      <a:xfrm>
                        <a:off x="1284288" y="931863"/>
                        <a:ext cx="4730750" cy="1606550"/>
                      </a:xfrm>
                      <a:prstGeom prst="rect">
                        <a:avLst/>
                      </a:prstGeom>
                    </p:spPr>
                  </p:pic>
                </p:oleObj>
              </mc:Fallback>
            </mc:AlternateContent>
          </a:graphicData>
        </a:graphic>
      </p:graphicFrame>
    </p:spTree>
    <p:extLst>
      <p:ext uri="{BB962C8B-B14F-4D97-AF65-F5344CB8AC3E}">
        <p14:creationId xmlns:p14="http://schemas.microsoft.com/office/powerpoint/2010/main" val="29666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正方形/長方形 65">
            <a:extLst>
              <a:ext uri="{FF2B5EF4-FFF2-40B4-BE49-F238E27FC236}">
                <a16:creationId xmlns:a16="http://schemas.microsoft.com/office/drawing/2014/main" id="{5380C580-B7C3-BD73-C58A-5F440124BF07}"/>
              </a:ext>
            </a:extLst>
          </p:cNvPr>
          <p:cNvSpPr/>
          <p:nvPr/>
        </p:nvSpPr>
        <p:spPr>
          <a:xfrm>
            <a:off x="556318" y="1625965"/>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3DF9BBBB-EF35-EEC9-1147-DEE14EEDD2A8}"/>
              </a:ext>
            </a:extLst>
          </p:cNvPr>
          <p:cNvSpPr/>
          <p:nvPr/>
        </p:nvSpPr>
        <p:spPr>
          <a:xfrm>
            <a:off x="978425" y="2165542"/>
            <a:ext cx="1735015" cy="3681046"/>
          </a:xfrm>
          <a:prstGeom prst="roundRect">
            <a:avLst>
              <a:gd name="adj" fmla="val 1477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964CF38B-2BF7-146C-0492-2C24CD274F31}"/>
              </a:ext>
            </a:extLst>
          </p:cNvPr>
          <p:cNvSpPr/>
          <p:nvPr/>
        </p:nvSpPr>
        <p:spPr>
          <a:xfrm>
            <a:off x="8689144" y="2194564"/>
            <a:ext cx="1735015" cy="3681046"/>
          </a:xfrm>
          <a:prstGeom prst="roundRect">
            <a:avLst>
              <a:gd name="adj" fmla="val 1477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スマイル 1">
            <a:extLst>
              <a:ext uri="{FF2B5EF4-FFF2-40B4-BE49-F238E27FC236}">
                <a16:creationId xmlns:a16="http://schemas.microsoft.com/office/drawing/2014/main" id="{832B3710-0A07-3598-C4F7-6E70171AD75F}"/>
              </a:ext>
            </a:extLst>
          </p:cNvPr>
          <p:cNvSpPr/>
          <p:nvPr/>
        </p:nvSpPr>
        <p:spPr>
          <a:xfrm>
            <a:off x="2086980" y="1667616"/>
            <a:ext cx="928468" cy="933157"/>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スマイル 5">
            <a:extLst>
              <a:ext uri="{FF2B5EF4-FFF2-40B4-BE49-F238E27FC236}">
                <a16:creationId xmlns:a16="http://schemas.microsoft.com/office/drawing/2014/main" id="{2E5F33E3-2FDA-D52F-274D-A35E1A76533B}"/>
              </a:ext>
            </a:extLst>
          </p:cNvPr>
          <p:cNvSpPr/>
          <p:nvPr/>
        </p:nvSpPr>
        <p:spPr>
          <a:xfrm>
            <a:off x="9873175" y="1741138"/>
            <a:ext cx="928468" cy="933157"/>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0658AB-B70D-2BE8-3D76-4A4CE42805A6}"/>
              </a:ext>
            </a:extLst>
          </p:cNvPr>
          <p:cNvSpPr txBox="1"/>
          <p:nvPr/>
        </p:nvSpPr>
        <p:spPr>
          <a:xfrm>
            <a:off x="460261" y="1762691"/>
            <a:ext cx="1860191" cy="307777"/>
          </a:xfrm>
          <a:prstGeom prst="rect">
            <a:avLst/>
          </a:prstGeom>
          <a:noFill/>
        </p:spPr>
        <p:txBody>
          <a:bodyPr wrap="square" rtlCol="0">
            <a:spAutoFit/>
          </a:bodyPr>
          <a:lstStyle/>
          <a:p>
            <a:pPr algn="ctr"/>
            <a:r>
              <a:rPr lang="ja-JP" altLang="en-US" sz="1400" dirty="0"/>
              <a:t>エンドユーザー</a:t>
            </a:r>
            <a:endParaRPr kumimoji="1" lang="ja-JP" altLang="en-US" sz="1400" dirty="0"/>
          </a:p>
        </p:txBody>
      </p:sp>
      <p:sp>
        <p:nvSpPr>
          <p:cNvPr id="9" name="テキスト ボックス 8">
            <a:extLst>
              <a:ext uri="{FF2B5EF4-FFF2-40B4-BE49-F238E27FC236}">
                <a16:creationId xmlns:a16="http://schemas.microsoft.com/office/drawing/2014/main" id="{50981FE4-C1E4-9774-666D-A6E34BB1573C}"/>
              </a:ext>
            </a:extLst>
          </p:cNvPr>
          <p:cNvSpPr txBox="1"/>
          <p:nvPr/>
        </p:nvSpPr>
        <p:spPr>
          <a:xfrm>
            <a:off x="3947698" y="1758557"/>
            <a:ext cx="2046210" cy="523220"/>
          </a:xfrm>
          <a:prstGeom prst="rect">
            <a:avLst/>
          </a:prstGeom>
          <a:noFill/>
        </p:spPr>
        <p:txBody>
          <a:bodyPr wrap="square" rtlCol="0">
            <a:spAutoFit/>
          </a:bodyPr>
          <a:lstStyle/>
          <a:p>
            <a:pPr algn="ctr"/>
            <a:r>
              <a:rPr kumimoji="1" lang="ja-JP" altLang="en-US" sz="1400" dirty="0"/>
              <a:t>サービスプロバイダー</a:t>
            </a:r>
          </a:p>
        </p:txBody>
      </p:sp>
      <p:sp>
        <p:nvSpPr>
          <p:cNvPr id="11" name="テキスト ボックス 10">
            <a:extLst>
              <a:ext uri="{FF2B5EF4-FFF2-40B4-BE49-F238E27FC236}">
                <a16:creationId xmlns:a16="http://schemas.microsoft.com/office/drawing/2014/main" id="{BBC26714-D031-3B83-D50F-A498209D7D7C}"/>
              </a:ext>
            </a:extLst>
          </p:cNvPr>
          <p:cNvSpPr txBox="1"/>
          <p:nvPr/>
        </p:nvSpPr>
        <p:spPr>
          <a:xfrm>
            <a:off x="7807565" y="1650835"/>
            <a:ext cx="2250831" cy="738664"/>
          </a:xfrm>
          <a:prstGeom prst="rect">
            <a:avLst/>
          </a:prstGeom>
          <a:noFill/>
        </p:spPr>
        <p:txBody>
          <a:bodyPr wrap="square" rtlCol="0">
            <a:spAutoFit/>
          </a:bodyPr>
          <a:lstStyle/>
          <a:p>
            <a:pPr algn="ctr"/>
            <a:r>
              <a:rPr kumimoji="1" lang="ja-JP" altLang="en-US" sz="1400" dirty="0"/>
              <a:t>クラウドプロバイダー</a:t>
            </a:r>
            <a:endParaRPr kumimoji="1" lang="en-US" altLang="ja-JP" sz="1400" dirty="0"/>
          </a:p>
          <a:p>
            <a:pPr algn="ctr"/>
            <a:r>
              <a:rPr kumimoji="1" lang="ja-JP" altLang="en-US" sz="1400" dirty="0"/>
              <a:t>（</a:t>
            </a:r>
            <a:r>
              <a:rPr kumimoji="1" lang="en-US" altLang="ja-JP" sz="1400" dirty="0"/>
              <a:t>Microsoft or Partner </a:t>
            </a:r>
            <a:r>
              <a:rPr kumimoji="1" lang="ja-JP" altLang="en-US" sz="1400" dirty="0"/>
              <a:t>）</a:t>
            </a:r>
          </a:p>
        </p:txBody>
      </p:sp>
      <p:sp>
        <p:nvSpPr>
          <p:cNvPr id="15" name="四角形: 角を丸くする 14">
            <a:extLst>
              <a:ext uri="{FF2B5EF4-FFF2-40B4-BE49-F238E27FC236}">
                <a16:creationId xmlns:a16="http://schemas.microsoft.com/office/drawing/2014/main" id="{ABF4D799-0166-118C-ED22-51E55374E993}"/>
              </a:ext>
            </a:extLst>
          </p:cNvPr>
          <p:cNvSpPr/>
          <p:nvPr/>
        </p:nvSpPr>
        <p:spPr>
          <a:xfrm>
            <a:off x="4738466" y="2194564"/>
            <a:ext cx="1735015" cy="3681046"/>
          </a:xfrm>
          <a:prstGeom prst="roundRect">
            <a:avLst>
              <a:gd name="adj" fmla="val 1477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7" name="グラフィックス 16">
            <a:extLst>
              <a:ext uri="{FF2B5EF4-FFF2-40B4-BE49-F238E27FC236}">
                <a16:creationId xmlns:a16="http://schemas.microsoft.com/office/drawing/2014/main" id="{B6C83CB7-9202-BFB5-7AEB-5FF528C507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32981" y="2598221"/>
            <a:ext cx="592931" cy="592931"/>
          </a:xfrm>
          <a:prstGeom prst="rect">
            <a:avLst/>
          </a:prstGeom>
        </p:spPr>
      </p:pic>
      <p:pic>
        <p:nvPicPr>
          <p:cNvPr id="27" name="グラフィックス 26">
            <a:extLst>
              <a:ext uri="{FF2B5EF4-FFF2-40B4-BE49-F238E27FC236}">
                <a16:creationId xmlns:a16="http://schemas.microsoft.com/office/drawing/2014/main" id="{4B193998-B50E-CAE1-7C0C-2DDF3EE543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9649" y="4267334"/>
            <a:ext cx="576263" cy="576263"/>
          </a:xfrm>
          <a:prstGeom prst="rect">
            <a:avLst/>
          </a:prstGeom>
        </p:spPr>
      </p:pic>
      <p:pic>
        <p:nvPicPr>
          <p:cNvPr id="29" name="図 28">
            <a:extLst>
              <a:ext uri="{FF2B5EF4-FFF2-40B4-BE49-F238E27FC236}">
                <a16:creationId xmlns:a16="http://schemas.microsoft.com/office/drawing/2014/main" id="{BC720E6E-BB37-E298-E37A-B706782B2E73}"/>
              </a:ext>
            </a:extLst>
          </p:cNvPr>
          <p:cNvPicPr>
            <a:picLocks noChangeAspect="1"/>
          </p:cNvPicPr>
          <p:nvPr/>
        </p:nvPicPr>
        <p:blipFill>
          <a:blip r:embed="rId6"/>
          <a:stretch>
            <a:fillRect/>
          </a:stretch>
        </p:blipFill>
        <p:spPr>
          <a:xfrm>
            <a:off x="9525912" y="3436121"/>
            <a:ext cx="586244" cy="586244"/>
          </a:xfrm>
          <a:prstGeom prst="rect">
            <a:avLst/>
          </a:prstGeom>
        </p:spPr>
      </p:pic>
      <p:pic>
        <p:nvPicPr>
          <p:cNvPr id="35" name="図 34" descr="アイコン&#10;&#10;自動的に生成された説明">
            <a:extLst>
              <a:ext uri="{FF2B5EF4-FFF2-40B4-BE49-F238E27FC236}">
                <a16:creationId xmlns:a16="http://schemas.microsoft.com/office/drawing/2014/main" id="{022B86FC-5A61-7A27-1473-A566B108FB8E}"/>
              </a:ext>
            </a:extLst>
          </p:cNvPr>
          <p:cNvPicPr>
            <a:picLocks noChangeAspect="1"/>
          </p:cNvPicPr>
          <p:nvPr/>
        </p:nvPicPr>
        <p:blipFill>
          <a:blip r:embed="rId7"/>
          <a:stretch>
            <a:fillRect/>
          </a:stretch>
        </p:blipFill>
        <p:spPr>
          <a:xfrm>
            <a:off x="9428889" y="5088567"/>
            <a:ext cx="780290" cy="780290"/>
          </a:xfrm>
          <a:prstGeom prst="rect">
            <a:avLst/>
          </a:prstGeom>
        </p:spPr>
      </p:pic>
      <p:sp>
        <p:nvSpPr>
          <p:cNvPr id="14" name="矢印: 左右 13">
            <a:extLst>
              <a:ext uri="{FF2B5EF4-FFF2-40B4-BE49-F238E27FC236}">
                <a16:creationId xmlns:a16="http://schemas.microsoft.com/office/drawing/2014/main" id="{1A30275C-A61D-667F-9C32-99D864C5C97B}"/>
              </a:ext>
            </a:extLst>
          </p:cNvPr>
          <p:cNvSpPr/>
          <p:nvPr/>
        </p:nvSpPr>
        <p:spPr>
          <a:xfrm>
            <a:off x="2532229" y="3523341"/>
            <a:ext cx="2302413" cy="774784"/>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t>カスタムサービスの</a:t>
            </a:r>
            <a:br>
              <a:rPr kumimoji="1" lang="en-US" altLang="ja-JP" sz="1400" dirty="0"/>
            </a:br>
            <a:r>
              <a:rPr kumimoji="1" lang="en-US" altLang="ja-JP" sz="1400" dirty="0"/>
              <a:t>SLA</a:t>
            </a:r>
            <a:endParaRPr kumimoji="1" lang="ja-JP" altLang="en-US" sz="1400" dirty="0"/>
          </a:p>
        </p:txBody>
      </p:sp>
      <p:sp>
        <p:nvSpPr>
          <p:cNvPr id="41" name="矢印: 左右 40">
            <a:extLst>
              <a:ext uri="{FF2B5EF4-FFF2-40B4-BE49-F238E27FC236}">
                <a16:creationId xmlns:a16="http://schemas.microsoft.com/office/drawing/2014/main" id="{4E770EEF-E886-2251-EC3A-5E161EAF8210}"/>
              </a:ext>
            </a:extLst>
          </p:cNvPr>
          <p:cNvSpPr/>
          <p:nvPr/>
        </p:nvSpPr>
        <p:spPr>
          <a:xfrm>
            <a:off x="6337479" y="4851135"/>
            <a:ext cx="2532654" cy="77478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400" dirty="0"/>
          </a:p>
        </p:txBody>
      </p:sp>
      <p:sp>
        <p:nvSpPr>
          <p:cNvPr id="45" name="テキスト ボックス 44">
            <a:extLst>
              <a:ext uri="{FF2B5EF4-FFF2-40B4-BE49-F238E27FC236}">
                <a16:creationId xmlns:a16="http://schemas.microsoft.com/office/drawing/2014/main" id="{595306E4-F679-CACF-8656-9B038D89EE51}"/>
              </a:ext>
            </a:extLst>
          </p:cNvPr>
          <p:cNvSpPr txBox="1"/>
          <p:nvPr/>
        </p:nvSpPr>
        <p:spPr>
          <a:xfrm>
            <a:off x="6593460" y="5482729"/>
            <a:ext cx="2046210" cy="633096"/>
          </a:xfrm>
          <a:prstGeom prst="rect">
            <a:avLst/>
          </a:prstGeom>
          <a:noFill/>
        </p:spPr>
        <p:txBody>
          <a:bodyPr wrap="square" rtlCol="0">
            <a:spAutoFit/>
          </a:bodyPr>
          <a:lstStyle/>
          <a:p>
            <a:pPr algn="ctr"/>
            <a:r>
              <a:rPr kumimoji="1" lang="ja-JP" altLang="en-US" sz="1400" dirty="0"/>
              <a:t>利用したサービスの</a:t>
            </a:r>
            <a:r>
              <a:rPr kumimoji="1" lang="en-US" altLang="ja-JP" sz="1400" dirty="0"/>
              <a:t>SLA</a:t>
            </a:r>
            <a:endParaRPr kumimoji="1" lang="ja-JP" altLang="en-US" sz="1400" dirty="0"/>
          </a:p>
        </p:txBody>
      </p:sp>
      <p:sp>
        <p:nvSpPr>
          <p:cNvPr id="46" name="スマイル 45">
            <a:extLst>
              <a:ext uri="{FF2B5EF4-FFF2-40B4-BE49-F238E27FC236}">
                <a16:creationId xmlns:a16="http://schemas.microsoft.com/office/drawing/2014/main" id="{0E105435-2A00-8B8F-5E3B-BACA3E439001}"/>
              </a:ext>
            </a:extLst>
          </p:cNvPr>
          <p:cNvSpPr/>
          <p:nvPr/>
        </p:nvSpPr>
        <p:spPr>
          <a:xfrm>
            <a:off x="5848280" y="1671689"/>
            <a:ext cx="928468" cy="933157"/>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8" name="グラフィックス 47">
            <a:extLst>
              <a:ext uri="{FF2B5EF4-FFF2-40B4-BE49-F238E27FC236}">
                <a16:creationId xmlns:a16="http://schemas.microsoft.com/office/drawing/2014/main" id="{7B1B63BE-D2E1-8CDC-5C6E-842FA509C7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1068" y="5097228"/>
            <a:ext cx="432955" cy="432955"/>
          </a:xfrm>
          <a:prstGeom prst="rect">
            <a:avLst/>
          </a:prstGeom>
        </p:spPr>
      </p:pic>
      <p:pic>
        <p:nvPicPr>
          <p:cNvPr id="50" name="グラフィックス 49">
            <a:extLst>
              <a:ext uri="{FF2B5EF4-FFF2-40B4-BE49-F238E27FC236}">
                <a16:creationId xmlns:a16="http://schemas.microsoft.com/office/drawing/2014/main" id="{D714845D-230D-5000-F499-D078D740EB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8935" y="5052096"/>
            <a:ext cx="445477" cy="445477"/>
          </a:xfrm>
          <a:prstGeom prst="rect">
            <a:avLst/>
          </a:prstGeom>
        </p:spPr>
      </p:pic>
      <p:sp>
        <p:nvSpPr>
          <p:cNvPr id="51" name="四角形: 角を丸くする 50">
            <a:extLst>
              <a:ext uri="{FF2B5EF4-FFF2-40B4-BE49-F238E27FC236}">
                <a16:creationId xmlns:a16="http://schemas.microsoft.com/office/drawing/2014/main" id="{1C625480-BB0D-F3AB-81AB-1E30707CF882}"/>
              </a:ext>
            </a:extLst>
          </p:cNvPr>
          <p:cNvSpPr/>
          <p:nvPr/>
        </p:nvSpPr>
        <p:spPr>
          <a:xfrm>
            <a:off x="4894559" y="4471313"/>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Config</a:t>
            </a:r>
            <a:endParaRPr kumimoji="1" lang="ja-JP" altLang="en-US" sz="1400" dirty="0"/>
          </a:p>
        </p:txBody>
      </p:sp>
      <p:sp>
        <p:nvSpPr>
          <p:cNvPr id="53" name="四角形: 角を丸くする 52">
            <a:extLst>
              <a:ext uri="{FF2B5EF4-FFF2-40B4-BE49-F238E27FC236}">
                <a16:creationId xmlns:a16="http://schemas.microsoft.com/office/drawing/2014/main" id="{3C4ED200-F960-7F47-340F-F596734B52D6}"/>
              </a:ext>
            </a:extLst>
          </p:cNvPr>
          <p:cNvSpPr/>
          <p:nvPr/>
        </p:nvSpPr>
        <p:spPr>
          <a:xfrm>
            <a:off x="4894559" y="3944946"/>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App</a:t>
            </a:r>
            <a:endParaRPr kumimoji="1" lang="ja-JP" altLang="en-US" sz="1400" dirty="0"/>
          </a:p>
        </p:txBody>
      </p:sp>
      <p:sp>
        <p:nvSpPr>
          <p:cNvPr id="58" name="四角形: 角を丸くする 57">
            <a:extLst>
              <a:ext uri="{FF2B5EF4-FFF2-40B4-BE49-F238E27FC236}">
                <a16:creationId xmlns:a16="http://schemas.microsoft.com/office/drawing/2014/main" id="{0CE29871-2B6E-CD6A-0142-3B0B17D17AC3}"/>
              </a:ext>
            </a:extLst>
          </p:cNvPr>
          <p:cNvSpPr/>
          <p:nvPr/>
        </p:nvSpPr>
        <p:spPr>
          <a:xfrm>
            <a:off x="4894559" y="3418578"/>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Data</a:t>
            </a:r>
            <a:endParaRPr kumimoji="1" lang="ja-JP" altLang="en-US" sz="1400" dirty="0"/>
          </a:p>
        </p:txBody>
      </p:sp>
      <p:sp>
        <p:nvSpPr>
          <p:cNvPr id="60" name="四角形: 角を丸くする 59">
            <a:extLst>
              <a:ext uri="{FF2B5EF4-FFF2-40B4-BE49-F238E27FC236}">
                <a16:creationId xmlns:a16="http://schemas.microsoft.com/office/drawing/2014/main" id="{AA9BAC30-7E16-DD86-18C5-79BD927421DC}"/>
              </a:ext>
            </a:extLst>
          </p:cNvPr>
          <p:cNvSpPr/>
          <p:nvPr/>
        </p:nvSpPr>
        <p:spPr>
          <a:xfrm>
            <a:off x="4894559" y="2892210"/>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err="1"/>
              <a:t>Etc</a:t>
            </a:r>
            <a:r>
              <a:rPr kumimoji="1" lang="en-US" altLang="ja-JP" sz="1400" dirty="0"/>
              <a:t>…</a:t>
            </a:r>
            <a:endParaRPr kumimoji="1" lang="ja-JP" altLang="en-US" sz="1400" dirty="0"/>
          </a:p>
        </p:txBody>
      </p:sp>
      <p:sp>
        <p:nvSpPr>
          <p:cNvPr id="64" name="四角形: 角を丸くする 63">
            <a:extLst>
              <a:ext uri="{FF2B5EF4-FFF2-40B4-BE49-F238E27FC236}">
                <a16:creationId xmlns:a16="http://schemas.microsoft.com/office/drawing/2014/main" id="{6E1FAC46-D56E-8A60-FDD3-5C59C2162F8D}"/>
              </a:ext>
            </a:extLst>
          </p:cNvPr>
          <p:cNvSpPr/>
          <p:nvPr/>
        </p:nvSpPr>
        <p:spPr>
          <a:xfrm>
            <a:off x="1106317" y="3696696"/>
            <a:ext cx="1444284" cy="428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a:t>Business</a:t>
            </a:r>
            <a:endParaRPr kumimoji="1" lang="ja-JP" altLang="en-US" sz="1400" dirty="0"/>
          </a:p>
        </p:txBody>
      </p:sp>
    </p:spTree>
    <p:extLst>
      <p:ext uri="{BB962C8B-B14F-4D97-AF65-F5344CB8AC3E}">
        <p14:creationId xmlns:p14="http://schemas.microsoft.com/office/powerpoint/2010/main" val="234747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7412B57-478B-2AE2-4B35-2C9E01BBC703}"/>
              </a:ext>
            </a:extLst>
          </p:cNvPr>
          <p:cNvPicPr>
            <a:picLocks noChangeAspect="1"/>
          </p:cNvPicPr>
          <p:nvPr/>
        </p:nvPicPr>
        <p:blipFill>
          <a:blip r:embed="rId2"/>
          <a:stretch>
            <a:fillRect/>
          </a:stretch>
        </p:blipFill>
        <p:spPr>
          <a:xfrm>
            <a:off x="769991" y="209497"/>
            <a:ext cx="7130727" cy="6234545"/>
          </a:xfrm>
          <a:prstGeom prst="rect">
            <a:avLst/>
          </a:prstGeom>
          <a:ln>
            <a:noFill/>
          </a:ln>
          <a:effectLst>
            <a:outerShdw blurRad="292100" dist="139700" dir="2700000" algn="tl" rotWithShape="0">
              <a:srgbClr val="333333">
                <a:alpha val="65000"/>
              </a:srgbClr>
            </a:outerShdw>
          </a:effectLst>
        </p:spPr>
      </p:pic>
      <p:sp>
        <p:nvSpPr>
          <p:cNvPr id="5" name="四角形: 角を丸くする 4">
            <a:extLst>
              <a:ext uri="{FF2B5EF4-FFF2-40B4-BE49-F238E27FC236}">
                <a16:creationId xmlns:a16="http://schemas.microsoft.com/office/drawing/2014/main" id="{42F95099-33D2-12A0-D0FE-7596EB214C0A}"/>
              </a:ext>
            </a:extLst>
          </p:cNvPr>
          <p:cNvSpPr/>
          <p:nvPr/>
        </p:nvSpPr>
        <p:spPr>
          <a:xfrm>
            <a:off x="7796567" y="974853"/>
            <a:ext cx="4081255" cy="1308801"/>
          </a:xfrm>
          <a:prstGeom prst="roundRect">
            <a:avLst>
              <a:gd name="adj" fmla="val 147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2022/8/22 </a:t>
            </a:r>
            <a:r>
              <a:rPr kumimoji="1" lang="ja-JP" altLang="en-US" dirty="0"/>
              <a:t>時点における</a:t>
            </a:r>
            <a:endParaRPr kumimoji="1" lang="en-US" altLang="ja-JP" dirty="0"/>
          </a:p>
          <a:p>
            <a:pPr algn="ctr"/>
            <a:r>
              <a:rPr lang="ja-JP" altLang="en-US" dirty="0"/>
              <a:t>過去 </a:t>
            </a:r>
            <a:r>
              <a:rPr lang="en-US" altLang="ja-JP" dirty="0"/>
              <a:t>30</a:t>
            </a:r>
            <a:r>
              <a:rPr lang="ja-JP" altLang="en-US" dirty="0"/>
              <a:t> 日間の仮想マシンの可用性</a:t>
            </a:r>
            <a:endParaRPr lang="en-US" altLang="ja-JP" dirty="0"/>
          </a:p>
          <a:p>
            <a:pPr algn="ctr"/>
            <a:r>
              <a:rPr kumimoji="1" lang="ja-JP" altLang="en-US" dirty="0"/>
              <a:t>（アジア地域のみ）</a:t>
            </a:r>
            <a:endParaRPr kumimoji="1" lang="en-US" altLang="ja-JP"/>
          </a:p>
          <a:p>
            <a:pPr algn="ctr"/>
            <a:endParaRPr kumimoji="1" lang="ja-JP" altLang="en-US" dirty="0"/>
          </a:p>
        </p:txBody>
      </p:sp>
    </p:spTree>
    <p:extLst>
      <p:ext uri="{BB962C8B-B14F-4D97-AF65-F5344CB8AC3E}">
        <p14:creationId xmlns:p14="http://schemas.microsoft.com/office/powerpoint/2010/main" val="2319974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4056</TotalTime>
  <Words>346</Words>
  <Application>Microsoft Office PowerPoint</Application>
  <PresentationFormat>ワイド画面</PresentationFormat>
  <Paragraphs>38</Paragraphs>
  <Slides>5</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5</vt:i4>
      </vt:variant>
    </vt:vector>
  </HeadingPairs>
  <TitlesOfParts>
    <vt:vector size="13" baseType="lpstr">
      <vt:lpstr>游ゴシック</vt:lpstr>
      <vt:lpstr>游ゴシック Light</vt:lpstr>
      <vt:lpstr>Arial</vt:lpstr>
      <vt:lpstr>Calibri</vt:lpstr>
      <vt:lpstr>Segoe UI</vt:lpstr>
      <vt:lpstr>Segoe UI Semibold</vt:lpstr>
      <vt:lpstr>Office テーマ</vt:lpstr>
      <vt:lpstr>Microsoft Excel 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Ayumu Inaba</dc:creator>
  <cp:lastModifiedBy>Ayumu Inaba</cp:lastModifiedBy>
  <cp:revision>32</cp:revision>
  <dcterms:created xsi:type="dcterms:W3CDTF">2022-07-15T03:09:36Z</dcterms:created>
  <dcterms:modified xsi:type="dcterms:W3CDTF">2022-08-08T06:29:47Z</dcterms:modified>
</cp:coreProperties>
</file>