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07613731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E26CC-4365-4E4E-98C8-504D8C7A20F1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B7192-F3E1-E543-8F81-5EBBA0E7E9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82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ja-jp/azure/backup/backup-support-matrix-iaas#backup-frequency-and-retention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ja-jp/azure/site-recovery/azure-to-azure-support-matrix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ja-JP" dirty="0">
                <a:hlinkClick r:id="rId3"/>
              </a:rPr>
              <a:t>https://docs.microsoft.com/ja-jp/azure/backup/backup-support-matrix-iaas#backup-frequency-and-retention</a:t>
            </a:r>
            <a:endParaRPr lang="en" altLang="ja-JP" dirty="0"/>
          </a:p>
          <a:p>
            <a:r>
              <a:rPr lang="en" altLang="ja-JP" dirty="0">
                <a:hlinkClick r:id="rId4"/>
              </a:rPr>
              <a:t>https://docs.microsoft.com/ja-jp/azure/site-recovery/azure-to-azure-support-matrix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DBC86-C383-4C1F-A199-398543C4DDAA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107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698296-B24F-477B-B1FD-1EB6DA701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4662ED-CFE4-4F6D-8263-ACB5F9E13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26B74A-F40A-4A32-9653-7DDAB558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BDF58A-928B-41F9-8CC6-496AF438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9861A0-2EBD-48C9-9FCA-2B33CEB9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09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74F0D6-9B6C-4B41-BDBE-AABF2DB9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2B704C-CCB9-47FE-AF30-C0A7D92F3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924045-A6C7-4421-9504-E0F2F481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0135FD-98D0-4610-AB97-013316C3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307833-1EB9-4730-B317-1A8B3ADF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87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BAA734-6AF0-4710-97FC-C35BA7948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E20BCB-D262-4966-9726-1E97143D7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3A0297-6AE6-425C-AF49-6856440A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1E512B-E35C-44DE-82C7-CA8E56DB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DDD676-6AF9-40FE-87E5-4D36E9D0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7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0" y="288000"/>
            <a:ext cx="11753850" cy="614855"/>
          </a:xfrm>
        </p:spPr>
        <p:txBody>
          <a:bodyPr/>
          <a:lstStyle>
            <a:lvl1pPr>
              <a:defRPr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6F67E66-09B0-462F-A98F-6032C80FB066}"/>
              </a:ext>
            </a:extLst>
          </p:cNvPr>
          <p:cNvSpPr txBox="1">
            <a:spLocks/>
          </p:cNvSpPr>
          <p:nvPr userDrawn="1"/>
        </p:nvSpPr>
        <p:spPr>
          <a:xfrm>
            <a:off x="9557250" y="6492875"/>
            <a:ext cx="2466600" cy="24346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98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E0F976-1853-4CF0-813C-B25517E6320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743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8D540-06BD-45CB-BC98-2519182E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CFEC7A-1717-4216-8CE9-7DE12642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92ADCC-7ECB-4EC2-AA84-AF8C1898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31BDD4-2510-4269-9055-4D438A43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82C4D-89CC-43C5-B41B-5DE3E195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78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6098D7-F1B4-4676-8A16-2C838F63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6816F0-564D-4779-B599-834BA033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0E4AF3-9E0B-4801-8C5B-BA7AC301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C3B45-A35F-435D-8D8D-9B05B87D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5DEDC1-BB37-4FDB-85CE-CE30EFD0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51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C21760-F361-490A-8DC5-101F81C0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77E90E-0AF5-480A-8A1E-E33C3091D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9BDC80-F602-4CA0-8C58-56C1F6FD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CBAB4F-D794-4460-9245-CE91EA22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0ADCF1-E88D-4963-B10D-0935F3AE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6F2C1C-34C7-4BDD-BFA9-E5EEFBF6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62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6108B-97F4-45A3-83B7-82F947A0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DB0FBD-AF74-4A30-855E-70505F66E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084586-E1DF-4A96-A66D-F34A4BD2B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27823E-51AE-413D-BB79-F1346F345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F2DA60-6598-445E-B08C-94741DF9A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BB2D82B-6F8E-4DBB-A835-9164557A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7843732-A38B-4CA7-84A6-AFA90F78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6F9BF5-5310-46E9-A96C-CADED57B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22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6559A-94A6-4DC9-9F18-FBA3FB29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145AAE-F376-4B15-9C13-7A8CB96D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3079B8-B591-42CF-8B01-17E3AB12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CFCC4C-BBBF-4674-A5E0-5D2A39C3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18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0DF9B2-9650-4B66-8BFD-3D7D553A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E57267-5D07-44FF-963D-1D404B11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8F223A-18E4-4D76-A05E-45583C4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65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30DA25-7B0F-407B-9DAB-9F119CA9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B04984-336F-4F23-810A-49DFF8BC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AAF5A7-C83B-4E4E-8571-EB6FA7955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ACB2E7-F111-4BFB-A36C-B013C3E8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A1D8D4-7D89-47AF-835A-BDA55CE9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E5C764-C32F-4D5F-9089-120369E8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30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CAAB6-513A-4560-B8FB-2069B54A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23D0B7-07C5-4240-AA7A-5A2E0DD4C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6E0FB6-2700-4C01-8CEF-F90107478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FDC270-DB92-483B-9E5D-A3528B4A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8A8F50-076F-4BE3-9DE1-5B1EA0D4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ADF163-22A9-4CCF-84FB-F38B7F10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51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5AB908-19CC-429E-AAD5-9827D64C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B0D0EA-CCBC-4FF8-AFED-A79106805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132462-6A2A-488D-8D12-4DC4A801E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C1A2-3941-4F99-94F7-E87D860CDE54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CC4E73-E69E-4C15-803D-7F324EFF2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B2535-536A-4755-8AAF-9D95D4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22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83AD24D-9503-654D-A127-E149C70167F7}"/>
              </a:ext>
            </a:extLst>
          </p:cNvPr>
          <p:cNvSpPr/>
          <p:nvPr/>
        </p:nvSpPr>
        <p:spPr>
          <a:xfrm>
            <a:off x="6194580" y="531632"/>
            <a:ext cx="5584862" cy="45870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" altLang="ja-JP" b="1" dirty="0">
                <a:solidFill>
                  <a:schemeClr val="tx2"/>
                </a:solidFill>
              </a:rPr>
              <a:t>Azure</a:t>
            </a:r>
            <a:r>
              <a:rPr lang="ja-JP" altLang="en-US" b="1">
                <a:solidFill>
                  <a:schemeClr val="tx2"/>
                </a:solidFill>
              </a:rPr>
              <a:t> </a:t>
            </a:r>
            <a:r>
              <a:rPr lang="en-US" altLang="ja-JP" b="1" dirty="0">
                <a:solidFill>
                  <a:schemeClr val="tx2"/>
                </a:solidFill>
              </a:rPr>
              <a:t>VM</a:t>
            </a:r>
            <a:r>
              <a:rPr lang="en" altLang="ja-JP" b="1" dirty="0">
                <a:solidFill>
                  <a:schemeClr val="tx2"/>
                </a:solidFill>
              </a:rPr>
              <a:t> to Azure</a:t>
            </a:r>
            <a:r>
              <a:rPr lang="ja-JP" altLang="en-US" b="1">
                <a:solidFill>
                  <a:schemeClr val="tx2"/>
                </a:solidFill>
              </a:rPr>
              <a:t> </a:t>
            </a:r>
            <a:r>
              <a:rPr lang="en-US" altLang="ja-JP" b="1" dirty="0">
                <a:solidFill>
                  <a:schemeClr val="tx2"/>
                </a:solidFill>
              </a:rPr>
              <a:t>VM</a:t>
            </a:r>
            <a:r>
              <a:rPr lang="en" altLang="ja-JP" b="1" dirty="0">
                <a:solidFill>
                  <a:schemeClr val="tx2"/>
                </a:solidFill>
              </a:rPr>
              <a:t> Site Recovery</a:t>
            </a:r>
            <a:endParaRPr lang="ja-JP" altLang="en-US" b="1">
              <a:solidFill>
                <a:schemeClr val="tx2"/>
              </a:solidFill>
            </a:endParaRPr>
          </a:p>
          <a:p>
            <a:endParaRPr kumimoji="1" lang="ja-JP" altLang="en-US" b="1">
              <a:solidFill>
                <a:schemeClr val="tx2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70D1380-FF16-BD42-B375-2E4B32AE4DD9}"/>
              </a:ext>
            </a:extLst>
          </p:cNvPr>
          <p:cNvSpPr/>
          <p:nvPr/>
        </p:nvSpPr>
        <p:spPr>
          <a:xfrm>
            <a:off x="137577" y="531633"/>
            <a:ext cx="5584862" cy="45870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chemeClr val="tx2"/>
                </a:solidFill>
              </a:rPr>
              <a:t>Azure</a:t>
            </a:r>
            <a:r>
              <a:rPr lang="ja-JP" altLang="en-US" b="1">
                <a:solidFill>
                  <a:schemeClr val="tx2"/>
                </a:solidFill>
              </a:rPr>
              <a:t> </a:t>
            </a:r>
            <a:r>
              <a:rPr lang="en-US" altLang="ja-JP" b="1" dirty="0">
                <a:solidFill>
                  <a:schemeClr val="tx2"/>
                </a:solidFill>
              </a:rPr>
              <a:t>VM</a:t>
            </a:r>
            <a:r>
              <a:rPr lang="ja-JP" altLang="en-US" b="1">
                <a:solidFill>
                  <a:schemeClr val="tx2"/>
                </a:solidFill>
              </a:rPr>
              <a:t> </a:t>
            </a:r>
            <a:r>
              <a:rPr lang="en-US" altLang="ja-JP" b="1" dirty="0">
                <a:solidFill>
                  <a:schemeClr val="tx2"/>
                </a:solidFill>
              </a:rPr>
              <a:t>Backup</a:t>
            </a:r>
            <a:endParaRPr lang="ja-JP" altLang="en-US" b="1">
              <a:solidFill>
                <a:schemeClr val="tx2"/>
              </a:solidFill>
            </a:endParaRPr>
          </a:p>
          <a:p>
            <a:endParaRPr kumimoji="1" lang="ja-JP" altLang="en-US" b="1">
              <a:solidFill>
                <a:schemeClr val="tx2"/>
              </a:solidFill>
            </a:endParaRPr>
          </a:p>
        </p:txBody>
      </p:sp>
      <p:sp>
        <p:nvSpPr>
          <p:cNvPr id="16" name="角丸四角形吹き出し 15">
            <a:extLst>
              <a:ext uri="{FF2B5EF4-FFF2-40B4-BE49-F238E27FC236}">
                <a16:creationId xmlns:a16="http://schemas.microsoft.com/office/drawing/2014/main" id="{E8887ACA-1789-9645-A838-BC3A2CD54E60}"/>
              </a:ext>
            </a:extLst>
          </p:cNvPr>
          <p:cNvSpPr/>
          <p:nvPr/>
        </p:nvSpPr>
        <p:spPr bwMode="auto">
          <a:xfrm>
            <a:off x="2239771" y="1838352"/>
            <a:ext cx="3188843" cy="1061667"/>
          </a:xfrm>
          <a:prstGeom prst="wedgeRoundRectCallout">
            <a:avLst>
              <a:gd name="adj1" fmla="val -78429"/>
              <a:gd name="adj2" fmla="val 12414"/>
              <a:gd name="adj3" fmla="val 16667"/>
            </a:avLst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8D32EF9D-2BD8-914A-B446-AE343F5F4A87}"/>
              </a:ext>
            </a:extLst>
          </p:cNvPr>
          <p:cNvSpPr/>
          <p:nvPr/>
        </p:nvSpPr>
        <p:spPr bwMode="auto">
          <a:xfrm>
            <a:off x="9124818" y="3849474"/>
            <a:ext cx="1811714" cy="8397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4EEEA97-A6E2-F84D-832C-8CF071C1F147}"/>
              </a:ext>
            </a:extLst>
          </p:cNvPr>
          <p:cNvSpPr/>
          <p:nvPr/>
        </p:nvSpPr>
        <p:spPr bwMode="auto">
          <a:xfrm>
            <a:off x="545612" y="3784118"/>
            <a:ext cx="1593981" cy="7312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5B73B6D9-498A-6F44-BEEB-2119253F4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7693" y="2229285"/>
            <a:ext cx="469900" cy="4699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5EE8720-D0D4-D54F-9D0B-01C4BACABBF7}"/>
              </a:ext>
            </a:extLst>
          </p:cNvPr>
          <p:cNvSpPr txBox="1"/>
          <p:nvPr/>
        </p:nvSpPr>
        <p:spPr>
          <a:xfrm>
            <a:off x="647806" y="1313482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Azure</a:t>
            </a:r>
            <a:r>
              <a: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 東日本リージョン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4A081E-DD5D-9E4C-9C27-0FB0DC3820F1}"/>
              </a:ext>
            </a:extLst>
          </p:cNvPr>
          <p:cNvSpPr/>
          <p:nvPr/>
        </p:nvSpPr>
        <p:spPr>
          <a:xfrm>
            <a:off x="417065" y="1542965"/>
            <a:ext cx="3258643" cy="3386078"/>
          </a:xfrm>
          <a:prstGeom prst="rect">
            <a:avLst/>
          </a:prstGeom>
          <a:noFill/>
          <a:ln w="25400" cap="rnd">
            <a:solidFill>
              <a:srgbClr val="0070C0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B29E58FE-CF29-E242-A0AA-6E7C9CF19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8180" y="1390813"/>
            <a:ext cx="400050" cy="27622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9FA5C3-6748-AF49-BBC9-CB07BB1B433F}"/>
              </a:ext>
            </a:extLst>
          </p:cNvPr>
          <p:cNvSpPr txBox="1"/>
          <p:nvPr/>
        </p:nvSpPr>
        <p:spPr>
          <a:xfrm>
            <a:off x="524710" y="1926275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Recovery Service </a:t>
            </a:r>
            <a:r>
              <a:rPr kumimoji="1" lang="ja-JP" altLang="en-US" sz="120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コンテナ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Segoe UI Semibold" panose="020B0702040204020203" pitchFamily="34" charset="0"/>
            </a:endParaRPr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B9F537F0-7900-3E4B-A4D5-6CEFF9BEB4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34441" y="1994335"/>
            <a:ext cx="469900" cy="469900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63345E66-D93C-4742-BEA7-8B635F095F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6774" y="3929748"/>
            <a:ext cx="469900" cy="46990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D734BB-587B-4347-986B-FBA4A7EA2680}"/>
              </a:ext>
            </a:extLst>
          </p:cNvPr>
          <p:cNvSpPr txBox="1"/>
          <p:nvPr/>
        </p:nvSpPr>
        <p:spPr>
          <a:xfrm>
            <a:off x="797388" y="4551980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保護対象 </a:t>
            </a:r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VM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Segoe UI Semibold" panose="020B0702040204020203" pitchFamily="34" charset="0"/>
            </a:endParaRPr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CB427B8B-DEDF-5644-9F09-DBF37B57A5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17450" y="1994335"/>
            <a:ext cx="469900" cy="4699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3C1B183-4588-CC46-A5DA-CFDF19F1F49C}"/>
              </a:ext>
            </a:extLst>
          </p:cNvPr>
          <p:cNvSpPr txBox="1"/>
          <p:nvPr/>
        </p:nvSpPr>
        <p:spPr>
          <a:xfrm>
            <a:off x="2300192" y="2513401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内部ストレージ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Segoe UI Semibold" panose="020B0702040204020203" pitchFamily="34" charset="0"/>
            </a:endParaRPr>
          </a:p>
        </p:txBody>
      </p:sp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8D99011E-55DE-CF42-8E4B-F9CFB0B43F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73201" y="3929748"/>
            <a:ext cx="469900" cy="469900"/>
          </a:xfrm>
          <a:prstGeom prst="rect">
            <a:avLst/>
          </a:prstGeom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A3935CF-4798-2A42-A4ED-DF7859EC0A55}"/>
              </a:ext>
            </a:extLst>
          </p:cNvPr>
          <p:cNvCxnSpPr/>
          <p:nvPr/>
        </p:nvCxnSpPr>
        <p:spPr>
          <a:xfrm>
            <a:off x="1231447" y="2759622"/>
            <a:ext cx="0" cy="969361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13E0EAE-29CB-094F-BA02-34CC2AEEA223}"/>
              </a:ext>
            </a:extLst>
          </p:cNvPr>
          <p:cNvSpPr txBox="1"/>
          <p:nvPr/>
        </p:nvSpPr>
        <p:spPr>
          <a:xfrm>
            <a:off x="603133" y="3105802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同一リージョン</a:t>
            </a:r>
            <a:endParaRPr kumimoji="1" lang="ja-JP" altLang="en-US" sz="1200" b="1" dirty="0">
              <a:solidFill>
                <a:srgbClr val="FF0000"/>
              </a:solidFill>
              <a:latin typeface="Yu Gothic UI" panose="020B0500000000000000" pitchFamily="50" charset="-128"/>
              <a:ea typeface="Yu Gothic UI" panose="020B0500000000000000" pitchFamily="50" charset="-128"/>
              <a:cs typeface="Segoe UI Semibold" panose="020B0702040204020203" pitchFamily="34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0E01CA7-9B2D-1E42-B4C7-51A03A9ECC11}"/>
              </a:ext>
            </a:extLst>
          </p:cNvPr>
          <p:cNvSpPr/>
          <p:nvPr/>
        </p:nvSpPr>
        <p:spPr>
          <a:xfrm>
            <a:off x="3962300" y="1564389"/>
            <a:ext cx="1555488" cy="3386078"/>
          </a:xfrm>
          <a:prstGeom prst="rect">
            <a:avLst/>
          </a:prstGeom>
          <a:noFill/>
          <a:ln w="25400" cap="rnd">
            <a:solidFill>
              <a:srgbClr val="0070C0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63857549-65FC-B54A-A550-43203ACFCE93}"/>
              </a:ext>
            </a:extLst>
          </p:cNvPr>
          <p:cNvSpPr/>
          <p:nvPr/>
        </p:nvSpPr>
        <p:spPr bwMode="auto">
          <a:xfrm>
            <a:off x="3160542" y="2051151"/>
            <a:ext cx="1132809" cy="41308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GRS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71562BE-464B-E14C-835B-A4490CBF69AC}"/>
              </a:ext>
            </a:extLst>
          </p:cNvPr>
          <p:cNvSpPr txBox="1"/>
          <p:nvPr/>
        </p:nvSpPr>
        <p:spPr>
          <a:xfrm>
            <a:off x="4153386" y="1300500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Azure</a:t>
            </a:r>
            <a:r>
              <a:rPr kumimoji="1" lang="ja-JP" altLang="en-US" sz="120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 西日本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Segoe UI Semibold" panose="020B0702040204020203" pitchFamily="34" charset="0"/>
            </a:endParaRPr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8F153B12-1847-954E-B613-A7518C06F5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12537" y="1405660"/>
            <a:ext cx="400050" cy="276225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93EB5D5-9D19-C044-A6C9-A93170BC2052}"/>
              </a:ext>
            </a:extLst>
          </p:cNvPr>
          <p:cNvSpPr txBox="1"/>
          <p:nvPr/>
        </p:nvSpPr>
        <p:spPr>
          <a:xfrm>
            <a:off x="4095479" y="2437775"/>
            <a:ext cx="1289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内部ストレージ</a:t>
            </a:r>
            <a:endParaRPr kumimoji="1" lang="en-US" altLang="ja-JP" sz="1200" dirty="0">
              <a:latin typeface="Yu Gothic UI" panose="020B0500000000000000" pitchFamily="50" charset="-128"/>
              <a:ea typeface="Yu Gothic UI" panose="020B0500000000000000" pitchFamily="50" charset="-128"/>
              <a:cs typeface="Segoe UI Semibold" panose="020B0702040204020203" pitchFamily="34" charset="0"/>
            </a:endParaRPr>
          </a:p>
          <a:p>
            <a:pPr algn="ctr"/>
            <a:r>
              <a:rPr kumimoji="1" lang="ja-JP" altLang="en-US" sz="120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（</a:t>
            </a:r>
            <a:r>
              <a:rPr kumimoji="1" lang="ja-JP" altLang="en-US" sz="1200" b="1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アクセス不可</a:t>
            </a:r>
            <a:r>
              <a:rPr kumimoji="1" lang="ja-JP" altLang="en-US" sz="120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）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Segoe UI Semibold" panose="020B0702040204020203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83DE46A-CE01-434C-8F58-788CF346319F}"/>
              </a:ext>
            </a:extLst>
          </p:cNvPr>
          <p:cNvSpPr txBox="1"/>
          <p:nvPr/>
        </p:nvSpPr>
        <p:spPr>
          <a:xfrm>
            <a:off x="407126" y="5803571"/>
            <a:ext cx="5584862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※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同一リージョンへの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VM/Disk/File 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レベルでリストアが可能</a:t>
            </a:r>
            <a:endParaRPr kumimoji="1" lang="en-US" altLang="ja-JP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※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GRS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ストレージを使用して災害時データ損失を保護</a:t>
            </a:r>
            <a:endParaRPr kumimoji="1" lang="en-US" altLang="ja-JP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※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バックアップ頻度は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日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回、最大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9999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復旧ポイント、最大有効期限の制限なし</a:t>
            </a:r>
            <a:endParaRPr kumimoji="1" lang="en-US" altLang="ja-JP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※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リージョン被災時の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RS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コンテナのペアリージョンへの復旧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SLA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なし</a:t>
            </a:r>
            <a:endParaRPr kumimoji="1" lang="en-US" altLang="ja-JP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※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ペアリージョンへのリストアは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Preview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段階</a:t>
            </a:r>
            <a:endParaRPr kumimoji="1" lang="en-US" altLang="ja-JP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64BB524-099B-6049-A903-92E97D69B67F}"/>
              </a:ext>
            </a:extLst>
          </p:cNvPr>
          <p:cNvSpPr/>
          <p:nvPr/>
        </p:nvSpPr>
        <p:spPr bwMode="auto">
          <a:xfrm>
            <a:off x="6638181" y="2987553"/>
            <a:ext cx="1593981" cy="7312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4ADFC56D-62EF-DF48-80EC-EC1899C9B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6507" y="2151713"/>
            <a:ext cx="469900" cy="4699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B1E83FE-3FC8-DC40-8F04-26433E222A5B}"/>
              </a:ext>
            </a:extLst>
          </p:cNvPr>
          <p:cNvSpPr txBox="1"/>
          <p:nvPr/>
        </p:nvSpPr>
        <p:spPr>
          <a:xfrm>
            <a:off x="6700303" y="1313482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Azure</a:t>
            </a:r>
            <a:r>
              <a: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 東日本リージョン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ADCB8DE-5432-234F-89D0-25B3A9A04E02}"/>
              </a:ext>
            </a:extLst>
          </p:cNvPr>
          <p:cNvSpPr/>
          <p:nvPr/>
        </p:nvSpPr>
        <p:spPr>
          <a:xfrm>
            <a:off x="6469562" y="1542965"/>
            <a:ext cx="1959295" cy="3386078"/>
          </a:xfrm>
          <a:prstGeom prst="rect">
            <a:avLst/>
          </a:prstGeom>
          <a:noFill/>
          <a:ln w="25400" cap="rnd">
            <a:solidFill>
              <a:srgbClr val="0070C0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0EF1A9DC-D13B-EC41-B574-6E428BA04C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00677" y="1390813"/>
            <a:ext cx="400050" cy="276225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29E2EBF-355D-4B40-9596-B9438643380E}"/>
              </a:ext>
            </a:extLst>
          </p:cNvPr>
          <p:cNvSpPr txBox="1"/>
          <p:nvPr/>
        </p:nvSpPr>
        <p:spPr>
          <a:xfrm>
            <a:off x="9303895" y="1874714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Recovery Service </a:t>
            </a:r>
            <a:r>
              <a:rPr kumimoji="1" lang="ja-JP" altLang="en-US" sz="120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コンテナ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Segoe UI Semibold" panose="020B0702040204020203" pitchFamily="34" charset="0"/>
            </a:endParaRPr>
          </a:p>
        </p:txBody>
      </p:sp>
      <p:pic>
        <p:nvPicPr>
          <p:cNvPr id="39" name="グラフィックス 38">
            <a:extLst>
              <a:ext uri="{FF2B5EF4-FFF2-40B4-BE49-F238E27FC236}">
                <a16:creationId xmlns:a16="http://schemas.microsoft.com/office/drawing/2014/main" id="{B942B7D6-328C-CF48-BF59-AC5DCF09F9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71014" y="4122593"/>
            <a:ext cx="469900" cy="469900"/>
          </a:xfrm>
          <a:prstGeom prst="rect">
            <a:avLst/>
          </a:prstGeom>
        </p:spPr>
      </p:pic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CEC06CAE-7069-B54A-912B-E75A347BA1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49343" y="3133183"/>
            <a:ext cx="469900" cy="469900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7D3473F-9BA5-8F4E-BBE0-C77FCB36ECEC}"/>
              </a:ext>
            </a:extLst>
          </p:cNvPr>
          <p:cNvSpPr txBox="1"/>
          <p:nvPr/>
        </p:nvSpPr>
        <p:spPr>
          <a:xfrm>
            <a:off x="6959734" y="2710554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保護対象 </a:t>
            </a:r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VM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Segoe UI Semibold" panose="020B0702040204020203" pitchFamily="34" charset="0"/>
            </a:endParaRPr>
          </a:p>
        </p:txBody>
      </p:sp>
      <p:pic>
        <p:nvPicPr>
          <p:cNvPr id="45" name="グラフィックス 44">
            <a:extLst>
              <a:ext uri="{FF2B5EF4-FFF2-40B4-BE49-F238E27FC236}">
                <a16:creationId xmlns:a16="http://schemas.microsoft.com/office/drawing/2014/main" id="{D971F1C4-5840-5948-9687-E47B820C3E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65770" y="3133183"/>
            <a:ext cx="469900" cy="469900"/>
          </a:xfrm>
          <a:prstGeom prst="rect">
            <a:avLst/>
          </a:prstGeom>
        </p:spPr>
      </p:pic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94D01B0F-26CD-7A42-9951-A4CC546484F7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8232162" y="2513402"/>
            <a:ext cx="1654606" cy="839786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7BB2662-6442-2340-A82C-1E6019B5105E}"/>
              </a:ext>
            </a:extLst>
          </p:cNvPr>
          <p:cNvSpPr/>
          <p:nvPr/>
        </p:nvSpPr>
        <p:spPr>
          <a:xfrm>
            <a:off x="8684929" y="1564389"/>
            <a:ext cx="2885356" cy="3386078"/>
          </a:xfrm>
          <a:prstGeom prst="rect">
            <a:avLst/>
          </a:prstGeom>
          <a:noFill/>
          <a:ln w="25400" cap="rnd">
            <a:solidFill>
              <a:srgbClr val="0070C0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AF7B3A7-316C-914F-AED3-2F184A7E3132}"/>
              </a:ext>
            </a:extLst>
          </p:cNvPr>
          <p:cNvSpPr txBox="1"/>
          <p:nvPr/>
        </p:nvSpPr>
        <p:spPr>
          <a:xfrm>
            <a:off x="10254753" y="1309346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Azure</a:t>
            </a:r>
            <a:r>
              <a:rPr kumimoji="1" lang="ja-JP" altLang="en-US" sz="120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 西日本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Segoe UI Semibold" panose="020B0702040204020203" pitchFamily="34" charset="0"/>
            </a:endParaRPr>
          </a:p>
        </p:txBody>
      </p:sp>
      <p:pic>
        <p:nvPicPr>
          <p:cNvPr id="51" name="グラフィックス 50">
            <a:extLst>
              <a:ext uri="{FF2B5EF4-FFF2-40B4-BE49-F238E27FC236}">
                <a16:creationId xmlns:a16="http://schemas.microsoft.com/office/drawing/2014/main" id="{D3DBB261-A374-CD4D-8D1B-3B8B414D7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85170" y="1397421"/>
            <a:ext cx="400050" cy="276225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30B73294-C864-074E-A596-32645E18811F}"/>
              </a:ext>
            </a:extLst>
          </p:cNvPr>
          <p:cNvSpPr txBox="1"/>
          <p:nvPr/>
        </p:nvSpPr>
        <p:spPr>
          <a:xfrm>
            <a:off x="6620175" y="4622227"/>
            <a:ext cx="1443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キャッシュ用ストレージ</a:t>
            </a:r>
            <a:endParaRPr kumimoji="1" lang="en-US" altLang="ja-JP" sz="1200" dirty="0">
              <a:latin typeface="Yu Gothic UI" panose="020B0500000000000000" pitchFamily="50" charset="-128"/>
              <a:ea typeface="Yu Gothic UI" panose="020B0500000000000000" pitchFamily="50" charset="-128"/>
              <a:cs typeface="Segoe UI Semibold" panose="020B0702040204020203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742D119-C8E5-444F-BA02-22FE6CD7FADF}"/>
              </a:ext>
            </a:extLst>
          </p:cNvPr>
          <p:cNvSpPr txBox="1"/>
          <p:nvPr/>
        </p:nvSpPr>
        <p:spPr>
          <a:xfrm>
            <a:off x="6469562" y="5863766"/>
            <a:ext cx="546521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※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ユーザー主導による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グループのフェイルオーバーが可能（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RTO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時間）</a:t>
            </a:r>
            <a:endParaRPr kumimoji="1" lang="en-US" altLang="ja-JP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※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継続的なレプリケーションと最大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72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時間の復旧ポイント（最小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RPO 5 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分）</a:t>
            </a:r>
            <a:endParaRPr kumimoji="1" lang="en-US" altLang="ja-JP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※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後のネットワーク等や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サイズを事前構成しておくことが可能</a:t>
            </a:r>
            <a:endParaRPr kumimoji="1" lang="en-US" altLang="ja-JP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※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同一地理クラスター内での復旧が可能（同一リージョンの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は対象外）</a:t>
            </a:r>
            <a:endParaRPr kumimoji="1" lang="en-US" altLang="ja-JP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4" name="右矢印 53">
            <a:extLst>
              <a:ext uri="{FF2B5EF4-FFF2-40B4-BE49-F238E27FC236}">
                <a16:creationId xmlns:a16="http://schemas.microsoft.com/office/drawing/2014/main" id="{B46344A3-18E8-0F43-B60B-4199A62079EF}"/>
              </a:ext>
            </a:extLst>
          </p:cNvPr>
          <p:cNvSpPr/>
          <p:nvPr/>
        </p:nvSpPr>
        <p:spPr bwMode="auto">
          <a:xfrm rot="5400000">
            <a:off x="7017285" y="3676656"/>
            <a:ext cx="605431" cy="52927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kumimoji="1" lang="en-US" altLang="ja-JP" sz="12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5" name="グラフィックス 54">
            <a:extLst>
              <a:ext uri="{FF2B5EF4-FFF2-40B4-BE49-F238E27FC236}">
                <a16:creationId xmlns:a16="http://schemas.microsoft.com/office/drawing/2014/main" id="{CA175B78-88BE-8B47-BC4D-C895CB8A24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51889" y="4118718"/>
            <a:ext cx="469900" cy="469900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BFD38EE-E3F5-4946-98E4-F58F330124CF}"/>
              </a:ext>
            </a:extLst>
          </p:cNvPr>
          <p:cNvSpPr txBox="1"/>
          <p:nvPr/>
        </p:nvSpPr>
        <p:spPr>
          <a:xfrm>
            <a:off x="9050068" y="3849650"/>
            <a:ext cx="1077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レプリカディスク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Segoe UI Semibold" panose="020B0702040204020203" pitchFamily="34" charset="0"/>
            </a:endParaRPr>
          </a:p>
        </p:txBody>
      </p:sp>
      <p:sp>
        <p:nvSpPr>
          <p:cNvPr id="57" name="右矢印 56">
            <a:extLst>
              <a:ext uri="{FF2B5EF4-FFF2-40B4-BE49-F238E27FC236}">
                <a16:creationId xmlns:a16="http://schemas.microsoft.com/office/drawing/2014/main" id="{CF1CD62F-9C57-AB44-AF09-C92E3DAA3CCD}"/>
              </a:ext>
            </a:extLst>
          </p:cNvPr>
          <p:cNvSpPr/>
          <p:nvPr/>
        </p:nvSpPr>
        <p:spPr bwMode="auto">
          <a:xfrm>
            <a:off x="7644480" y="4133670"/>
            <a:ext cx="1680743" cy="43741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200">
                <a:solidFill>
                  <a:srgbClr val="FF0000"/>
                </a:solidFill>
                <a:ea typeface="Segoe UI" pitchFamily="34" charset="0"/>
                <a:cs typeface="Segoe UI" pitchFamily="34" charset="0"/>
              </a:rPr>
              <a:t>常時レプリケーション</a:t>
            </a:r>
            <a:endParaRPr kumimoji="1" lang="en-US" altLang="ja-JP" sz="1200" dirty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7F7BA0E3-7C47-424A-AAAC-A0AE21EE6DF2}"/>
              </a:ext>
            </a:extLst>
          </p:cNvPr>
          <p:cNvCxnSpPr>
            <a:cxnSpLocks/>
          </p:cNvCxnSpPr>
          <p:nvPr/>
        </p:nvCxnSpPr>
        <p:spPr>
          <a:xfrm flipH="1">
            <a:off x="9798270" y="2665802"/>
            <a:ext cx="240898" cy="1145683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6AE6E00-CA18-804F-ABDC-709723B70990}"/>
              </a:ext>
            </a:extLst>
          </p:cNvPr>
          <p:cNvSpPr txBox="1"/>
          <p:nvPr/>
        </p:nvSpPr>
        <p:spPr>
          <a:xfrm>
            <a:off x="9955967" y="2934262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ユーザー主導の</a:t>
            </a:r>
            <a:endParaRPr lang="en-US" altLang="ja-JP" sz="1200" b="1" dirty="0">
              <a:solidFill>
                <a:srgbClr val="FF0000"/>
              </a:solidFill>
              <a:latin typeface="Yu Gothic UI" panose="020B0500000000000000" pitchFamily="50" charset="-128"/>
              <a:ea typeface="Yu Gothic UI" panose="020B0500000000000000" pitchFamily="50" charset="-128"/>
              <a:cs typeface="Segoe UI Semibold" panose="020B0702040204020203" pitchFamily="34" charset="0"/>
            </a:endParaRPr>
          </a:p>
          <a:p>
            <a:r>
              <a:rPr kumimoji="1" lang="ja-JP" altLang="en-US" sz="1200" b="1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フェイルオーバー</a:t>
            </a:r>
            <a:endParaRPr kumimoji="1" lang="en-US" altLang="ja-JP" sz="1200" b="1" dirty="0">
              <a:solidFill>
                <a:srgbClr val="FF0000"/>
              </a:solidFill>
              <a:latin typeface="Yu Gothic UI" panose="020B0500000000000000" pitchFamily="50" charset="-128"/>
              <a:ea typeface="Yu Gothic UI" panose="020B0500000000000000" pitchFamily="50" charset="-128"/>
              <a:cs typeface="Segoe UI Semibold" panose="020B0702040204020203" pitchFamily="34" charset="0"/>
            </a:endParaRPr>
          </a:p>
        </p:txBody>
      </p:sp>
      <p:sp>
        <p:nvSpPr>
          <p:cNvPr id="58" name="右矢印 57">
            <a:extLst>
              <a:ext uri="{FF2B5EF4-FFF2-40B4-BE49-F238E27FC236}">
                <a16:creationId xmlns:a16="http://schemas.microsoft.com/office/drawing/2014/main" id="{1F408609-6D6A-6546-8BD0-1711522BF885}"/>
              </a:ext>
            </a:extLst>
          </p:cNvPr>
          <p:cNvSpPr/>
          <p:nvPr/>
        </p:nvSpPr>
        <p:spPr bwMode="auto">
          <a:xfrm rot="18338520">
            <a:off x="1552193" y="3043815"/>
            <a:ext cx="1082149" cy="43741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dirty="0">
                <a:solidFill>
                  <a:srgbClr val="FF0000"/>
                </a:solidFill>
                <a:ea typeface="Segoe UI" pitchFamily="34" charset="0"/>
                <a:cs typeface="Segoe UI" pitchFamily="34" charset="0"/>
              </a:rPr>
              <a:t>1</a:t>
            </a:r>
            <a:r>
              <a:rPr kumimoji="1" lang="ja-JP" altLang="en-US" sz="1200" b="1">
                <a:solidFill>
                  <a:srgbClr val="FF0000"/>
                </a:solidFill>
                <a:ea typeface="Segoe UI" pitchFamily="34" charset="0"/>
                <a:cs typeface="Segoe UI" pitchFamily="34" charset="0"/>
              </a:rPr>
              <a:t>日</a:t>
            </a:r>
            <a:r>
              <a:rPr kumimoji="1" lang="en-US" altLang="ja-JP" sz="1200" b="1" dirty="0">
                <a:solidFill>
                  <a:srgbClr val="FF0000"/>
                </a:solidFill>
                <a:ea typeface="Segoe UI" pitchFamily="34" charset="0"/>
                <a:cs typeface="Segoe UI" pitchFamily="34" charset="0"/>
              </a:rPr>
              <a:t>1</a:t>
            </a:r>
            <a:r>
              <a:rPr kumimoji="1" lang="ja-JP" altLang="en-US" sz="1200" b="1">
                <a:solidFill>
                  <a:srgbClr val="FF0000"/>
                </a:solidFill>
                <a:ea typeface="Segoe UI" pitchFamily="34" charset="0"/>
                <a:cs typeface="Segoe UI" pitchFamily="34" charset="0"/>
              </a:rPr>
              <a:t>回</a:t>
            </a:r>
            <a:endParaRPr kumimoji="1" lang="en-US" altLang="ja-JP" sz="1200" b="1" dirty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左矢印 10">
            <a:extLst>
              <a:ext uri="{FF2B5EF4-FFF2-40B4-BE49-F238E27FC236}">
                <a16:creationId xmlns:a16="http://schemas.microsoft.com/office/drawing/2014/main" id="{7EE8BDA6-44FB-A644-8160-5026D5A5051A}"/>
              </a:ext>
            </a:extLst>
          </p:cNvPr>
          <p:cNvSpPr/>
          <p:nvPr/>
        </p:nvSpPr>
        <p:spPr>
          <a:xfrm rot="18287019">
            <a:off x="1827561" y="3325063"/>
            <a:ext cx="1088232" cy="340274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chemeClr val="tx1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860DCD1B-0EB1-EE40-8A9D-C64A59CC73DD}"/>
              </a:ext>
            </a:extLst>
          </p:cNvPr>
          <p:cNvSpPr txBox="1"/>
          <p:nvPr/>
        </p:nvSpPr>
        <p:spPr>
          <a:xfrm>
            <a:off x="8725779" y="2556860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別リージョン</a:t>
            </a:r>
            <a:endParaRPr kumimoji="1" lang="ja-JP" altLang="en-US" sz="1200" b="1" dirty="0">
              <a:solidFill>
                <a:srgbClr val="FF0000"/>
              </a:solidFill>
              <a:latin typeface="Yu Gothic UI" panose="020B0500000000000000" pitchFamily="50" charset="-128"/>
              <a:ea typeface="Yu Gothic UI" panose="020B0500000000000000" pitchFamily="50" charset="-128"/>
              <a:cs typeface="Segoe UI Semibold" panose="020B0702040204020203" pitchFamily="34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9B8E26B-8F0E-AB4C-9D6C-05DED0799B79}"/>
              </a:ext>
            </a:extLst>
          </p:cNvPr>
          <p:cNvSpPr txBox="1"/>
          <p:nvPr/>
        </p:nvSpPr>
        <p:spPr>
          <a:xfrm>
            <a:off x="6384511" y="3791248"/>
            <a:ext cx="1933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５分間隔のクラッシュ整合性</a:t>
            </a:r>
            <a:endParaRPr kumimoji="1" lang="en-US" altLang="ja-JP" sz="1200" dirty="0">
              <a:solidFill>
                <a:srgbClr val="FF0000"/>
              </a:solidFill>
              <a:latin typeface="Yu Gothic UI" panose="020B0500000000000000" pitchFamily="50" charset="-128"/>
              <a:ea typeface="Yu Gothic UI" panose="020B0500000000000000" pitchFamily="50" charset="-128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41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2365</TotalTime>
  <Words>232</Words>
  <Application>Microsoft Macintosh PowerPoint</Application>
  <PresentationFormat>ワイド画面</PresentationFormat>
  <Paragraphs>35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Yu Gothic Medium</vt:lpstr>
      <vt:lpstr>Yu Gothic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23</cp:revision>
  <dcterms:created xsi:type="dcterms:W3CDTF">2019-07-31T12:45:06Z</dcterms:created>
  <dcterms:modified xsi:type="dcterms:W3CDTF">2020-03-31T15:33:15Z</dcterms:modified>
</cp:coreProperties>
</file>