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omments/comment1.xml" ContentType="application/vnd.openxmlformats-officedocument.presentationml.comments+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6"/>
  </p:notesMasterIdLst>
  <p:sldIdLst>
    <p:sldId id="9777" r:id="rId2"/>
    <p:sldId id="9778" r:id="rId3"/>
    <p:sldId id="9779" r:id="rId4"/>
    <p:sldId id="9780" r:id="rId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Vic Pongracz" initials="VP" lastIdx="1" clrIdx="0">
    <p:extLst>
      <p:ext uri="{19B8F6BF-5375-455C-9EA6-DF929625EA0E}">
        <p15:presenceInfo xmlns:p15="http://schemas.microsoft.com/office/powerpoint/2012/main" userId="S::vipongra@microsoft.com::bddaf31c-b7b0-491c-8ba5-7525fa7b3730"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367"/>
    <p:restoredTop sz="94648"/>
  </p:normalViewPr>
  <p:slideViewPr>
    <p:cSldViewPr snapToGrid="0">
      <p:cViewPr varScale="1">
        <p:scale>
          <a:sx n="102" d="100"/>
          <a:sy n="102" d="100"/>
        </p:scale>
        <p:origin x="57" y="15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commentAuthors" Target="commentAuthor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openxmlformats.org/officeDocument/2006/relationships/tableStyles" Target="tableStyles.xml"/><Relationship Id="rId5" Type="http://schemas.openxmlformats.org/officeDocument/2006/relationships/slide" Target="slides/slide4.xml"/><Relationship Id="rId10"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ja-JP"/>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r>
              <a:rPr lang="en-US" dirty="0"/>
              <a:t>SLA </a:t>
            </a:r>
            <a:r>
              <a:rPr lang="ja-JP" dirty="0"/>
              <a:t>と </a:t>
            </a:r>
            <a:r>
              <a:rPr lang="en-US" dirty="0"/>
              <a:t>SLO</a:t>
            </a:r>
            <a:r>
              <a:rPr lang="ja-JP" dirty="0"/>
              <a:t> に対する実績値</a:t>
            </a:r>
            <a:r>
              <a:rPr lang="ja-JP" altLang="en-US" dirty="0"/>
              <a:t>（</a:t>
            </a:r>
            <a:r>
              <a:rPr lang="en-US" altLang="ja-JP" dirty="0"/>
              <a:t>SLI</a:t>
            </a:r>
            <a:r>
              <a:rPr lang="ja-JP" altLang="en-US" dirty="0"/>
              <a:t>）</a:t>
            </a:r>
            <a:endParaRPr lang="ja-JP" dirty="0"/>
          </a:p>
        </c:rich>
      </c:tx>
      <c:overlay val="0"/>
      <c:spPr>
        <a:noFill/>
        <a:ln>
          <a:noFill/>
        </a:ln>
        <a:effectLst/>
      </c:spPr>
      <c:txPr>
        <a:bodyPr rot="0" spcFirstLastPara="1" vertOverflow="ellipsis" vert="horz" wrap="square" anchor="ctr" anchorCtr="1"/>
        <a:lstStyle/>
        <a:p>
          <a:pPr>
            <a:defRPr sz="2128" b="1" i="0" u="none" strike="noStrike" kern="1200" cap="none" spc="0" normalizeH="0" baseline="0">
              <a:solidFill>
                <a:schemeClr val="dk1">
                  <a:lumMod val="50000"/>
                  <a:lumOff val="50000"/>
                </a:schemeClr>
              </a:solidFill>
              <a:latin typeface="+mj-lt"/>
              <a:ea typeface="+mj-ea"/>
              <a:cs typeface="+mj-cs"/>
            </a:defRPr>
          </a:pPr>
          <a:endParaRPr lang="ja-JP"/>
        </a:p>
      </c:txPr>
    </c:title>
    <c:autoTitleDeleted val="0"/>
    <c:plotArea>
      <c:layout/>
      <c:barChart>
        <c:barDir val="col"/>
        <c:grouping val="clustered"/>
        <c:varyColors val="0"/>
        <c:ser>
          <c:idx val="2"/>
          <c:order val="2"/>
          <c:tx>
            <c:strRef>
              <c:f>Sheet1!$D$3</c:f>
              <c:strCache>
                <c:ptCount val="1"/>
                <c:pt idx="0">
                  <c:v>SLI</c:v>
                </c:pt>
              </c:strCache>
            </c:strRef>
          </c:tx>
          <c:spPr>
            <a:solidFill>
              <a:schemeClr val="accent3"/>
            </a:solidFill>
            <a:ln>
              <a:noFill/>
            </a:ln>
            <a:effectLst/>
          </c:spPr>
          <c:invertIfNegative val="0"/>
          <c:cat>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cat>
          <c:val>
            <c:numRef>
              <c:f>Sheet1!$D$4:$D$15</c:f>
              <c:numCache>
                <c:formatCode>General</c:formatCode>
                <c:ptCount val="12"/>
                <c:pt idx="0">
                  <c:v>99.97</c:v>
                </c:pt>
                <c:pt idx="1">
                  <c:v>99.98</c:v>
                </c:pt>
                <c:pt idx="2">
                  <c:v>100</c:v>
                </c:pt>
                <c:pt idx="3">
                  <c:v>100</c:v>
                </c:pt>
                <c:pt idx="4">
                  <c:v>99.93</c:v>
                </c:pt>
                <c:pt idx="5">
                  <c:v>99.91</c:v>
                </c:pt>
                <c:pt idx="6">
                  <c:v>99.99</c:v>
                </c:pt>
                <c:pt idx="7">
                  <c:v>99.97</c:v>
                </c:pt>
                <c:pt idx="8">
                  <c:v>100</c:v>
                </c:pt>
                <c:pt idx="9">
                  <c:v>99.83</c:v>
                </c:pt>
                <c:pt idx="10">
                  <c:v>99.93</c:v>
                </c:pt>
                <c:pt idx="11">
                  <c:v>100</c:v>
                </c:pt>
              </c:numCache>
            </c:numRef>
          </c:val>
          <c:extLst>
            <c:ext xmlns:c16="http://schemas.microsoft.com/office/drawing/2014/chart" uri="{C3380CC4-5D6E-409C-BE32-E72D297353CC}">
              <c16:uniqueId val="{00000000-9E68-4309-9B5D-503914639C82}"/>
            </c:ext>
          </c:extLst>
        </c:ser>
        <c:dLbls>
          <c:showLegendKey val="0"/>
          <c:showVal val="0"/>
          <c:showCatName val="0"/>
          <c:showSerName val="0"/>
          <c:showPercent val="0"/>
          <c:showBubbleSize val="0"/>
        </c:dLbls>
        <c:gapWidth val="247"/>
        <c:axId val="1582666336"/>
        <c:axId val="1582667168"/>
      </c:barChart>
      <c:scatterChart>
        <c:scatterStyle val="lineMarker"/>
        <c:varyColors val="0"/>
        <c:ser>
          <c:idx val="0"/>
          <c:order val="0"/>
          <c:tx>
            <c:strRef>
              <c:f>Sheet1!$B$3</c:f>
              <c:strCache>
                <c:ptCount val="1"/>
                <c:pt idx="0">
                  <c:v>SLA</c:v>
                </c:pt>
              </c:strCache>
            </c:strRef>
          </c:tx>
          <c:spPr>
            <a:ln w="22225" cap="rnd">
              <a:solidFill>
                <a:schemeClr val="accent1"/>
              </a:solidFill>
              <a:round/>
            </a:ln>
            <a:effectLst/>
          </c:spPr>
          <c:marker>
            <c:symbol val="circle"/>
            <c:size val="6"/>
            <c:spPr>
              <a:solidFill>
                <a:schemeClr val="lt1"/>
              </a:solidFill>
              <a:ln w="15875">
                <a:solidFill>
                  <a:schemeClr val="accent1"/>
                </a:solidFill>
                <a:round/>
              </a:ln>
              <a:effectLst/>
            </c:spPr>
          </c:marker>
          <c:xVal>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xVal>
          <c:yVal>
            <c:numRef>
              <c:f>Sheet1!$B$4:$B$15</c:f>
              <c:numCache>
                <c:formatCode>General</c:formatCode>
                <c:ptCount val="12"/>
                <c:pt idx="0">
                  <c:v>99.9</c:v>
                </c:pt>
                <c:pt idx="1">
                  <c:v>99.9</c:v>
                </c:pt>
                <c:pt idx="2">
                  <c:v>99.9</c:v>
                </c:pt>
                <c:pt idx="3">
                  <c:v>99.9</c:v>
                </c:pt>
                <c:pt idx="4">
                  <c:v>99.9</c:v>
                </c:pt>
                <c:pt idx="5">
                  <c:v>99.9</c:v>
                </c:pt>
                <c:pt idx="6">
                  <c:v>99.9</c:v>
                </c:pt>
                <c:pt idx="7">
                  <c:v>99.9</c:v>
                </c:pt>
                <c:pt idx="8">
                  <c:v>99.9</c:v>
                </c:pt>
                <c:pt idx="9">
                  <c:v>99.9</c:v>
                </c:pt>
                <c:pt idx="10">
                  <c:v>99.9</c:v>
                </c:pt>
                <c:pt idx="11">
                  <c:v>99.9</c:v>
                </c:pt>
              </c:numCache>
            </c:numRef>
          </c:yVal>
          <c:smooth val="0"/>
          <c:extLst>
            <c:ext xmlns:c16="http://schemas.microsoft.com/office/drawing/2014/chart" uri="{C3380CC4-5D6E-409C-BE32-E72D297353CC}">
              <c16:uniqueId val="{00000001-9E68-4309-9B5D-503914639C82}"/>
            </c:ext>
          </c:extLst>
        </c:ser>
        <c:ser>
          <c:idx val="1"/>
          <c:order val="1"/>
          <c:tx>
            <c:strRef>
              <c:f>Sheet1!$C$3</c:f>
              <c:strCache>
                <c:ptCount val="1"/>
                <c:pt idx="0">
                  <c:v>SLO</c:v>
                </c:pt>
              </c:strCache>
            </c:strRef>
          </c:tx>
          <c:spPr>
            <a:ln w="22225" cap="rnd">
              <a:solidFill>
                <a:schemeClr val="accent2"/>
              </a:solidFill>
              <a:round/>
            </a:ln>
            <a:effectLst/>
          </c:spPr>
          <c:marker>
            <c:symbol val="circle"/>
            <c:size val="6"/>
            <c:spPr>
              <a:solidFill>
                <a:schemeClr val="lt1"/>
              </a:solidFill>
              <a:ln w="15875">
                <a:solidFill>
                  <a:schemeClr val="accent2"/>
                </a:solidFill>
                <a:round/>
              </a:ln>
              <a:effectLst/>
            </c:spPr>
          </c:marker>
          <c:xVal>
            <c:numRef>
              <c:f>Sheet1!$A$4:$A$15</c:f>
              <c:numCache>
                <c:formatCode>mmm\-yy</c:formatCode>
                <c:ptCount val="12"/>
                <c:pt idx="0">
                  <c:v>44197</c:v>
                </c:pt>
                <c:pt idx="1">
                  <c:v>44228</c:v>
                </c:pt>
                <c:pt idx="2">
                  <c:v>44256</c:v>
                </c:pt>
                <c:pt idx="3">
                  <c:v>44287</c:v>
                </c:pt>
                <c:pt idx="4">
                  <c:v>44317</c:v>
                </c:pt>
                <c:pt idx="5">
                  <c:v>44348</c:v>
                </c:pt>
                <c:pt idx="6">
                  <c:v>44378</c:v>
                </c:pt>
                <c:pt idx="7">
                  <c:v>44409</c:v>
                </c:pt>
                <c:pt idx="8">
                  <c:v>44440</c:v>
                </c:pt>
                <c:pt idx="9">
                  <c:v>44470</c:v>
                </c:pt>
                <c:pt idx="10">
                  <c:v>44501</c:v>
                </c:pt>
                <c:pt idx="11">
                  <c:v>44531</c:v>
                </c:pt>
              </c:numCache>
            </c:numRef>
          </c:xVal>
          <c:yVal>
            <c:numRef>
              <c:f>Sheet1!$C$4:$C$15</c:f>
              <c:numCache>
                <c:formatCode>General</c:formatCode>
                <c:ptCount val="12"/>
                <c:pt idx="0">
                  <c:v>99.95</c:v>
                </c:pt>
                <c:pt idx="1">
                  <c:v>99.95</c:v>
                </c:pt>
                <c:pt idx="2">
                  <c:v>99.95</c:v>
                </c:pt>
                <c:pt idx="3">
                  <c:v>99.95</c:v>
                </c:pt>
                <c:pt idx="4">
                  <c:v>99.95</c:v>
                </c:pt>
                <c:pt idx="5">
                  <c:v>99.95</c:v>
                </c:pt>
                <c:pt idx="6">
                  <c:v>99.95</c:v>
                </c:pt>
                <c:pt idx="7">
                  <c:v>99.95</c:v>
                </c:pt>
                <c:pt idx="8">
                  <c:v>99.95</c:v>
                </c:pt>
                <c:pt idx="9">
                  <c:v>99.95</c:v>
                </c:pt>
                <c:pt idx="10">
                  <c:v>99.95</c:v>
                </c:pt>
                <c:pt idx="11">
                  <c:v>99.95</c:v>
                </c:pt>
              </c:numCache>
            </c:numRef>
          </c:yVal>
          <c:smooth val="0"/>
          <c:extLst>
            <c:ext xmlns:c16="http://schemas.microsoft.com/office/drawing/2014/chart" uri="{C3380CC4-5D6E-409C-BE32-E72D297353CC}">
              <c16:uniqueId val="{00000002-9E68-4309-9B5D-503914639C82}"/>
            </c:ext>
          </c:extLst>
        </c:ser>
        <c:dLbls>
          <c:showLegendKey val="0"/>
          <c:showVal val="0"/>
          <c:showCatName val="0"/>
          <c:showSerName val="0"/>
          <c:showPercent val="0"/>
          <c:showBubbleSize val="0"/>
        </c:dLbls>
        <c:axId val="1582666336"/>
        <c:axId val="1582667168"/>
      </c:scatterChart>
      <c:dateAx>
        <c:axId val="1582666336"/>
        <c:scaling>
          <c:orientation val="minMax"/>
        </c:scaling>
        <c:delete val="0"/>
        <c:axPos val="b"/>
        <c:majorGridlines>
          <c:spPr>
            <a:ln w="9525" cap="flat" cmpd="sng" algn="ctr">
              <a:solidFill>
                <a:schemeClr val="dk1">
                  <a:lumMod val="15000"/>
                  <a:lumOff val="85000"/>
                </a:schemeClr>
              </a:solidFill>
              <a:round/>
            </a:ln>
            <a:effectLst/>
          </c:spPr>
        </c:majorGridlines>
        <c:numFmt formatCode="mmm\-yy" sourceLinked="1"/>
        <c:majorTickMark val="none"/>
        <c:minorTickMark val="none"/>
        <c:tickLblPos val="nextTo"/>
        <c:spPr>
          <a:noFill/>
          <a:ln w="9525" cap="flat" cmpd="sng" algn="ctr">
            <a:solidFill>
              <a:schemeClr val="dk1">
                <a:lumMod val="15000"/>
                <a:lumOff val="85000"/>
              </a:schemeClr>
            </a:solidFill>
            <a:round/>
          </a:ln>
          <a:effectLst/>
        </c:spPr>
        <c:txPr>
          <a:bodyPr rot="-60000000" spcFirstLastPara="1" vertOverflow="ellipsis" vert="horz" wrap="square" anchor="ctr" anchorCtr="1"/>
          <a:lstStyle/>
          <a:p>
            <a:pPr>
              <a:defRPr sz="1197" b="0" i="0" u="none" strike="noStrike" kern="1200" cap="none" spc="0" normalizeH="0" baseline="0">
                <a:solidFill>
                  <a:schemeClr val="dk1">
                    <a:lumMod val="65000"/>
                    <a:lumOff val="35000"/>
                  </a:schemeClr>
                </a:solidFill>
                <a:latin typeface="+mn-lt"/>
                <a:ea typeface="+mn-ea"/>
                <a:cs typeface="+mn-cs"/>
              </a:defRPr>
            </a:pPr>
            <a:endParaRPr lang="ja-JP"/>
          </a:p>
        </c:txPr>
        <c:crossAx val="1582667168"/>
        <c:crosses val="autoZero"/>
        <c:auto val="1"/>
        <c:lblOffset val="100"/>
        <c:baseTimeUnit val="months"/>
      </c:dateAx>
      <c:valAx>
        <c:axId val="1582667168"/>
        <c:scaling>
          <c:orientation val="minMax"/>
          <c:max val="100"/>
        </c:scaling>
        <c:delete val="0"/>
        <c:axPos val="l"/>
        <c:majorGridlines>
          <c:spPr>
            <a:ln w="9525" cap="flat" cmpd="sng" algn="ctr">
              <a:solidFill>
                <a:schemeClr val="dk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crossAx val="1582666336"/>
        <c:crosses val="autoZero"/>
        <c:crossBetween val="between"/>
      </c:valAx>
      <c:spPr>
        <a:pattFill prst="ltDnDiag">
          <a:fgClr>
            <a:schemeClr val="dk1">
              <a:lumMod val="15000"/>
              <a:lumOff val="85000"/>
            </a:schemeClr>
          </a:fgClr>
          <a:bgClr>
            <a:schemeClr val="lt1"/>
          </a:bgClr>
        </a:pattFill>
        <a:ln>
          <a:noFill/>
        </a:ln>
        <a:effectLst/>
      </c:spPr>
    </c:plotArea>
    <c:legend>
      <c:legendPos val="b"/>
      <c:overlay val="0"/>
      <c:spPr>
        <a:noFill/>
        <a:ln>
          <a:noFill/>
        </a:ln>
        <a:effectLst/>
      </c:spPr>
      <c:txPr>
        <a:bodyPr rot="0" spcFirstLastPara="1" vertOverflow="ellipsis" vert="horz" wrap="square" anchor="ctr" anchorCtr="1"/>
        <a:lstStyle/>
        <a:p>
          <a:pPr>
            <a:defRPr sz="1197" b="0" i="0" u="none" strike="noStrike" kern="1200" baseline="0">
              <a:solidFill>
                <a:schemeClr val="dk1">
                  <a:lumMod val="65000"/>
                  <a:lumOff val="35000"/>
                </a:schemeClr>
              </a:solidFill>
              <a:latin typeface="+mn-lt"/>
              <a:ea typeface="+mn-ea"/>
              <a:cs typeface="+mn-cs"/>
            </a:defRPr>
          </a:pPr>
          <a:endParaRPr lang="ja-JP"/>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chemeClr val="lt1"/>
    </a:solidFill>
    <a:ln w="9525" cap="flat" cmpd="sng" algn="ctr">
      <a:solidFill>
        <a:schemeClr val="dk1">
          <a:lumMod val="15000"/>
          <a:lumOff val="85000"/>
        </a:schemeClr>
      </a:solidFill>
      <a:round/>
    </a:ln>
    <a:effectLst/>
  </c:spPr>
  <c:txPr>
    <a:bodyPr/>
    <a:lstStyle/>
    <a:p>
      <a:pPr>
        <a:defRPr/>
      </a:pPr>
      <a:endParaRPr lang="ja-JP"/>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21">
  <cs:axisTitle>
    <cs:lnRef idx="0"/>
    <cs:fillRef idx="0"/>
    <cs:effectRef idx="0"/>
    <cs:fontRef idx="minor">
      <a:schemeClr val="dk1">
        <a:lumMod val="65000"/>
        <a:lumOff val="35000"/>
      </a:schemeClr>
    </cs:fontRef>
    <cs:defRPr sz="1197" b="1" kern="1200"/>
  </cs:axisTitle>
  <cs:categoryAxis>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197" kern="1200" cap="none" spc="0" normalizeH="0" baseline="0"/>
  </cs:categoryAxis>
  <cs:chartArea>
    <cs:lnRef idx="0"/>
    <cs:fillRef idx="0"/>
    <cs:effectRef idx="0"/>
    <cs:fontRef idx="minor">
      <a:schemeClr val="dk1"/>
    </cs:fontRef>
    <cs:spPr>
      <a:solidFill>
        <a:schemeClr val="lt1"/>
      </a:solidFill>
      <a:ln w="9525" cap="flat" cmpd="sng" algn="ctr">
        <a:solidFill>
          <a:schemeClr val="dk1">
            <a:lumMod val="15000"/>
            <a:lumOff val="85000"/>
          </a:schemeClr>
        </a:solidFill>
        <a:round/>
      </a:ln>
    </cs:spPr>
    <cs:defRPr sz="1197" kern="1200"/>
  </cs:chartArea>
  <cs:dataLabel>
    <cs:lnRef idx="0"/>
    <cs:fillRef idx="0"/>
    <cs:effectRef idx="0"/>
    <cs:fontRef idx="minor">
      <a:schemeClr val="dk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cs:spPr>
  </cs:dataPoint>
  <cs:dataPoint3D>
    <cs:lnRef idx="0"/>
    <cs:fillRef idx="0">
      <cs:styleClr val="auto"/>
    </cs:fillRef>
    <cs:effectRef idx="0"/>
    <cs:fontRef idx="minor">
      <a:schemeClr val="dk1"/>
    </cs:fontRef>
    <cs:spPr>
      <a:solidFill>
        <a:schemeClr val="phClr"/>
      </a:solidFill>
    </cs:spPr>
  </cs:dataPoint3D>
  <cs:dataPointLine>
    <cs:lnRef idx="0">
      <cs:styleClr val="auto"/>
    </cs:lnRef>
    <cs:fillRef idx="0"/>
    <cs:effectRef idx="0"/>
    <cs:fontRef idx="minor">
      <a:schemeClr val="dk1"/>
    </cs:fontRef>
    <cs:spPr>
      <a:ln w="22225" cap="rnd">
        <a:solidFill>
          <a:schemeClr val="phClr"/>
        </a:solidFill>
        <a:round/>
      </a:ln>
    </cs:spPr>
  </cs:dataPointLine>
  <cs:dataPointMarker>
    <cs:lnRef idx="0">
      <cs:styleClr val="auto"/>
    </cs:lnRef>
    <cs:fillRef idx="0">
      <cs:styleClr val="auto"/>
    </cs:fillRef>
    <cs:effectRef idx="0"/>
    <cs:fontRef idx="minor">
      <a:schemeClr val="dk1"/>
    </cs:fontRef>
    <cs:spPr>
      <a:solidFill>
        <a:schemeClr val="lt1"/>
      </a:solidFill>
      <a:ln w="15875">
        <a:solidFill>
          <a:schemeClr val="phClr"/>
        </a:solidFill>
        <a:round/>
      </a:ln>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65000"/>
        <a:lumOff val="35000"/>
      </a:schemeClr>
    </cs:fontRef>
    <cs:spPr>
      <a:ln w="9525" cap="flat" cmpd="sng" algn="ctr">
        <a:solidFill>
          <a:schemeClr val="dk1">
            <a:lumMod val="15000"/>
            <a:lumOff val="85000"/>
          </a:schemeClr>
        </a:solidFill>
        <a:round/>
      </a:ln>
    </cs:spPr>
    <cs:defRPr sz="1064" kern="1200"/>
  </cs:dataTable>
  <cs:downBar>
    <cs:lnRef idx="0"/>
    <cs:fillRef idx="0"/>
    <cs:effectRef idx="0"/>
    <cs:fontRef idx="minor">
      <a:schemeClr val="dk1"/>
    </cs:fontRef>
    <cs:spPr>
      <a:solidFill>
        <a:schemeClr val="dk1">
          <a:lumMod val="75000"/>
          <a:lumOff val="25000"/>
        </a:schemeClr>
      </a:solidFill>
      <a:ln w="9525" cap="flat" cmpd="sng" algn="ctr">
        <a:solidFill>
          <a:schemeClr val="dk1">
            <a:lumMod val="50000"/>
            <a:lumOff val="50000"/>
          </a:schemeClr>
        </a:solidFill>
        <a:round/>
      </a:ln>
    </cs:spPr>
  </cs:downBar>
  <cs:dropLine>
    <cs:lnRef idx="0"/>
    <cs:fillRef idx="0"/>
    <cs:effectRef idx="0"/>
    <cs:fontRef idx="minor">
      <a:schemeClr val="dk1"/>
    </cs:fontRef>
    <cs:spPr>
      <a:ln w="9525" cap="flat" cmpd="sng" algn="ctr">
        <a:solidFill>
          <a:schemeClr val="dk1">
            <a:lumMod val="35000"/>
            <a:lumOff val="65000"/>
          </a:schemeClr>
        </a:solidFill>
        <a:round/>
      </a:ln>
    </cs:spPr>
  </cs:dropLine>
  <cs:errorBar>
    <cs:lnRef idx="0"/>
    <cs:fillRef idx="0"/>
    <cs:effectRef idx="0"/>
    <cs:fontRef idx="minor">
      <a:schemeClr val="dk1"/>
    </cs:fontRef>
    <cs:spPr>
      <a:ln w="9525" cap="flat" cmpd="sng" algn="ctr">
        <a:solidFill>
          <a:schemeClr val="dk1">
            <a:lumMod val="50000"/>
            <a:lumOff val="50000"/>
          </a:schemeClr>
        </a:solidFill>
        <a:round/>
      </a:ln>
    </cs:spPr>
  </cs:errorBar>
  <cs:floor>
    <cs:lnRef idx="0"/>
    <cs:fillRef idx="0"/>
    <cs:effectRef idx="0"/>
    <cs:fontRef idx="minor">
      <a:schemeClr val="dk1"/>
    </cs:fontRef>
    <cs:spPr>
      <a:pattFill prst="ltDnDiag">
        <a:fgClr>
          <a:schemeClr val="dk1">
            <a:lumMod val="15000"/>
            <a:lumOff val="85000"/>
          </a:schemeClr>
        </a:fgClr>
        <a:bgClr>
          <a:schemeClr val="lt1"/>
        </a:bgClr>
      </a:pattFill>
    </cs:spPr>
  </cs:floor>
  <cs:gridlineMajor>
    <cs:lnRef idx="0"/>
    <cs:fillRef idx="0"/>
    <cs:effectRef idx="0"/>
    <cs:fontRef idx="minor">
      <a:schemeClr val="dk1"/>
    </cs:fontRef>
    <cs:spPr>
      <a:ln w="9525" cap="flat" cmpd="sng" algn="ctr">
        <a:solidFill>
          <a:schemeClr val="dk1">
            <a:lumMod val="15000"/>
            <a:lumOff val="85000"/>
          </a:schemeClr>
        </a:solidFill>
        <a:round/>
      </a:ln>
    </cs:spPr>
  </cs:gridlineMajor>
  <cs:gridlineMinor>
    <cs:lnRef idx="0"/>
    <cs:fillRef idx="0"/>
    <cs:effectRef idx="0"/>
    <cs:fontRef idx="minor">
      <a:schemeClr val="dk1"/>
    </cs:fontRef>
    <cs:spPr>
      <a:ln w="9525" cap="flat" cmpd="sng" algn="ctr">
        <a:solidFill>
          <a:schemeClr val="dk1">
            <a:lumMod val="5000"/>
            <a:lumOff val="95000"/>
          </a:schemeClr>
        </a:solidFill>
        <a:round/>
      </a:ln>
    </cs:spPr>
  </cs:gridlineMinor>
  <cs:hiLoLine>
    <cs:lnRef idx="0"/>
    <cs:fillRef idx="0"/>
    <cs:effectRef idx="0"/>
    <cs:fontRef idx="minor">
      <a:schemeClr val="dk1"/>
    </cs:fontRef>
    <cs:spPr>
      <a:ln w="9525" cap="flat" cmpd="sng" algn="ctr">
        <a:solidFill>
          <a:schemeClr val="dk1">
            <a:lumMod val="35000"/>
            <a:lumOff val="65000"/>
          </a:schemeClr>
        </a:solidFill>
        <a:round/>
      </a:ln>
    </cs:spPr>
  </cs:hiLoLine>
  <cs:leaderLine>
    <cs:lnRef idx="0"/>
    <cs:fillRef idx="0"/>
    <cs:effectRef idx="0"/>
    <cs:fontRef idx="minor">
      <a:schemeClr val="dk1"/>
    </cs:fontRef>
    <cs:spPr>
      <a:ln w="9525" cap="flat" cmpd="sng" algn="ctr">
        <a:solidFill>
          <a:schemeClr val="dk1">
            <a:lumMod val="35000"/>
            <a:lumOff val="65000"/>
          </a:schemeClr>
        </a:solidFill>
        <a:round/>
      </a:ln>
    </cs:spPr>
  </cs:leaderLine>
  <cs:legend>
    <cs:lnRef idx="0"/>
    <cs:fillRef idx="0"/>
    <cs:effectRef idx="0"/>
    <cs:fontRef idx="minor">
      <a:schemeClr val="dk1">
        <a:lumMod val="65000"/>
        <a:lumOff val="35000"/>
      </a:schemeClr>
    </cs:fontRef>
    <cs:defRPr sz="1197" kern="1200"/>
  </cs:legend>
  <cs:plotArea>
    <cs:lnRef idx="0"/>
    <cs:fillRef idx="0"/>
    <cs:effectRef idx="0"/>
    <cs:fontRef idx="minor">
      <a:schemeClr val="dk1"/>
    </cs:fontRef>
    <cs:spPr>
      <a:pattFill prst="ltDnDiag">
        <a:fgClr>
          <a:schemeClr val="dk1">
            <a:lumMod val="15000"/>
            <a:lumOff val="85000"/>
          </a:schemeClr>
        </a:fgClr>
        <a:bgClr>
          <a:schemeClr val="lt1"/>
        </a:bgClr>
      </a:pattFill>
    </cs:spPr>
  </cs:plotArea>
  <cs:plotArea3D>
    <cs:lnRef idx="0"/>
    <cs:fillRef idx="0"/>
    <cs:effectRef idx="0"/>
    <cs:fontRef idx="minor">
      <a:schemeClr val="dk1"/>
    </cs:fontRef>
    <cs:spPr>
      <a:solidFill>
        <a:schemeClr val="lt1"/>
      </a:solidFill>
    </cs:spPr>
  </cs:plotArea3D>
  <cs:seriesAxis>
    <cs:lnRef idx="0"/>
    <cs:fillRef idx="0"/>
    <cs:effectRef idx="0"/>
    <cs:fontRef idx="minor">
      <a:schemeClr val="dk1">
        <a:lumMod val="65000"/>
        <a:lumOff val="35000"/>
      </a:schemeClr>
    </cs:fontRef>
    <cs:defRPr sz="1197" kern="1200"/>
  </cs:seriesAxis>
  <cs:seriesLine>
    <cs:lnRef idx="0"/>
    <cs:fillRef idx="0"/>
    <cs:effectRef idx="0"/>
    <cs:fontRef idx="minor">
      <a:schemeClr val="dk1"/>
    </cs:fontRef>
    <cs:spPr>
      <a:ln w="9525" cap="flat" cmpd="sng" algn="ctr">
        <a:solidFill>
          <a:schemeClr val="dk1">
            <a:lumMod val="35000"/>
            <a:lumOff val="65000"/>
          </a:schemeClr>
        </a:solidFill>
        <a:round/>
      </a:ln>
    </cs:spPr>
  </cs:seriesLine>
  <cs:title>
    <cs:lnRef idx="0"/>
    <cs:fillRef idx="0"/>
    <cs:effectRef idx="0"/>
    <cs:fontRef idx="major">
      <a:schemeClr val="dk1">
        <a:lumMod val="50000"/>
        <a:lumOff val="50000"/>
      </a:schemeClr>
    </cs:fontRef>
    <cs:defRPr sz="2128" b="1" kern="1200" cap="none" spc="0" normalizeH="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65000"/>
        <a:lumOff val="35000"/>
      </a:schemeClr>
    </cs:fontRef>
    <cs:defRPr sz="1197" kern="1200"/>
  </cs:trendlineLabel>
  <cs:upBar>
    <cs:lnRef idx="0"/>
    <cs:fillRef idx="0"/>
    <cs:effectRef idx="0"/>
    <cs:fontRef idx="minor">
      <a:schemeClr val="dk1"/>
    </cs:fontRef>
    <cs:spPr>
      <a:solidFill>
        <a:schemeClr val="lt1"/>
      </a:solidFill>
      <a:ln w="9525" cap="flat" cmpd="sng" algn="ctr">
        <a:solidFill>
          <a:schemeClr val="dk1">
            <a:lumMod val="50000"/>
            <a:lumOff val="50000"/>
          </a:schemeClr>
        </a:solidFill>
        <a:round/>
      </a:ln>
    </cs:spPr>
  </cs:upBar>
  <cs:valueAxis>
    <cs:lnRef idx="0"/>
    <cs:fillRef idx="0"/>
    <cs:effectRef idx="0"/>
    <cs:fontRef idx="minor">
      <a:schemeClr val="dk1">
        <a:lumMod val="65000"/>
        <a:lumOff val="35000"/>
      </a:schemeClr>
    </cs:fontRef>
    <cs:defRPr sz="1197" kern="1200"/>
  </cs:valueAxis>
  <cs:wall>
    <cs:lnRef idx="0"/>
    <cs:fillRef idx="0"/>
    <cs:effectRef idx="0"/>
    <cs:fontRef idx="minor">
      <a:schemeClr val="dk1"/>
    </cs:fontRef>
    <cs:spPr>
      <a:pattFill prst="ltDnDiag">
        <a:fgClr>
          <a:schemeClr val="dk1">
            <a:lumMod val="15000"/>
            <a:lumOff val="85000"/>
          </a:schemeClr>
        </a:fgClr>
        <a:bgClr>
          <a:schemeClr val="lt1"/>
        </a:bgClr>
      </a:pattFill>
    </cs:spPr>
  </cs:wall>
</cs:chartStyle>
</file>

<file path=ppt/comments/comment1.xml><?xml version="1.0" encoding="utf-8"?>
<p:cmLst xmlns:a="http://schemas.openxmlformats.org/drawingml/2006/main" xmlns:r="http://schemas.openxmlformats.org/officeDocument/2006/relationships" xmlns:p="http://schemas.openxmlformats.org/presentationml/2006/main">
  <p:cm authorId="1" dt="2019-01-11T15:19:39.809" idx="1">
    <p:pos x="13417" y="706"/>
    <p:text>This is a great slide to support thinking about resiliency and its tradeoffs. (eg a  batch oriented stream processor crunching through massive amounts of data would introduce prohibitive costs with full multi-replica redundancy)</p:text>
    <p:extLst>
      <p:ext uri="{C676402C-5697-4E1C-873F-D02D1690AC5C}">
        <p15:threadingInfo xmlns:p15="http://schemas.microsoft.com/office/powerpoint/2012/main" timeZoneBias="480"/>
      </p:ext>
    </p:extLs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CBAD8EE-58D2-6244-A1A7-697D578A9200}" type="datetimeFigureOut">
              <a:rPr kumimoji="1" lang="ja-JP" altLang="en-US" smtClean="0"/>
              <a:t>2022/8/8</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82BC71C-AABE-3A4F-8CDA-97F09C47F1F7}" type="slidenum">
              <a:rPr kumimoji="1" lang="ja-JP" altLang="en-US" smtClean="0"/>
              <a:t>‹#›</a:t>
            </a:fld>
            <a:endParaRPr kumimoji="1" lang="ja-JP" altLang="en-US"/>
          </a:p>
        </p:txBody>
      </p:sp>
    </p:spTree>
    <p:extLst>
      <p:ext uri="{BB962C8B-B14F-4D97-AF65-F5344CB8AC3E}">
        <p14:creationId xmlns:p14="http://schemas.microsoft.com/office/powerpoint/2010/main" val="10600666"/>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688" rtl="0" eaLnBrk="1" fontAlgn="auto" latinLnBrk="0" hangingPunct="1">
              <a:lnSpc>
                <a:spcPct val="100000"/>
              </a:lnSpc>
              <a:spcBef>
                <a:spcPts val="0"/>
              </a:spcBef>
              <a:spcAft>
                <a:spcPts val="0"/>
              </a:spcAft>
              <a:buClrTx/>
              <a:buSzTx/>
              <a:buFontTx/>
              <a:buNone/>
              <a:tabLst/>
              <a:defRPr/>
            </a:pPr>
            <a:r>
              <a:rPr lang="en-US" sz="1400" b="1" dirty="0">
                <a:gradFill>
                  <a:gsLst>
                    <a:gs pos="0">
                      <a:srgbClr val="FFFFFF"/>
                    </a:gs>
                    <a:gs pos="100000">
                      <a:srgbClr val="FFFFFF"/>
                    </a:gs>
                  </a:gsLst>
                  <a:lin ang="5400000" scaled="0"/>
                </a:gradFill>
                <a:ea typeface="Segoe UI" pitchFamily="34" charset="0"/>
                <a:cs typeface="Segoe UI" pitchFamily="34" charset="0"/>
              </a:rPr>
              <a:t>Takeaway: There are levels of application resilience goals based on possible length of interruptions. </a:t>
            </a:r>
          </a:p>
          <a:p>
            <a:endParaRPr lang="en-US" sz="1224" b="0" i="1" u="none" strike="noStrike" kern="1200" baseline="0" dirty="0">
              <a:solidFill>
                <a:schemeClr val="tx1"/>
              </a:solidFill>
              <a:latin typeface="+mn-lt"/>
              <a:ea typeface="+mn-ea"/>
              <a:cs typeface="+mn-cs"/>
            </a:endParaRPr>
          </a:p>
          <a:p>
            <a:endParaRPr lang="en-US" sz="1224" b="0" i="1" u="none" strike="noStrike" kern="1200" baseline="0" dirty="0">
              <a:solidFill>
                <a:schemeClr val="tx1"/>
              </a:solidFill>
              <a:latin typeface="+mn-lt"/>
              <a:ea typeface="+mn-ea"/>
              <a:cs typeface="+mn-cs"/>
            </a:endParaRPr>
          </a:p>
          <a:p>
            <a:r>
              <a:rPr lang="en-US" sz="1224" b="0" i="1" u="none" strike="noStrike" kern="1200" baseline="0" dirty="0">
                <a:solidFill>
                  <a:schemeClr val="tx1"/>
                </a:solidFill>
                <a:latin typeface="+mn-lt"/>
                <a:ea typeface="+mn-ea"/>
                <a:cs typeface="+mn-cs"/>
              </a:rPr>
              <a:t>Service availability </a:t>
            </a:r>
            <a:r>
              <a:rPr lang="en-US" sz="1224" b="0" i="0" u="none" strike="noStrike" kern="1200" baseline="0" dirty="0">
                <a:solidFill>
                  <a:schemeClr val="tx1"/>
                </a:solidFill>
                <a:latin typeface="+mn-lt"/>
                <a:ea typeface="+mn-ea"/>
                <a:cs typeface="+mn-cs"/>
              </a:rPr>
              <a:t>is commonly defined as the percentage of time that an application is operating normally. That is, it’s the percentage of time that it’s correctly performing the operations expected of it. This percentage is calculated over periods of time, such as a month, year, or trailing 3 years. Applying the strictest possible interpretation, availability is reduced any time the application isn’t operating normally, including both scheduled and unscheduled interruptions. We define </a:t>
            </a:r>
            <a:r>
              <a:rPr lang="en-US" sz="1224" b="0" i="1" u="none" strike="noStrike" kern="1200" baseline="0" dirty="0">
                <a:solidFill>
                  <a:schemeClr val="tx1"/>
                </a:solidFill>
                <a:latin typeface="+mn-lt"/>
                <a:ea typeface="+mn-ea"/>
                <a:cs typeface="+mn-cs"/>
              </a:rPr>
              <a:t>availability </a:t>
            </a:r>
            <a:r>
              <a:rPr lang="en-US" sz="1224" b="0" i="0" u="none" strike="noStrike" kern="1200" baseline="0" dirty="0">
                <a:solidFill>
                  <a:schemeClr val="tx1"/>
                </a:solidFill>
                <a:latin typeface="+mn-lt"/>
                <a:ea typeface="+mn-ea"/>
                <a:cs typeface="+mn-cs"/>
              </a:rPr>
              <a:t>using the following criteria: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Availability = Normal Operation Time / Total Time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A percentage of uptime (such as 99.9%) over a period of time (commonly a year)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Common short-hand refers only to the “number of 9’s”; for example, “five nines” translates to 99.999% available </a:t>
            </a:r>
          </a:p>
          <a:p>
            <a:pPr marL="285750" indent="-285750">
              <a:buFont typeface="Arial" panose="020B0604020202020204" pitchFamily="34" charset="0"/>
              <a:buChar char="•"/>
            </a:pPr>
            <a:r>
              <a:rPr lang="en-US" sz="1224" b="0" i="0" u="none" strike="noStrike" kern="1200" baseline="0" dirty="0">
                <a:solidFill>
                  <a:schemeClr val="tx1"/>
                </a:solidFill>
                <a:latin typeface="+mn-lt"/>
                <a:ea typeface="+mn-ea"/>
                <a:cs typeface="+mn-cs"/>
              </a:rPr>
              <a:t>Some customers choose to exclude scheduled service downtime (for example, planned maintenance) from the Total Time in the formula in the first bullet. However, this is often a false choice because customers might actually want to use your service during these times. </a:t>
            </a:r>
          </a:p>
          <a:p>
            <a:endParaRPr lang="en-US" sz="1224" b="0" i="0" u="none" strike="noStrike" kern="1200" baseline="0" dirty="0">
              <a:solidFill>
                <a:schemeClr val="tx1"/>
              </a:solidFill>
              <a:latin typeface="+mn-lt"/>
              <a:ea typeface="+mn-ea"/>
              <a:cs typeface="+mn-cs"/>
            </a:endParaRPr>
          </a:p>
          <a:p>
            <a:r>
              <a:rPr lang="en-US" sz="1224" b="0" i="0" u="none" strike="noStrike" kern="1200" baseline="0" dirty="0">
                <a:solidFill>
                  <a:schemeClr val="tx1"/>
                </a:solidFill>
                <a:latin typeface="+mn-lt"/>
                <a:ea typeface="+mn-ea"/>
                <a:cs typeface="+mn-cs"/>
              </a:rPr>
              <a:t>Here is a table of common application availability design goals and the possible length of interruptions that can occur within a year while still meeting the goal. The table contains examples of the types of applications we commonly see at each availability tier. </a:t>
            </a:r>
            <a:endParaRPr lang="en-US" sz="1200" b="0" i="1"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pPr marL="0" marR="0" lvl="0" indent="0" algn="r" defTabSz="932688" rtl="0" eaLnBrk="1" fontAlgn="auto" latinLnBrk="0" hangingPunct="1">
              <a:lnSpc>
                <a:spcPct val="100000"/>
              </a:lnSpc>
              <a:spcBef>
                <a:spcPts val="0"/>
              </a:spcBef>
              <a:spcAft>
                <a:spcPts val="0"/>
              </a:spcAft>
              <a:buClrTx/>
              <a:buSzTx/>
              <a:buFontTx/>
              <a:buNone/>
              <a:tabLst/>
              <a:defRPr/>
            </a:pPr>
            <a:fld id="{EF70C2B2-062E-4486-B262-1FC3936F5F0E}" type="slidenum">
              <a:rPr kumimoji="0" lang="en-US" sz="1200" b="0" i="0" u="none" strike="noStrike" kern="1200" cap="none" spc="0" normalizeH="0" baseline="0" noProof="0" smtClean="0">
                <a:ln>
                  <a:noFill/>
                </a:ln>
                <a:solidFill>
                  <a:prstClr val="black"/>
                </a:solidFill>
                <a:effectLst/>
                <a:uLnTx/>
                <a:uFillTx/>
                <a:latin typeface="Calibri"/>
                <a:ea typeface="+mn-ea"/>
                <a:cs typeface="+mn-cs"/>
              </a:rPr>
              <a:pPr marL="0" marR="0" lvl="0" indent="0" algn="r" defTabSz="932688"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50877104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947FB8F-601A-EA7B-E9E2-4939B4A63D35}"/>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543EE302-6BC3-4561-A487-E61F059D054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5C92D82B-FA57-71BF-7E9C-77F7994F80B8}"/>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01BC61DA-99A2-8875-BDB0-E07D05F2739C}"/>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83E9BD84-0ECD-B15B-0FFB-E9D92D73F87F}"/>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044240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9221F6D-8B37-AA5C-038E-4C04E639AEC7}"/>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D3FB60CE-64EB-4E46-51E0-EF1F215DB76C}"/>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AD778303-AB18-BDB1-B1C5-99E3E563352D}"/>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5A3A7886-9CF9-843C-DC43-3B1EB2C50422}"/>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7650FD28-61C9-0906-BAE5-366619690D9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479700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F1D7BF80-7403-84BB-D5AF-C13124C014E1}"/>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3D736BC-0798-B684-4FDD-9604D5AEF872}"/>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7DDEB078-A539-8676-6D59-AC122395B393}"/>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1EE13FA9-0CE7-9FA1-BE99-F1C133005868}"/>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073465F-9BAB-E26A-A906-BDF4B48A687B}"/>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886439242"/>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name="Title">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55995" y="620428"/>
            <a:ext cx="11306469" cy="403136"/>
          </a:xfrm>
        </p:spPr>
        <p:txBody>
          <a:bodyPr wrap="square" lIns="0" tIns="0" rIns="0" bIns="0">
            <a:spAutoFit/>
          </a:bodyPr>
          <a:lstStyle>
            <a:lvl1pPr>
              <a:lnSpc>
                <a:spcPts val="3137"/>
              </a:lnSpc>
              <a:defRPr sz="2745" strike="noStrike">
                <a:solidFill>
                  <a:schemeClr val="tx1"/>
                </a:solidFill>
              </a:defRPr>
            </a:lvl1pPr>
          </a:lstStyle>
          <a:p>
            <a:r>
              <a:rPr lang="en-US"/>
              <a:t>Title</a:t>
            </a:r>
          </a:p>
        </p:txBody>
      </p:sp>
      <p:sp>
        <p:nvSpPr>
          <p:cNvPr id="5" name="Footer Placeholder 14">
            <a:extLst>
              <a:ext uri="{FF2B5EF4-FFF2-40B4-BE49-F238E27FC236}">
                <a16:creationId xmlns:a16="http://schemas.microsoft.com/office/drawing/2014/main" id="{95231FD8-80B3-7243-A07F-7383027E4426}"/>
              </a:ext>
            </a:extLst>
          </p:cNvPr>
          <p:cNvSpPr>
            <a:spLocks noGrp="1"/>
          </p:cNvSpPr>
          <p:nvPr>
            <p:ph type="ftr" sz="quarter" idx="3"/>
          </p:nvPr>
        </p:nvSpPr>
        <p:spPr>
          <a:xfrm>
            <a:off x="361838" y="6450194"/>
            <a:ext cx="11586712" cy="118296"/>
          </a:xfrm>
          <a:prstGeom prst="rect">
            <a:avLst/>
          </a:prstGeom>
        </p:spPr>
        <p:txBody>
          <a:bodyPr vert="horz" lIns="91440" tIns="45720" rIns="91440" bIns="45720" numCol="2" rtlCol="0" anchor="ctr"/>
          <a:lstStyle>
            <a:lvl1pPr algn="l">
              <a:defRPr sz="686">
                <a:solidFill>
                  <a:schemeClr val="tx1">
                    <a:tint val="75000"/>
                  </a:schemeClr>
                </a:solidFill>
              </a:defRPr>
            </a:lvl1pPr>
          </a:lstStyle>
          <a:p>
            <a:r>
              <a:rPr lang="en-US">
                <a:solidFill>
                  <a:schemeClr val="bg1">
                    <a:lumMod val="65000"/>
                  </a:schemeClr>
                </a:solidFill>
              </a:rPr>
              <a:t>© Microsoft Corporation                                                                                  								                                Azure </a:t>
            </a:r>
          </a:p>
        </p:txBody>
      </p:sp>
    </p:spTree>
    <p:extLst>
      <p:ext uri="{BB962C8B-B14F-4D97-AF65-F5344CB8AC3E}">
        <p14:creationId xmlns:p14="http://schemas.microsoft.com/office/powerpoint/2010/main" val="2959125225"/>
      </p:ext>
    </p:extLst>
  </p:cSld>
  <p:clrMapOvr>
    <a:masterClrMapping/>
  </p:clrMapOvr>
  <p:transition>
    <p:fad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574318-8062-6F64-FDA4-1A937E633E7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C6E56D0-88CD-5680-E286-86705899F566}"/>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7D7FDA2-BBBD-9852-9514-866449C4DDA0}"/>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8197E605-1361-8370-E5C2-99689DD1D1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F7F01E8-CB12-8EAB-CD96-73376B769F48}"/>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31655922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8FA3552-2391-E331-0E5D-64668C7E6913}"/>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725829B1-BE34-1BDC-15AA-164B4337A2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D6076588-ECE7-CF3E-3C7C-284420263B5B}"/>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E4086D3F-BF6B-FCC7-383E-AB2515B3503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BD7D84ED-D951-D83B-42FA-E679CD9D9E4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85262415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7CCBF98-F96D-67A9-CC4C-FBDD7EFA2716}"/>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EDF82136-2209-5C75-058E-B8AD07FB737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0F4F7474-3619-5322-48E7-03BFCDBDD5DA}"/>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71CDBF82-B516-A121-DBE5-79EC39CEEC0B}"/>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313C7A27-F909-143E-DE63-1CD0DF803D2B}"/>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766B0670-E1C2-6B38-5759-E995772EA4DC}"/>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53377316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4DDAAA4-461F-2061-276F-F84CFD41A122}"/>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A73E279-0898-86BE-8D5B-B3AB4C0B3A2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921738A8-C2B1-6865-5170-08F898632E68}"/>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E15C525B-0D58-3C1C-0CF2-1348CCD08DF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E5784BEA-C818-02E9-826D-78B1A2BE1A16}"/>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A26A4DD7-A824-861D-E612-2F6951F2CF34}"/>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8" name="フッター プレースホルダー 7">
            <a:extLst>
              <a:ext uri="{FF2B5EF4-FFF2-40B4-BE49-F238E27FC236}">
                <a16:creationId xmlns:a16="http://schemas.microsoft.com/office/drawing/2014/main" id="{9252C3FC-1E2F-D6ED-0DD2-55DFA28BD3D8}"/>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7537F760-F6A7-2D48-AF2F-921A2316B8EA}"/>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187523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6F7C5D6-189C-4596-9426-52A77DED8205}"/>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EBFC0991-6F21-DE1E-FFEF-233B9BABF529}"/>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4" name="フッター プレースホルダー 3">
            <a:extLst>
              <a:ext uri="{FF2B5EF4-FFF2-40B4-BE49-F238E27FC236}">
                <a16:creationId xmlns:a16="http://schemas.microsoft.com/office/drawing/2014/main" id="{56CDEB7C-613F-5C94-482F-C71A53E284A8}"/>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3CDF1C0F-68E8-0B5E-A736-BD8E8F597B21}"/>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5362136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B5D6FF35-F32D-DDD0-B4B5-37F8A0012A8E}"/>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3" name="フッター プレースホルダー 2">
            <a:extLst>
              <a:ext uri="{FF2B5EF4-FFF2-40B4-BE49-F238E27FC236}">
                <a16:creationId xmlns:a16="http://schemas.microsoft.com/office/drawing/2014/main" id="{AFEA0317-2103-2A08-3FAC-3DC9A34FD5FA}"/>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A90753F5-46E1-D5FE-5020-D93031E1DFF1}"/>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209902190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DB3957E-B79E-37B6-313C-F5440CE0D3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E04C243-F876-FB49-6CE4-7740838ACF7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B6CACB40-9D38-3C35-0B1F-884BB5840CE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88913346-EB8B-69FC-33E4-310F54F53779}"/>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587A0416-5E80-57D2-7E74-5F1FECC1DA65}"/>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BA8E158F-18DC-AA19-61A4-B1A968733D3D}"/>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73272572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B703071-D93F-2923-A59A-11D48FBD7D54}"/>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E25B4982-D3FC-5344-47E4-D53D8AF0F4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F1A91C69-55C8-7152-9613-DA7F47046C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14B43130-3CDD-DFFB-BEA8-EC2156C7C7AF}"/>
              </a:ext>
            </a:extLst>
          </p:cNvPr>
          <p:cNvSpPr>
            <a:spLocks noGrp="1"/>
          </p:cNvSpPr>
          <p:nvPr>
            <p:ph type="dt" sz="half" idx="10"/>
          </p:nvPr>
        </p:nvSpPr>
        <p:spPr/>
        <p:txBody>
          <a:bodyPr/>
          <a:lstStyle/>
          <a:p>
            <a:fld id="{70F7E707-7CBC-0C4C-9F3E-C57D4063E43F}" type="datetimeFigureOut">
              <a:rPr kumimoji="1" lang="ja-JP" altLang="en-US" smtClean="0"/>
              <a:t>2022/8/8</a:t>
            </a:fld>
            <a:endParaRPr kumimoji="1" lang="ja-JP" altLang="en-US"/>
          </a:p>
        </p:txBody>
      </p:sp>
      <p:sp>
        <p:nvSpPr>
          <p:cNvPr id="6" name="フッター プレースホルダー 5">
            <a:extLst>
              <a:ext uri="{FF2B5EF4-FFF2-40B4-BE49-F238E27FC236}">
                <a16:creationId xmlns:a16="http://schemas.microsoft.com/office/drawing/2014/main" id="{6ECEFAC3-D68E-7CF6-D3E3-8C5CBE84EB04}"/>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5F80B9AE-9C84-2AEE-6ABE-D5ABCFEC1C24}"/>
              </a:ext>
            </a:extLst>
          </p:cNvPr>
          <p:cNvSpPr>
            <a:spLocks noGrp="1"/>
          </p:cNvSpPr>
          <p:nvPr>
            <p:ph type="sldNum" sz="quarter" idx="12"/>
          </p:nvPr>
        </p:nvSpPr>
        <p:spPr/>
        <p:txBody>
          <a:body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666618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49721D17-F603-022C-9F88-948ADD953EB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90EF2B4D-3960-9919-8C57-B37E6107574D}"/>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C763BDD-EE20-7B90-4A15-2D58DE69B7F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0F7E707-7CBC-0C4C-9F3E-C57D4063E43F}" type="datetimeFigureOut">
              <a:rPr kumimoji="1" lang="ja-JP" altLang="en-US" smtClean="0"/>
              <a:t>2022/8/8</a:t>
            </a:fld>
            <a:endParaRPr kumimoji="1" lang="ja-JP" altLang="en-US"/>
          </a:p>
        </p:txBody>
      </p:sp>
      <p:sp>
        <p:nvSpPr>
          <p:cNvPr id="5" name="フッター プレースホルダー 4">
            <a:extLst>
              <a:ext uri="{FF2B5EF4-FFF2-40B4-BE49-F238E27FC236}">
                <a16:creationId xmlns:a16="http://schemas.microsoft.com/office/drawing/2014/main" id="{D3DFC50E-A8B2-FD9D-DE21-515065204FB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D938B72-820D-F0B1-AD75-5D24E5C1EC7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59B4B55-71E6-0147-9F46-EF7AD6B95C13}" type="slidenum">
              <a:rPr kumimoji="1" lang="ja-JP" altLang="en-US" smtClean="0"/>
              <a:t>‹#›</a:t>
            </a:fld>
            <a:endParaRPr kumimoji="1" lang="ja-JP" altLang="en-US"/>
          </a:p>
        </p:txBody>
      </p:sp>
    </p:spTree>
    <p:extLst>
      <p:ext uri="{BB962C8B-B14F-4D97-AF65-F5344CB8AC3E}">
        <p14:creationId xmlns:p14="http://schemas.microsoft.com/office/powerpoint/2010/main" val="121207126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comments" Target="../comments/comment1.xml"/><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package" Target="../embeddings/Microsoft_Excel_Worksheet.xlsx"/><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svg"/><Relationship Id="rId7" Type="http://schemas.openxmlformats.org/officeDocument/2006/relationships/image" Target="../media/image7.png"/><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image" Target="../media/image6.png"/><Relationship Id="rId5" Type="http://schemas.openxmlformats.org/officeDocument/2006/relationships/image" Target="../media/image5.sv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正方形/長方形 5">
            <a:extLst>
              <a:ext uri="{FF2B5EF4-FFF2-40B4-BE49-F238E27FC236}">
                <a16:creationId xmlns:a16="http://schemas.microsoft.com/office/drawing/2014/main" id="{53A2113B-8A2F-E22D-430F-870608A4AF6A}"/>
              </a:ext>
            </a:extLst>
          </p:cNvPr>
          <p:cNvSpPr/>
          <p:nvPr/>
        </p:nvSpPr>
        <p:spPr>
          <a:xfrm>
            <a:off x="224710" y="2092680"/>
            <a:ext cx="10583924" cy="4441371"/>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grpSp>
        <p:nvGrpSpPr>
          <p:cNvPr id="10" name="Group 9">
            <a:extLst>
              <a:ext uri="{FF2B5EF4-FFF2-40B4-BE49-F238E27FC236}">
                <a16:creationId xmlns:a16="http://schemas.microsoft.com/office/drawing/2014/main" id="{82C85A52-4931-4165-BAEA-ED9F8B5C8FBF}"/>
              </a:ext>
            </a:extLst>
          </p:cNvPr>
          <p:cNvGrpSpPr/>
          <p:nvPr/>
        </p:nvGrpSpPr>
        <p:grpSpPr>
          <a:xfrm>
            <a:off x="1594434" y="2299563"/>
            <a:ext cx="8485477" cy="3994534"/>
            <a:chOff x="1648842" y="2398207"/>
            <a:chExt cx="8655698" cy="3819620"/>
          </a:xfrm>
        </p:grpSpPr>
        <p:grpSp>
          <p:nvGrpSpPr>
            <p:cNvPr id="31" name="Group 30">
              <a:extLst>
                <a:ext uri="{FF2B5EF4-FFF2-40B4-BE49-F238E27FC236}">
                  <a16:creationId xmlns:a16="http://schemas.microsoft.com/office/drawing/2014/main" id="{DC2A2EAB-4DD0-4262-B98F-253556534678}"/>
                </a:ext>
              </a:extLst>
            </p:cNvPr>
            <p:cNvGrpSpPr/>
            <p:nvPr/>
          </p:nvGrpSpPr>
          <p:grpSpPr>
            <a:xfrm flipV="1">
              <a:off x="2207673" y="2398207"/>
              <a:ext cx="8096867" cy="3731272"/>
              <a:chOff x="1066763" y="10775373"/>
              <a:chExt cx="8096867" cy="7383107"/>
            </a:xfrm>
          </p:grpSpPr>
          <p:cxnSp>
            <p:nvCxnSpPr>
              <p:cNvPr id="28" name="Straight Arrow Connector 27">
                <a:extLst>
                  <a:ext uri="{FF2B5EF4-FFF2-40B4-BE49-F238E27FC236}">
                    <a16:creationId xmlns:a16="http://schemas.microsoft.com/office/drawing/2014/main" id="{5BFEC555-3826-4A73-88B1-DA535C29C6C2}"/>
                  </a:ext>
                </a:extLst>
              </p:cNvPr>
              <p:cNvCxnSpPr>
                <a:cxnSpLocks/>
              </p:cNvCxnSpPr>
              <p:nvPr/>
            </p:nvCxnSpPr>
            <p:spPr>
              <a:xfrm>
                <a:off x="1066763" y="10775373"/>
                <a:ext cx="0" cy="7383107"/>
              </a:xfrm>
              <a:prstGeom prst="straightConnector1">
                <a:avLst/>
              </a:prstGeom>
              <a:ln w="19050">
                <a:solidFill>
                  <a:srgbClr val="0070C0"/>
                </a:solidFill>
                <a:headEnd type="none" w="lg" len="med"/>
                <a:tailEnd type="arrow"/>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4F459633-87A2-467C-B90A-0030F2B384E6}"/>
                  </a:ext>
                </a:extLst>
              </p:cNvPr>
              <p:cNvCxnSpPr>
                <a:cxnSpLocks/>
              </p:cNvCxnSpPr>
              <p:nvPr/>
            </p:nvCxnSpPr>
            <p:spPr>
              <a:xfrm flipV="1">
                <a:off x="1066763" y="10806545"/>
                <a:ext cx="8096867" cy="0"/>
              </a:xfrm>
              <a:prstGeom prst="straightConnector1">
                <a:avLst/>
              </a:prstGeom>
              <a:ln w="19050">
                <a:solidFill>
                  <a:srgbClr val="0070C0"/>
                </a:solidFill>
                <a:headEnd type="none" w="lg" len="med"/>
                <a:tailEnd type="arrow"/>
              </a:ln>
            </p:spPr>
            <p:style>
              <a:lnRef idx="1">
                <a:schemeClr val="accent1"/>
              </a:lnRef>
              <a:fillRef idx="0">
                <a:schemeClr val="accent1"/>
              </a:fillRef>
              <a:effectRef idx="0">
                <a:schemeClr val="accent1"/>
              </a:effectRef>
              <a:fontRef idx="minor">
                <a:schemeClr val="tx1"/>
              </a:fontRef>
            </p:style>
          </p:cxnSp>
        </p:grpSp>
        <p:sp>
          <p:nvSpPr>
            <p:cNvPr id="20" name="TextBox 19">
              <a:extLst>
                <a:ext uri="{FF2B5EF4-FFF2-40B4-BE49-F238E27FC236}">
                  <a16:creationId xmlns:a16="http://schemas.microsoft.com/office/drawing/2014/main" id="{3CAAEE12-FA28-4CBB-BD20-24A42FC8000B}"/>
                </a:ext>
              </a:extLst>
            </p:cNvPr>
            <p:cNvSpPr txBox="1"/>
            <p:nvPr/>
          </p:nvSpPr>
          <p:spPr>
            <a:xfrm>
              <a:off x="5339577" y="5929291"/>
              <a:ext cx="2318582" cy="288536"/>
            </a:xfrm>
            <a:prstGeom prst="rect">
              <a:avLst/>
            </a:prstGeom>
            <a:solidFill>
              <a:schemeClr val="bg2"/>
            </a:solidFill>
          </p:spPr>
          <p:txBody>
            <a:bodyPr wrap="square" lIns="0" tIns="0" rIns="0" bIns="0" rtlCol="0">
              <a:spAutoFit/>
            </a:bodyPr>
            <a:lstStyle/>
            <a:p>
              <a:pPr algn="ctr" defTabSz="914347" fontAlgn="ctr"/>
              <a:r>
                <a:rPr lang="en-US" sz="1961">
                  <a:solidFill>
                    <a:srgbClr val="0078D3"/>
                  </a:solidFill>
                  <a:latin typeface="Segoe UI Semibold"/>
                </a:rPr>
                <a:t>Cost + complexity</a:t>
              </a:r>
            </a:p>
          </p:txBody>
        </p:sp>
        <p:sp>
          <p:nvSpPr>
            <p:cNvPr id="27" name="TextBox 26">
              <a:extLst>
                <a:ext uri="{FF2B5EF4-FFF2-40B4-BE49-F238E27FC236}">
                  <a16:creationId xmlns:a16="http://schemas.microsoft.com/office/drawing/2014/main" id="{EADC7964-5FC8-433C-899F-E972B8CECBC9}"/>
                </a:ext>
              </a:extLst>
            </p:cNvPr>
            <p:cNvSpPr txBox="1"/>
            <p:nvPr/>
          </p:nvSpPr>
          <p:spPr>
            <a:xfrm rot="16200000">
              <a:off x="1086404" y="4064989"/>
              <a:ext cx="1432678" cy="307802"/>
            </a:xfrm>
            <a:prstGeom prst="rect">
              <a:avLst/>
            </a:prstGeom>
            <a:solidFill>
              <a:schemeClr val="bg2"/>
            </a:solidFill>
          </p:spPr>
          <p:txBody>
            <a:bodyPr wrap="square" lIns="0" tIns="0" rIns="0" bIns="0" rtlCol="0">
              <a:spAutoFit/>
            </a:bodyPr>
            <a:lstStyle/>
            <a:p>
              <a:pPr algn="ctr" defTabSz="914347" fontAlgn="ctr"/>
              <a:r>
                <a:rPr lang="en-US" sz="1961">
                  <a:solidFill>
                    <a:srgbClr val="0078D3"/>
                  </a:solidFill>
                  <a:latin typeface="Segoe UI Semibold"/>
                </a:rPr>
                <a:t>Availability</a:t>
              </a:r>
            </a:p>
          </p:txBody>
        </p:sp>
      </p:grpSp>
      <p:sp>
        <p:nvSpPr>
          <p:cNvPr id="24" name="TextBox 23">
            <a:extLst>
              <a:ext uri="{FF2B5EF4-FFF2-40B4-BE49-F238E27FC236}">
                <a16:creationId xmlns:a16="http://schemas.microsoft.com/office/drawing/2014/main" id="{882BB04F-4961-40A4-94A6-E2D1B90E555B}"/>
              </a:ext>
            </a:extLst>
          </p:cNvPr>
          <p:cNvSpPr txBox="1"/>
          <p:nvPr/>
        </p:nvSpPr>
        <p:spPr>
          <a:xfrm>
            <a:off x="4305677" y="3595869"/>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Video delivery, broadcast systems</a:t>
            </a:r>
          </a:p>
        </p:txBody>
      </p:sp>
      <p:sp>
        <p:nvSpPr>
          <p:cNvPr id="25" name="TextBox 24">
            <a:extLst>
              <a:ext uri="{FF2B5EF4-FFF2-40B4-BE49-F238E27FC236}">
                <a16:creationId xmlns:a16="http://schemas.microsoft.com/office/drawing/2014/main" id="{B2FBE385-8ECF-46EC-AA63-DCC85A2A79B2}"/>
              </a:ext>
            </a:extLst>
          </p:cNvPr>
          <p:cNvSpPr txBox="1"/>
          <p:nvPr/>
        </p:nvSpPr>
        <p:spPr>
          <a:xfrm>
            <a:off x="4883488" y="2981640"/>
            <a:ext cx="5469316"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ATM transactions, telecommunications systems</a:t>
            </a:r>
          </a:p>
        </p:txBody>
      </p:sp>
      <p:sp>
        <p:nvSpPr>
          <p:cNvPr id="36" name="Arrow: Up 35">
            <a:extLst>
              <a:ext uri="{FF2B5EF4-FFF2-40B4-BE49-F238E27FC236}">
                <a16:creationId xmlns:a16="http://schemas.microsoft.com/office/drawing/2014/main" id="{826E5E4E-E0DA-4835-B870-D6220D40E937}"/>
              </a:ext>
            </a:extLst>
          </p:cNvPr>
          <p:cNvSpPr/>
          <p:nvPr/>
        </p:nvSpPr>
        <p:spPr bwMode="auto">
          <a:xfrm rot="2410027">
            <a:off x="3343627" y="2124307"/>
            <a:ext cx="461958" cy="3984121"/>
          </a:xfrm>
          <a:prstGeom prst="upArrow">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5" name="Oval 44">
            <a:extLst>
              <a:ext uri="{FF2B5EF4-FFF2-40B4-BE49-F238E27FC236}">
                <a16:creationId xmlns:a16="http://schemas.microsoft.com/office/drawing/2014/main" id="{8AB29AEF-36DB-4FA9-B727-9E119ADD660A}"/>
              </a:ext>
            </a:extLst>
          </p:cNvPr>
          <p:cNvSpPr>
            <a:spLocks noChangeAspect="1"/>
          </p:cNvSpPr>
          <p:nvPr/>
        </p:nvSpPr>
        <p:spPr bwMode="auto">
          <a:xfrm>
            <a:off x="2257226" y="5474076"/>
            <a:ext cx="200520" cy="200520"/>
          </a:xfrm>
          <a:prstGeom prst="ellipse">
            <a:avLst/>
          </a:prstGeom>
          <a:solidFill>
            <a:schemeClr val="accent2">
              <a:lumMod val="10000"/>
              <a:lumOff val="9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8" name="Oval 47">
            <a:extLst>
              <a:ext uri="{FF2B5EF4-FFF2-40B4-BE49-F238E27FC236}">
                <a16:creationId xmlns:a16="http://schemas.microsoft.com/office/drawing/2014/main" id="{A10ACBC0-42AD-4C8F-A5C5-BAED833B2491}"/>
              </a:ext>
            </a:extLst>
          </p:cNvPr>
          <p:cNvSpPr>
            <a:spLocks noChangeAspect="1"/>
          </p:cNvSpPr>
          <p:nvPr/>
        </p:nvSpPr>
        <p:spPr bwMode="auto">
          <a:xfrm>
            <a:off x="2769339" y="4858833"/>
            <a:ext cx="200520" cy="200520"/>
          </a:xfrm>
          <a:prstGeom prst="ellipse">
            <a:avLst/>
          </a:prstGeom>
          <a:solidFill>
            <a:schemeClr val="accent2">
              <a:lumMod val="25000"/>
              <a:lumOff val="7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49" name="Oval 48">
            <a:extLst>
              <a:ext uri="{FF2B5EF4-FFF2-40B4-BE49-F238E27FC236}">
                <a16:creationId xmlns:a16="http://schemas.microsoft.com/office/drawing/2014/main" id="{5F0DFE12-0CE7-4C05-935C-3A004A4BD4A9}"/>
              </a:ext>
            </a:extLst>
          </p:cNvPr>
          <p:cNvSpPr>
            <a:spLocks noChangeAspect="1"/>
          </p:cNvSpPr>
          <p:nvPr/>
        </p:nvSpPr>
        <p:spPr bwMode="auto">
          <a:xfrm>
            <a:off x="3281452" y="4243591"/>
            <a:ext cx="200520" cy="200520"/>
          </a:xfrm>
          <a:prstGeom prst="ellipse">
            <a:avLst/>
          </a:prstGeom>
          <a:solidFill>
            <a:schemeClr val="accent2">
              <a:lumMod val="50000"/>
              <a:lumOff val="5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0" name="Oval 49">
            <a:extLst>
              <a:ext uri="{FF2B5EF4-FFF2-40B4-BE49-F238E27FC236}">
                <a16:creationId xmlns:a16="http://schemas.microsoft.com/office/drawing/2014/main" id="{12D32F62-7542-45B8-B77E-D407BDB24B12}"/>
              </a:ext>
            </a:extLst>
          </p:cNvPr>
          <p:cNvSpPr>
            <a:spLocks noChangeAspect="1"/>
          </p:cNvSpPr>
          <p:nvPr/>
        </p:nvSpPr>
        <p:spPr bwMode="auto">
          <a:xfrm>
            <a:off x="3793565" y="3628349"/>
            <a:ext cx="200520" cy="200520"/>
          </a:xfrm>
          <a:prstGeom prst="ellipse">
            <a:avLst/>
          </a:prstGeom>
          <a:solidFill>
            <a:schemeClr val="accent2">
              <a:lumMod val="75000"/>
              <a:lumOff val="25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51" name="Oval 50">
            <a:extLst>
              <a:ext uri="{FF2B5EF4-FFF2-40B4-BE49-F238E27FC236}">
                <a16:creationId xmlns:a16="http://schemas.microsoft.com/office/drawing/2014/main" id="{16F02A7E-38DD-4CF3-ABF9-B636F0802BAA}"/>
              </a:ext>
            </a:extLst>
          </p:cNvPr>
          <p:cNvSpPr>
            <a:spLocks noChangeAspect="1"/>
          </p:cNvSpPr>
          <p:nvPr/>
        </p:nvSpPr>
        <p:spPr bwMode="auto">
          <a:xfrm>
            <a:off x="4305677" y="3013107"/>
            <a:ext cx="200520" cy="200520"/>
          </a:xfrm>
          <a:prstGeom prst="ellipse">
            <a:avLst/>
          </a:prstGeom>
          <a:solidFill>
            <a:schemeClr val="accent2">
              <a:lumMod val="90000"/>
              <a:lumOff val="10000"/>
            </a:schemeClr>
          </a:solidFill>
          <a:ln w="19050">
            <a:solidFill>
              <a:schemeClr val="tx2"/>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00832" tIns="80666" rIns="100832" bIns="80666" numCol="1" spcCol="0" rtlCol="0" fromWordArt="0" anchor="t" anchorCtr="0" forceAA="0" compatLnSpc="1">
            <a:prstTxWarp prst="textNoShape">
              <a:avLst/>
            </a:prstTxWarp>
            <a:noAutofit/>
          </a:bodyPr>
          <a:lstStyle/>
          <a:p>
            <a:pPr defTabSz="514080" fontAlgn="base">
              <a:spcBef>
                <a:spcPct val="0"/>
              </a:spcBef>
              <a:spcAft>
                <a:spcPct val="0"/>
              </a:spcAft>
            </a:pPr>
            <a:endParaRPr lang="en-US" sz="1323" err="1">
              <a:gradFill>
                <a:gsLst>
                  <a:gs pos="0">
                    <a:srgbClr val="FFFFFF"/>
                  </a:gs>
                  <a:gs pos="100000">
                    <a:srgbClr val="FFFFFF"/>
                  </a:gs>
                </a:gsLst>
                <a:lin ang="5400000" scaled="0"/>
              </a:gradFill>
              <a:latin typeface="Segoe UI"/>
              <a:ea typeface="Segoe UI" pitchFamily="34" charset="0"/>
              <a:cs typeface="Segoe UI" pitchFamily="34" charset="0"/>
            </a:endParaRPr>
          </a:p>
        </p:txBody>
      </p:sp>
      <p:sp>
        <p:nvSpPr>
          <p:cNvPr id="21" name="TextBox 20">
            <a:extLst>
              <a:ext uri="{FF2B5EF4-FFF2-40B4-BE49-F238E27FC236}">
                <a16:creationId xmlns:a16="http://schemas.microsoft.com/office/drawing/2014/main" id="{184122C3-B838-491B-8CBA-A2F22CD124E0}"/>
              </a:ext>
            </a:extLst>
          </p:cNvPr>
          <p:cNvSpPr txBox="1"/>
          <p:nvPr/>
        </p:nvSpPr>
        <p:spPr>
          <a:xfrm>
            <a:off x="2842850" y="5438560"/>
            <a:ext cx="5789186"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Batch processing, data extraction, transfer, and load jobs </a:t>
            </a:r>
          </a:p>
        </p:txBody>
      </p:sp>
      <p:sp>
        <p:nvSpPr>
          <p:cNvPr id="22" name="TextBox 21">
            <a:extLst>
              <a:ext uri="{FF2B5EF4-FFF2-40B4-BE49-F238E27FC236}">
                <a16:creationId xmlns:a16="http://schemas.microsoft.com/office/drawing/2014/main" id="{E90DD38B-0B0E-47B3-A461-8B0672946C23}"/>
              </a:ext>
            </a:extLst>
          </p:cNvPr>
          <p:cNvSpPr txBox="1"/>
          <p:nvPr/>
        </p:nvSpPr>
        <p:spPr>
          <a:xfrm>
            <a:off x="3283557" y="4824328"/>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Internal tools like knowledge management, project tracking </a:t>
            </a:r>
          </a:p>
        </p:txBody>
      </p:sp>
      <p:sp>
        <p:nvSpPr>
          <p:cNvPr id="23" name="TextBox 22">
            <a:extLst>
              <a:ext uri="{FF2B5EF4-FFF2-40B4-BE49-F238E27FC236}">
                <a16:creationId xmlns:a16="http://schemas.microsoft.com/office/drawing/2014/main" id="{3C63A9A0-0C12-49D3-B6A5-997AE0EEDA0F}"/>
              </a:ext>
            </a:extLst>
          </p:cNvPr>
          <p:cNvSpPr txBox="1"/>
          <p:nvPr/>
        </p:nvSpPr>
        <p:spPr>
          <a:xfrm>
            <a:off x="3849846" y="4210099"/>
            <a:ext cx="6502957" cy="271485"/>
          </a:xfrm>
          <a:prstGeom prst="rect">
            <a:avLst/>
          </a:prstGeom>
          <a:noFill/>
        </p:spPr>
        <p:txBody>
          <a:bodyPr wrap="square" lIns="0" tIns="0" rIns="0" bIns="0" rtlCol="0">
            <a:spAutoFit/>
          </a:bodyPr>
          <a:lstStyle/>
          <a:p>
            <a:pPr defTabSz="914347" fontAlgn="ctr"/>
            <a:r>
              <a:rPr lang="en-US" sz="1764">
                <a:solidFill>
                  <a:srgbClr val="3C3C41"/>
                </a:solidFill>
                <a:latin typeface="Segoe UI"/>
              </a:rPr>
              <a:t>Online commerce, point of sale </a:t>
            </a:r>
          </a:p>
        </p:txBody>
      </p:sp>
      <p:sp>
        <p:nvSpPr>
          <p:cNvPr id="29" name="TextBox 28">
            <a:extLst>
              <a:ext uri="{FF2B5EF4-FFF2-40B4-BE49-F238E27FC236}">
                <a16:creationId xmlns:a16="http://schemas.microsoft.com/office/drawing/2014/main" id="{D3C8A343-1F11-439E-A9F6-4EC528677E0C}"/>
              </a:ext>
            </a:extLst>
          </p:cNvPr>
          <p:cNvSpPr txBox="1"/>
          <p:nvPr/>
        </p:nvSpPr>
        <p:spPr>
          <a:xfrm>
            <a:off x="536428" y="5438560"/>
            <a:ext cx="81415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a:t>
            </a:r>
          </a:p>
        </p:txBody>
      </p:sp>
      <p:sp>
        <p:nvSpPr>
          <p:cNvPr id="32" name="TextBox 31">
            <a:extLst>
              <a:ext uri="{FF2B5EF4-FFF2-40B4-BE49-F238E27FC236}">
                <a16:creationId xmlns:a16="http://schemas.microsoft.com/office/drawing/2014/main" id="{AB9AF75D-093D-4814-BDBE-3972A9EDA6EE}"/>
              </a:ext>
            </a:extLst>
          </p:cNvPr>
          <p:cNvSpPr txBox="1"/>
          <p:nvPr/>
        </p:nvSpPr>
        <p:spPr>
          <a:xfrm>
            <a:off x="436048" y="4824328"/>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a:t>
            </a:r>
          </a:p>
        </p:txBody>
      </p:sp>
      <p:sp>
        <p:nvSpPr>
          <p:cNvPr id="33" name="TextBox 32">
            <a:extLst>
              <a:ext uri="{FF2B5EF4-FFF2-40B4-BE49-F238E27FC236}">
                <a16:creationId xmlns:a16="http://schemas.microsoft.com/office/drawing/2014/main" id="{0221CF49-A8FA-4612-8A58-8E0E130E7E7C}"/>
              </a:ext>
            </a:extLst>
          </p:cNvPr>
          <p:cNvSpPr txBox="1"/>
          <p:nvPr/>
        </p:nvSpPr>
        <p:spPr>
          <a:xfrm>
            <a:off x="436048" y="4210099"/>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99.95%</a:t>
            </a:r>
          </a:p>
        </p:txBody>
      </p:sp>
      <p:sp>
        <p:nvSpPr>
          <p:cNvPr id="35" name="TextBox 34">
            <a:extLst>
              <a:ext uri="{FF2B5EF4-FFF2-40B4-BE49-F238E27FC236}">
                <a16:creationId xmlns:a16="http://schemas.microsoft.com/office/drawing/2014/main" id="{FA9988DB-BB09-47FC-8BC1-7E25EA0EAE67}"/>
              </a:ext>
            </a:extLst>
          </p:cNvPr>
          <p:cNvSpPr txBox="1"/>
          <p:nvPr/>
        </p:nvSpPr>
        <p:spPr>
          <a:xfrm>
            <a:off x="436048" y="3595870"/>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99.99%</a:t>
            </a:r>
          </a:p>
        </p:txBody>
      </p:sp>
      <p:sp>
        <p:nvSpPr>
          <p:cNvPr id="37" name="TextBox 36">
            <a:extLst>
              <a:ext uri="{FF2B5EF4-FFF2-40B4-BE49-F238E27FC236}">
                <a16:creationId xmlns:a16="http://schemas.microsoft.com/office/drawing/2014/main" id="{6C0F2EF3-2A25-4083-B5BA-672AF2921985}"/>
              </a:ext>
            </a:extLst>
          </p:cNvPr>
          <p:cNvSpPr txBox="1"/>
          <p:nvPr/>
        </p:nvSpPr>
        <p:spPr>
          <a:xfrm>
            <a:off x="436048" y="2981640"/>
            <a:ext cx="914531" cy="271485"/>
          </a:xfrm>
          <a:prstGeom prst="rect">
            <a:avLst/>
          </a:prstGeom>
          <a:noFill/>
        </p:spPr>
        <p:txBody>
          <a:bodyPr wrap="square" lIns="0" tIns="0" rIns="0" bIns="0" rtlCol="0">
            <a:spAutoFit/>
          </a:bodyPr>
          <a:lstStyle/>
          <a:p>
            <a:pPr algn="r" defTabSz="914347" fontAlgn="ctr"/>
            <a:r>
              <a:rPr lang="en-US" sz="1764">
                <a:solidFill>
                  <a:srgbClr val="3C3C41"/>
                </a:solidFill>
                <a:latin typeface="Segoe UI"/>
              </a:rPr>
              <a:t>99.999%</a:t>
            </a:r>
          </a:p>
        </p:txBody>
      </p:sp>
    </p:spTree>
    <p:extLst>
      <p:ext uri="{BB962C8B-B14F-4D97-AF65-F5344CB8AC3E}">
        <p14:creationId xmlns:p14="http://schemas.microsoft.com/office/powerpoint/2010/main" val="330610684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グラフ 1">
            <a:extLst>
              <a:ext uri="{FF2B5EF4-FFF2-40B4-BE49-F238E27FC236}">
                <a16:creationId xmlns:a16="http://schemas.microsoft.com/office/drawing/2014/main" id="{81B0BC79-09C7-6E7E-CED7-0599787F6709}"/>
              </a:ext>
            </a:extLst>
          </p:cNvPr>
          <p:cNvGraphicFramePr>
            <a:graphicFrameLocks/>
          </p:cNvGraphicFramePr>
          <p:nvPr>
            <p:extLst>
              <p:ext uri="{D42A27DB-BD31-4B8C-83A1-F6EECF244321}">
                <p14:modId xmlns:p14="http://schemas.microsoft.com/office/powerpoint/2010/main" val="347813585"/>
              </p:ext>
            </p:extLst>
          </p:nvPr>
        </p:nvGraphicFramePr>
        <p:xfrm>
          <a:off x="2128734" y="1495821"/>
          <a:ext cx="7521575" cy="3866357"/>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7622218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オブジェクト 2">
            <a:extLst>
              <a:ext uri="{FF2B5EF4-FFF2-40B4-BE49-F238E27FC236}">
                <a16:creationId xmlns:a16="http://schemas.microsoft.com/office/drawing/2014/main" id="{BC4AC54A-7E10-37F1-927C-3D3E5B379F7F}"/>
              </a:ext>
            </a:extLst>
          </p:cNvPr>
          <p:cNvGraphicFramePr>
            <a:graphicFrameLocks noChangeAspect="1"/>
          </p:cNvGraphicFramePr>
          <p:nvPr>
            <p:extLst>
              <p:ext uri="{D42A27DB-BD31-4B8C-83A1-F6EECF244321}">
                <p14:modId xmlns:p14="http://schemas.microsoft.com/office/powerpoint/2010/main" val="2188920091"/>
              </p:ext>
            </p:extLst>
          </p:nvPr>
        </p:nvGraphicFramePr>
        <p:xfrm>
          <a:off x="1284288" y="931863"/>
          <a:ext cx="4730750" cy="1606550"/>
        </p:xfrm>
        <a:graphic>
          <a:graphicData uri="http://schemas.openxmlformats.org/presentationml/2006/ole">
            <mc:AlternateContent xmlns:mc="http://schemas.openxmlformats.org/markup-compatibility/2006">
              <mc:Choice xmlns:v="urn:schemas-microsoft-com:vml" Requires="v">
                <p:oleObj name="Worksheet" r:id="rId2" imgW="4730732" imgH="1606502" progId="Excel.Sheet.12">
                  <p:embed/>
                </p:oleObj>
              </mc:Choice>
              <mc:Fallback>
                <p:oleObj name="Worksheet" r:id="rId2" imgW="4730732" imgH="1606502" progId="Excel.Sheet.12">
                  <p:embed/>
                  <p:pic>
                    <p:nvPicPr>
                      <p:cNvPr id="0" name=""/>
                      <p:cNvPicPr/>
                      <p:nvPr/>
                    </p:nvPicPr>
                    <p:blipFill>
                      <a:blip r:embed="rId3"/>
                      <a:stretch>
                        <a:fillRect/>
                      </a:stretch>
                    </p:blipFill>
                    <p:spPr>
                      <a:xfrm>
                        <a:off x="1284288" y="931863"/>
                        <a:ext cx="4730750" cy="1606550"/>
                      </a:xfrm>
                      <a:prstGeom prst="rect">
                        <a:avLst/>
                      </a:prstGeom>
                    </p:spPr>
                  </p:pic>
                </p:oleObj>
              </mc:Fallback>
            </mc:AlternateContent>
          </a:graphicData>
        </a:graphic>
      </p:graphicFrame>
    </p:spTree>
    <p:extLst>
      <p:ext uri="{BB962C8B-B14F-4D97-AF65-F5344CB8AC3E}">
        <p14:creationId xmlns:p14="http://schemas.microsoft.com/office/powerpoint/2010/main" val="2966657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正方形/長方形 65">
            <a:extLst>
              <a:ext uri="{FF2B5EF4-FFF2-40B4-BE49-F238E27FC236}">
                <a16:creationId xmlns:a16="http://schemas.microsoft.com/office/drawing/2014/main" id="{5380C580-B7C3-BD73-C58A-5F440124BF07}"/>
              </a:ext>
            </a:extLst>
          </p:cNvPr>
          <p:cNvSpPr/>
          <p:nvPr/>
        </p:nvSpPr>
        <p:spPr>
          <a:xfrm>
            <a:off x="556318" y="1625965"/>
            <a:ext cx="10583924" cy="4441371"/>
          </a:xfrm>
          <a:prstGeom prst="rect">
            <a:avLst/>
          </a:prstGeom>
          <a:ln>
            <a:noFill/>
          </a:ln>
          <a:effectLst>
            <a:outerShdw blurRad="50800" dist="38100" dir="2700000" algn="tl" rotWithShape="0">
              <a:prstClr val="black">
                <a:alpha val="40000"/>
              </a:prstClr>
            </a:outerShdw>
          </a:effectLst>
        </p:spPr>
        <p:style>
          <a:lnRef idx="2">
            <a:schemeClr val="dk1"/>
          </a:lnRef>
          <a:fillRef idx="1">
            <a:schemeClr val="lt1"/>
          </a:fillRef>
          <a:effectRef idx="0">
            <a:schemeClr val="dk1"/>
          </a:effectRef>
          <a:fontRef idx="minor">
            <a:schemeClr val="dk1"/>
          </a:fontRef>
        </p:style>
        <p:txBody>
          <a:bodyPr rtlCol="0" anchor="ctr"/>
          <a:lstStyle/>
          <a:p>
            <a:pPr algn="ctr"/>
            <a:endParaRPr kumimoji="1" lang="ja-JP" altLang="en-US"/>
          </a:p>
        </p:txBody>
      </p:sp>
      <p:sp>
        <p:nvSpPr>
          <p:cNvPr id="62" name="四角形: 角を丸くする 61">
            <a:extLst>
              <a:ext uri="{FF2B5EF4-FFF2-40B4-BE49-F238E27FC236}">
                <a16:creationId xmlns:a16="http://schemas.microsoft.com/office/drawing/2014/main" id="{3DF9BBBB-EF35-EEC9-1147-DEE14EEDD2A8}"/>
              </a:ext>
            </a:extLst>
          </p:cNvPr>
          <p:cNvSpPr/>
          <p:nvPr/>
        </p:nvSpPr>
        <p:spPr>
          <a:xfrm>
            <a:off x="978425" y="2165542"/>
            <a:ext cx="1735015" cy="3681046"/>
          </a:xfrm>
          <a:prstGeom prst="roundRect">
            <a:avLst>
              <a:gd name="adj" fmla="val 14775"/>
            </a:avLst>
          </a:prstGeom>
        </p:spPr>
        <p:style>
          <a:lnRef idx="2">
            <a:schemeClr val="accent2"/>
          </a:lnRef>
          <a:fillRef idx="1">
            <a:schemeClr val="lt1"/>
          </a:fillRef>
          <a:effectRef idx="0">
            <a:schemeClr val="accent2"/>
          </a:effectRef>
          <a:fontRef idx="minor">
            <a:schemeClr val="dk1"/>
          </a:fontRef>
        </p:style>
        <p:txBody>
          <a:bodyPr rtlCol="0" anchor="ctr"/>
          <a:lstStyle/>
          <a:p>
            <a:pPr algn="ctr"/>
            <a:endParaRPr kumimoji="1" lang="ja-JP" altLang="en-US"/>
          </a:p>
        </p:txBody>
      </p:sp>
      <p:sp>
        <p:nvSpPr>
          <p:cNvPr id="37" name="四角形: 角を丸くする 36">
            <a:extLst>
              <a:ext uri="{FF2B5EF4-FFF2-40B4-BE49-F238E27FC236}">
                <a16:creationId xmlns:a16="http://schemas.microsoft.com/office/drawing/2014/main" id="{964CF38B-2BF7-146C-0492-2C24CD274F31}"/>
              </a:ext>
            </a:extLst>
          </p:cNvPr>
          <p:cNvSpPr/>
          <p:nvPr/>
        </p:nvSpPr>
        <p:spPr>
          <a:xfrm>
            <a:off x="8689144" y="2194564"/>
            <a:ext cx="1735015" cy="3681046"/>
          </a:xfrm>
          <a:prstGeom prst="roundRect">
            <a:avLst>
              <a:gd name="adj" fmla="val 14775"/>
            </a:avLst>
          </a:prstGeom>
        </p:spPr>
        <p:style>
          <a:lnRef idx="2">
            <a:schemeClr val="accent1"/>
          </a:lnRef>
          <a:fillRef idx="1">
            <a:schemeClr val="lt1"/>
          </a:fillRef>
          <a:effectRef idx="0">
            <a:schemeClr val="accent1"/>
          </a:effectRef>
          <a:fontRef idx="minor">
            <a:schemeClr val="dk1"/>
          </a:fontRef>
        </p:style>
        <p:txBody>
          <a:bodyPr rtlCol="0" anchor="ctr"/>
          <a:lstStyle/>
          <a:p>
            <a:pPr algn="ctr"/>
            <a:endParaRPr kumimoji="1" lang="ja-JP" altLang="en-US"/>
          </a:p>
        </p:txBody>
      </p:sp>
      <p:sp>
        <p:nvSpPr>
          <p:cNvPr id="2" name="スマイル 1">
            <a:extLst>
              <a:ext uri="{FF2B5EF4-FFF2-40B4-BE49-F238E27FC236}">
                <a16:creationId xmlns:a16="http://schemas.microsoft.com/office/drawing/2014/main" id="{832B3710-0A07-3598-C4F7-6E70171AD75F}"/>
              </a:ext>
            </a:extLst>
          </p:cNvPr>
          <p:cNvSpPr/>
          <p:nvPr/>
        </p:nvSpPr>
        <p:spPr>
          <a:xfrm>
            <a:off x="2086980" y="1667616"/>
            <a:ext cx="928468" cy="933157"/>
          </a:xfrm>
          <a:prstGeom prst="smileyFace">
            <a:avLst/>
          </a:prstGeom>
        </p:spPr>
        <p:style>
          <a:lnRef idx="1">
            <a:schemeClr val="accent2"/>
          </a:lnRef>
          <a:fillRef idx="2">
            <a:schemeClr val="accent2"/>
          </a:fillRef>
          <a:effectRef idx="1">
            <a:schemeClr val="accent2"/>
          </a:effectRef>
          <a:fontRef idx="minor">
            <a:schemeClr val="dk1"/>
          </a:fontRef>
        </p:style>
        <p:txBody>
          <a:bodyPr rtlCol="0" anchor="ctr"/>
          <a:lstStyle/>
          <a:p>
            <a:pPr algn="ctr"/>
            <a:endParaRPr kumimoji="1" lang="ja-JP" altLang="en-US"/>
          </a:p>
        </p:txBody>
      </p:sp>
      <p:sp>
        <p:nvSpPr>
          <p:cNvPr id="6" name="スマイル 5">
            <a:extLst>
              <a:ext uri="{FF2B5EF4-FFF2-40B4-BE49-F238E27FC236}">
                <a16:creationId xmlns:a16="http://schemas.microsoft.com/office/drawing/2014/main" id="{2E5F33E3-2FDA-D52F-274D-A35E1A76533B}"/>
              </a:ext>
            </a:extLst>
          </p:cNvPr>
          <p:cNvSpPr/>
          <p:nvPr/>
        </p:nvSpPr>
        <p:spPr>
          <a:xfrm>
            <a:off x="9873175" y="1741138"/>
            <a:ext cx="928468" cy="933157"/>
          </a:xfrm>
          <a:prstGeom prst="smileyFace">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a:p>
        </p:txBody>
      </p:sp>
      <p:sp>
        <p:nvSpPr>
          <p:cNvPr id="7" name="テキスト ボックス 6">
            <a:extLst>
              <a:ext uri="{FF2B5EF4-FFF2-40B4-BE49-F238E27FC236}">
                <a16:creationId xmlns:a16="http://schemas.microsoft.com/office/drawing/2014/main" id="{890658AB-B70D-2BE8-3D76-4A4CE42805A6}"/>
              </a:ext>
            </a:extLst>
          </p:cNvPr>
          <p:cNvSpPr txBox="1"/>
          <p:nvPr/>
        </p:nvSpPr>
        <p:spPr>
          <a:xfrm>
            <a:off x="460261" y="1762691"/>
            <a:ext cx="1860191" cy="307777"/>
          </a:xfrm>
          <a:prstGeom prst="rect">
            <a:avLst/>
          </a:prstGeom>
          <a:noFill/>
        </p:spPr>
        <p:txBody>
          <a:bodyPr wrap="square" rtlCol="0">
            <a:spAutoFit/>
          </a:bodyPr>
          <a:lstStyle/>
          <a:p>
            <a:pPr algn="ctr"/>
            <a:r>
              <a:rPr lang="ja-JP" altLang="en-US" sz="1400" dirty="0"/>
              <a:t>エンドユーザー</a:t>
            </a:r>
            <a:endParaRPr kumimoji="1" lang="ja-JP" altLang="en-US" sz="1400" dirty="0"/>
          </a:p>
        </p:txBody>
      </p:sp>
      <p:sp>
        <p:nvSpPr>
          <p:cNvPr id="9" name="テキスト ボックス 8">
            <a:extLst>
              <a:ext uri="{FF2B5EF4-FFF2-40B4-BE49-F238E27FC236}">
                <a16:creationId xmlns:a16="http://schemas.microsoft.com/office/drawing/2014/main" id="{50981FE4-C1E4-9774-666D-A6E34BB1573C}"/>
              </a:ext>
            </a:extLst>
          </p:cNvPr>
          <p:cNvSpPr txBox="1"/>
          <p:nvPr/>
        </p:nvSpPr>
        <p:spPr>
          <a:xfrm>
            <a:off x="3947698" y="1758557"/>
            <a:ext cx="2046210" cy="523220"/>
          </a:xfrm>
          <a:prstGeom prst="rect">
            <a:avLst/>
          </a:prstGeom>
          <a:noFill/>
        </p:spPr>
        <p:txBody>
          <a:bodyPr wrap="square" rtlCol="0">
            <a:spAutoFit/>
          </a:bodyPr>
          <a:lstStyle/>
          <a:p>
            <a:pPr algn="ctr"/>
            <a:r>
              <a:rPr kumimoji="1" lang="ja-JP" altLang="en-US" sz="1400" dirty="0"/>
              <a:t>サービスプロバイダー</a:t>
            </a:r>
          </a:p>
        </p:txBody>
      </p:sp>
      <p:sp>
        <p:nvSpPr>
          <p:cNvPr id="11" name="テキスト ボックス 10">
            <a:extLst>
              <a:ext uri="{FF2B5EF4-FFF2-40B4-BE49-F238E27FC236}">
                <a16:creationId xmlns:a16="http://schemas.microsoft.com/office/drawing/2014/main" id="{BBC26714-D031-3B83-D50F-A498209D7D7C}"/>
              </a:ext>
            </a:extLst>
          </p:cNvPr>
          <p:cNvSpPr txBox="1"/>
          <p:nvPr/>
        </p:nvSpPr>
        <p:spPr>
          <a:xfrm>
            <a:off x="7807565" y="1650835"/>
            <a:ext cx="2250831" cy="738664"/>
          </a:xfrm>
          <a:prstGeom prst="rect">
            <a:avLst/>
          </a:prstGeom>
          <a:noFill/>
        </p:spPr>
        <p:txBody>
          <a:bodyPr wrap="square" rtlCol="0">
            <a:spAutoFit/>
          </a:bodyPr>
          <a:lstStyle/>
          <a:p>
            <a:pPr algn="ctr"/>
            <a:r>
              <a:rPr kumimoji="1" lang="ja-JP" altLang="en-US" sz="1400" dirty="0"/>
              <a:t>クラウドプロバイダー</a:t>
            </a:r>
            <a:endParaRPr kumimoji="1" lang="en-US" altLang="ja-JP" sz="1400" dirty="0"/>
          </a:p>
          <a:p>
            <a:pPr algn="ctr"/>
            <a:r>
              <a:rPr kumimoji="1" lang="ja-JP" altLang="en-US" sz="1400" dirty="0"/>
              <a:t>（</a:t>
            </a:r>
            <a:r>
              <a:rPr kumimoji="1" lang="en-US" altLang="ja-JP" sz="1400" dirty="0"/>
              <a:t>Microsoft or Partner </a:t>
            </a:r>
            <a:r>
              <a:rPr kumimoji="1" lang="ja-JP" altLang="en-US" sz="1400" dirty="0"/>
              <a:t>）</a:t>
            </a:r>
          </a:p>
        </p:txBody>
      </p:sp>
      <p:sp>
        <p:nvSpPr>
          <p:cNvPr id="15" name="四角形: 角を丸くする 14">
            <a:extLst>
              <a:ext uri="{FF2B5EF4-FFF2-40B4-BE49-F238E27FC236}">
                <a16:creationId xmlns:a16="http://schemas.microsoft.com/office/drawing/2014/main" id="{ABF4D799-0166-118C-ED22-51E55374E993}"/>
              </a:ext>
            </a:extLst>
          </p:cNvPr>
          <p:cNvSpPr/>
          <p:nvPr/>
        </p:nvSpPr>
        <p:spPr>
          <a:xfrm>
            <a:off x="4738466" y="2194564"/>
            <a:ext cx="1735015" cy="3681046"/>
          </a:xfrm>
          <a:prstGeom prst="roundRect">
            <a:avLst>
              <a:gd name="adj" fmla="val 14775"/>
            </a:avLst>
          </a:prstGeom>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p>
        </p:txBody>
      </p:sp>
      <p:pic>
        <p:nvPicPr>
          <p:cNvPr id="17" name="グラフィックス 16">
            <a:extLst>
              <a:ext uri="{FF2B5EF4-FFF2-40B4-BE49-F238E27FC236}">
                <a16:creationId xmlns:a16="http://schemas.microsoft.com/office/drawing/2014/main" id="{B6C83CB7-9202-BFB5-7AEB-5FF528C5075B}"/>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8932981" y="2598221"/>
            <a:ext cx="592931" cy="592931"/>
          </a:xfrm>
          <a:prstGeom prst="rect">
            <a:avLst/>
          </a:prstGeom>
        </p:spPr>
      </p:pic>
      <p:pic>
        <p:nvPicPr>
          <p:cNvPr id="27" name="グラフィックス 26">
            <a:extLst>
              <a:ext uri="{FF2B5EF4-FFF2-40B4-BE49-F238E27FC236}">
                <a16:creationId xmlns:a16="http://schemas.microsoft.com/office/drawing/2014/main" id="{4B193998-B50E-CAE1-7C0C-2DDF3EE54336}"/>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8949649" y="4267334"/>
            <a:ext cx="576263" cy="576263"/>
          </a:xfrm>
          <a:prstGeom prst="rect">
            <a:avLst/>
          </a:prstGeom>
        </p:spPr>
      </p:pic>
      <p:pic>
        <p:nvPicPr>
          <p:cNvPr id="29" name="図 28">
            <a:extLst>
              <a:ext uri="{FF2B5EF4-FFF2-40B4-BE49-F238E27FC236}">
                <a16:creationId xmlns:a16="http://schemas.microsoft.com/office/drawing/2014/main" id="{BC720E6E-BB37-E298-E37A-B706782B2E73}"/>
              </a:ext>
            </a:extLst>
          </p:cNvPr>
          <p:cNvPicPr>
            <a:picLocks noChangeAspect="1"/>
          </p:cNvPicPr>
          <p:nvPr/>
        </p:nvPicPr>
        <p:blipFill>
          <a:blip r:embed="rId6"/>
          <a:stretch>
            <a:fillRect/>
          </a:stretch>
        </p:blipFill>
        <p:spPr>
          <a:xfrm>
            <a:off x="9525912" y="3436121"/>
            <a:ext cx="586244" cy="586244"/>
          </a:xfrm>
          <a:prstGeom prst="rect">
            <a:avLst/>
          </a:prstGeom>
        </p:spPr>
      </p:pic>
      <p:pic>
        <p:nvPicPr>
          <p:cNvPr id="35" name="図 34" descr="アイコン&#10;&#10;自動的に生成された説明">
            <a:extLst>
              <a:ext uri="{FF2B5EF4-FFF2-40B4-BE49-F238E27FC236}">
                <a16:creationId xmlns:a16="http://schemas.microsoft.com/office/drawing/2014/main" id="{022B86FC-5A61-7A27-1473-A566B108FB8E}"/>
              </a:ext>
            </a:extLst>
          </p:cNvPr>
          <p:cNvPicPr>
            <a:picLocks noChangeAspect="1"/>
          </p:cNvPicPr>
          <p:nvPr/>
        </p:nvPicPr>
        <p:blipFill>
          <a:blip r:embed="rId7"/>
          <a:stretch>
            <a:fillRect/>
          </a:stretch>
        </p:blipFill>
        <p:spPr>
          <a:xfrm>
            <a:off x="9428889" y="5088567"/>
            <a:ext cx="780290" cy="780290"/>
          </a:xfrm>
          <a:prstGeom prst="rect">
            <a:avLst/>
          </a:prstGeom>
        </p:spPr>
      </p:pic>
      <p:sp>
        <p:nvSpPr>
          <p:cNvPr id="14" name="矢印: 左右 13">
            <a:extLst>
              <a:ext uri="{FF2B5EF4-FFF2-40B4-BE49-F238E27FC236}">
                <a16:creationId xmlns:a16="http://schemas.microsoft.com/office/drawing/2014/main" id="{1A30275C-A61D-667F-9C32-99D864C5C97B}"/>
              </a:ext>
            </a:extLst>
          </p:cNvPr>
          <p:cNvSpPr/>
          <p:nvPr/>
        </p:nvSpPr>
        <p:spPr>
          <a:xfrm>
            <a:off x="2532229" y="3523341"/>
            <a:ext cx="2302413" cy="774784"/>
          </a:xfrm>
          <a:prstGeom prst="leftRight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ja-JP" altLang="en-US" sz="1400" dirty="0"/>
              <a:t>カスタムサービスの</a:t>
            </a:r>
            <a:br>
              <a:rPr kumimoji="1" lang="en-US" altLang="ja-JP" sz="1400" dirty="0"/>
            </a:br>
            <a:r>
              <a:rPr kumimoji="1" lang="en-US" altLang="ja-JP" sz="1400" dirty="0"/>
              <a:t>SLA</a:t>
            </a:r>
            <a:endParaRPr kumimoji="1" lang="ja-JP" altLang="en-US" sz="1400" dirty="0"/>
          </a:p>
        </p:txBody>
      </p:sp>
      <p:sp>
        <p:nvSpPr>
          <p:cNvPr id="41" name="矢印: 左右 40">
            <a:extLst>
              <a:ext uri="{FF2B5EF4-FFF2-40B4-BE49-F238E27FC236}">
                <a16:creationId xmlns:a16="http://schemas.microsoft.com/office/drawing/2014/main" id="{4E770EEF-E886-2251-EC3A-5E161EAF8210}"/>
              </a:ext>
            </a:extLst>
          </p:cNvPr>
          <p:cNvSpPr/>
          <p:nvPr/>
        </p:nvSpPr>
        <p:spPr>
          <a:xfrm>
            <a:off x="6337479" y="4851135"/>
            <a:ext cx="2532654" cy="774784"/>
          </a:xfrm>
          <a:prstGeom prst="leftRightArrow">
            <a:avLst/>
          </a:prstGeom>
        </p:spPr>
        <p:style>
          <a:lnRef idx="1">
            <a:schemeClr val="accent5"/>
          </a:lnRef>
          <a:fillRef idx="2">
            <a:schemeClr val="accent5"/>
          </a:fillRef>
          <a:effectRef idx="1">
            <a:schemeClr val="accent5"/>
          </a:effectRef>
          <a:fontRef idx="minor">
            <a:schemeClr val="dk1"/>
          </a:fontRef>
        </p:style>
        <p:txBody>
          <a:bodyPr rtlCol="0" anchor="ctr"/>
          <a:lstStyle/>
          <a:p>
            <a:pPr algn="ctr"/>
            <a:endParaRPr kumimoji="1" lang="ja-JP" altLang="en-US" sz="1400" dirty="0"/>
          </a:p>
        </p:txBody>
      </p:sp>
      <p:sp>
        <p:nvSpPr>
          <p:cNvPr id="45" name="テキスト ボックス 44">
            <a:extLst>
              <a:ext uri="{FF2B5EF4-FFF2-40B4-BE49-F238E27FC236}">
                <a16:creationId xmlns:a16="http://schemas.microsoft.com/office/drawing/2014/main" id="{595306E4-F679-CACF-8656-9B038D89EE51}"/>
              </a:ext>
            </a:extLst>
          </p:cNvPr>
          <p:cNvSpPr txBox="1"/>
          <p:nvPr/>
        </p:nvSpPr>
        <p:spPr>
          <a:xfrm>
            <a:off x="6593460" y="5482729"/>
            <a:ext cx="2046210" cy="633096"/>
          </a:xfrm>
          <a:prstGeom prst="rect">
            <a:avLst/>
          </a:prstGeom>
          <a:noFill/>
        </p:spPr>
        <p:txBody>
          <a:bodyPr wrap="square" rtlCol="0">
            <a:spAutoFit/>
          </a:bodyPr>
          <a:lstStyle/>
          <a:p>
            <a:pPr algn="ctr"/>
            <a:r>
              <a:rPr kumimoji="1" lang="ja-JP" altLang="en-US" sz="1400" dirty="0"/>
              <a:t>利用したサービスの</a:t>
            </a:r>
            <a:r>
              <a:rPr kumimoji="1" lang="en-US" altLang="ja-JP" sz="1400" dirty="0"/>
              <a:t>SLA</a:t>
            </a:r>
            <a:endParaRPr kumimoji="1" lang="ja-JP" altLang="en-US" sz="1400" dirty="0"/>
          </a:p>
        </p:txBody>
      </p:sp>
      <p:sp>
        <p:nvSpPr>
          <p:cNvPr id="46" name="スマイル 45">
            <a:extLst>
              <a:ext uri="{FF2B5EF4-FFF2-40B4-BE49-F238E27FC236}">
                <a16:creationId xmlns:a16="http://schemas.microsoft.com/office/drawing/2014/main" id="{0E105435-2A00-8B8F-5E3B-BACA3E439001}"/>
              </a:ext>
            </a:extLst>
          </p:cNvPr>
          <p:cNvSpPr/>
          <p:nvPr/>
        </p:nvSpPr>
        <p:spPr>
          <a:xfrm>
            <a:off x="5848280" y="1671689"/>
            <a:ext cx="928468" cy="933157"/>
          </a:xfrm>
          <a:prstGeom prst="smileyFace">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kumimoji="1" lang="ja-JP" altLang="en-US"/>
          </a:p>
        </p:txBody>
      </p:sp>
      <p:pic>
        <p:nvPicPr>
          <p:cNvPr id="48" name="グラフィックス 47">
            <a:extLst>
              <a:ext uri="{FF2B5EF4-FFF2-40B4-BE49-F238E27FC236}">
                <a16:creationId xmlns:a16="http://schemas.microsoft.com/office/drawing/2014/main" id="{7B1B63BE-D2E1-8CDC-5C6E-842FA509C71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5031068" y="5097228"/>
            <a:ext cx="432955" cy="432955"/>
          </a:xfrm>
          <a:prstGeom prst="rect">
            <a:avLst/>
          </a:prstGeom>
        </p:spPr>
      </p:pic>
      <p:pic>
        <p:nvPicPr>
          <p:cNvPr id="50" name="グラフィックス 49">
            <a:extLst>
              <a:ext uri="{FF2B5EF4-FFF2-40B4-BE49-F238E27FC236}">
                <a16:creationId xmlns:a16="http://schemas.microsoft.com/office/drawing/2014/main" id="{D714845D-230D-5000-F499-D078D740EBF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758935" y="5052096"/>
            <a:ext cx="445477" cy="445477"/>
          </a:xfrm>
          <a:prstGeom prst="rect">
            <a:avLst/>
          </a:prstGeom>
        </p:spPr>
      </p:pic>
      <p:sp>
        <p:nvSpPr>
          <p:cNvPr id="51" name="四角形: 角を丸くする 50">
            <a:extLst>
              <a:ext uri="{FF2B5EF4-FFF2-40B4-BE49-F238E27FC236}">
                <a16:creationId xmlns:a16="http://schemas.microsoft.com/office/drawing/2014/main" id="{1C625480-BB0D-F3AB-81AB-1E30707CF882}"/>
              </a:ext>
            </a:extLst>
          </p:cNvPr>
          <p:cNvSpPr/>
          <p:nvPr/>
        </p:nvSpPr>
        <p:spPr>
          <a:xfrm>
            <a:off x="4894559" y="4471313"/>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Config</a:t>
            </a:r>
            <a:endParaRPr kumimoji="1" lang="ja-JP" altLang="en-US" sz="1400" dirty="0"/>
          </a:p>
        </p:txBody>
      </p:sp>
      <p:sp>
        <p:nvSpPr>
          <p:cNvPr id="53" name="四角形: 角を丸くする 52">
            <a:extLst>
              <a:ext uri="{FF2B5EF4-FFF2-40B4-BE49-F238E27FC236}">
                <a16:creationId xmlns:a16="http://schemas.microsoft.com/office/drawing/2014/main" id="{3C4ED200-F960-7F47-340F-F596734B52D6}"/>
              </a:ext>
            </a:extLst>
          </p:cNvPr>
          <p:cNvSpPr/>
          <p:nvPr/>
        </p:nvSpPr>
        <p:spPr>
          <a:xfrm>
            <a:off x="4894559" y="3944946"/>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App</a:t>
            </a:r>
            <a:endParaRPr kumimoji="1" lang="ja-JP" altLang="en-US" sz="1400" dirty="0"/>
          </a:p>
        </p:txBody>
      </p:sp>
      <p:sp>
        <p:nvSpPr>
          <p:cNvPr id="58" name="四角形: 角を丸くする 57">
            <a:extLst>
              <a:ext uri="{FF2B5EF4-FFF2-40B4-BE49-F238E27FC236}">
                <a16:creationId xmlns:a16="http://schemas.microsoft.com/office/drawing/2014/main" id="{0CE29871-2B6E-CD6A-0142-3B0B17D17AC3}"/>
              </a:ext>
            </a:extLst>
          </p:cNvPr>
          <p:cNvSpPr/>
          <p:nvPr/>
        </p:nvSpPr>
        <p:spPr>
          <a:xfrm>
            <a:off x="4894559" y="3418578"/>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a:t>Data</a:t>
            </a:r>
            <a:endParaRPr kumimoji="1" lang="ja-JP" altLang="en-US" sz="1400" dirty="0"/>
          </a:p>
        </p:txBody>
      </p:sp>
      <p:sp>
        <p:nvSpPr>
          <p:cNvPr id="60" name="四角形: 角を丸くする 59">
            <a:extLst>
              <a:ext uri="{FF2B5EF4-FFF2-40B4-BE49-F238E27FC236}">
                <a16:creationId xmlns:a16="http://schemas.microsoft.com/office/drawing/2014/main" id="{AA9BAC30-7E16-DD86-18C5-79BD927421DC}"/>
              </a:ext>
            </a:extLst>
          </p:cNvPr>
          <p:cNvSpPr/>
          <p:nvPr/>
        </p:nvSpPr>
        <p:spPr>
          <a:xfrm>
            <a:off x="4894559" y="2892210"/>
            <a:ext cx="1444284" cy="428073"/>
          </a:xfrm>
          <a:prstGeom prst="roundRect">
            <a:avLst/>
          </a:prstGeom>
        </p:spPr>
        <p:style>
          <a:lnRef idx="1">
            <a:schemeClr val="accent6"/>
          </a:lnRef>
          <a:fillRef idx="2">
            <a:schemeClr val="accent6"/>
          </a:fillRef>
          <a:effectRef idx="1">
            <a:schemeClr val="accent6"/>
          </a:effectRef>
          <a:fontRef idx="minor">
            <a:schemeClr val="dk1"/>
          </a:fontRef>
        </p:style>
        <p:txBody>
          <a:bodyPr rtlCol="0" anchor="ctr"/>
          <a:lstStyle/>
          <a:p>
            <a:pPr algn="ctr"/>
            <a:r>
              <a:rPr kumimoji="1" lang="en-US" altLang="ja-JP" sz="1400" dirty="0" err="1"/>
              <a:t>Etc</a:t>
            </a:r>
            <a:r>
              <a:rPr kumimoji="1" lang="en-US" altLang="ja-JP" sz="1400" dirty="0"/>
              <a:t>…</a:t>
            </a:r>
            <a:endParaRPr kumimoji="1" lang="ja-JP" altLang="en-US" sz="1400" dirty="0"/>
          </a:p>
        </p:txBody>
      </p:sp>
      <p:sp>
        <p:nvSpPr>
          <p:cNvPr id="64" name="四角形: 角を丸くする 63">
            <a:extLst>
              <a:ext uri="{FF2B5EF4-FFF2-40B4-BE49-F238E27FC236}">
                <a16:creationId xmlns:a16="http://schemas.microsoft.com/office/drawing/2014/main" id="{6E1FAC46-D56E-8A60-FDD3-5C59C2162F8D}"/>
              </a:ext>
            </a:extLst>
          </p:cNvPr>
          <p:cNvSpPr/>
          <p:nvPr/>
        </p:nvSpPr>
        <p:spPr>
          <a:xfrm>
            <a:off x="1106317" y="3696696"/>
            <a:ext cx="1444284" cy="428073"/>
          </a:xfrm>
          <a:prstGeom prst="roundRect">
            <a:avLst/>
          </a:prstGeom>
        </p:spPr>
        <p:style>
          <a:lnRef idx="1">
            <a:schemeClr val="accent2"/>
          </a:lnRef>
          <a:fillRef idx="2">
            <a:schemeClr val="accent2"/>
          </a:fillRef>
          <a:effectRef idx="1">
            <a:schemeClr val="accent2"/>
          </a:effectRef>
          <a:fontRef idx="minor">
            <a:schemeClr val="dk1"/>
          </a:fontRef>
        </p:style>
        <p:txBody>
          <a:bodyPr rtlCol="0" anchor="ctr"/>
          <a:lstStyle/>
          <a:p>
            <a:pPr algn="ctr"/>
            <a:r>
              <a:rPr kumimoji="1" lang="en-US" altLang="ja-JP" sz="1400" dirty="0"/>
              <a:t>Business</a:t>
            </a:r>
            <a:endParaRPr kumimoji="1" lang="ja-JP" altLang="en-US" sz="1400" dirty="0"/>
          </a:p>
        </p:txBody>
      </p:sp>
    </p:spTree>
    <p:extLst>
      <p:ext uri="{BB962C8B-B14F-4D97-AF65-F5344CB8AC3E}">
        <p14:creationId xmlns:p14="http://schemas.microsoft.com/office/powerpoint/2010/main" val="234747508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otalTime>4025</TotalTime>
  <Words>329</Words>
  <Application>Microsoft Office PowerPoint</Application>
  <PresentationFormat>ワイド画面</PresentationFormat>
  <Paragraphs>35</Paragraphs>
  <Slides>4</Slides>
  <Notes>1</Notes>
  <HiddenSlides>0</HiddenSlides>
  <MMClips>0</MMClips>
  <ScaleCrop>false</ScaleCrop>
  <HeadingPairs>
    <vt:vector size="8" baseType="variant">
      <vt:variant>
        <vt:lpstr>使用されているフォント</vt:lpstr>
      </vt:variant>
      <vt:variant>
        <vt:i4>6</vt:i4>
      </vt:variant>
      <vt:variant>
        <vt:lpstr>テーマ</vt:lpstr>
      </vt:variant>
      <vt:variant>
        <vt:i4>1</vt:i4>
      </vt:variant>
      <vt:variant>
        <vt:lpstr>埋め込まれた OLE サーバー</vt:lpstr>
      </vt:variant>
      <vt:variant>
        <vt:i4>1</vt:i4>
      </vt:variant>
      <vt:variant>
        <vt:lpstr>スライド タイトル</vt:lpstr>
      </vt:variant>
      <vt:variant>
        <vt:i4>4</vt:i4>
      </vt:variant>
    </vt:vector>
  </HeadingPairs>
  <TitlesOfParts>
    <vt:vector size="12" baseType="lpstr">
      <vt:lpstr>游ゴシック</vt:lpstr>
      <vt:lpstr>游ゴシック Light</vt:lpstr>
      <vt:lpstr>Arial</vt:lpstr>
      <vt:lpstr>Calibri</vt:lpstr>
      <vt:lpstr>Segoe UI</vt:lpstr>
      <vt:lpstr>Segoe UI Semibold</vt:lpstr>
      <vt:lpstr>Office テーマ</vt:lpstr>
      <vt:lpstr>Microsoft Excel ワークシート</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Ayumu Inaba</dc:creator>
  <cp:lastModifiedBy>Ayumu Inaba</cp:lastModifiedBy>
  <cp:revision>30</cp:revision>
  <dcterms:created xsi:type="dcterms:W3CDTF">2022-07-15T03:09:36Z</dcterms:created>
  <dcterms:modified xsi:type="dcterms:W3CDTF">2022-08-08T05:58:24Z</dcterms:modified>
</cp:coreProperties>
</file>