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7" r:id="rId2"/>
    <p:sldId id="298" r:id="rId3"/>
    <p:sldId id="299" r:id="rId4"/>
    <p:sldId id="300" r:id="rId5"/>
    <p:sldId id="260" r:id="rId6"/>
    <p:sldId id="261" r:id="rId7"/>
    <p:sldId id="279" r:id="rId8"/>
    <p:sldId id="263" r:id="rId9"/>
    <p:sldId id="280" r:id="rId10"/>
    <p:sldId id="264" r:id="rId11"/>
    <p:sldId id="271" r:id="rId12"/>
    <p:sldId id="267" r:id="rId13"/>
    <p:sldId id="272" r:id="rId14"/>
    <p:sldId id="273" r:id="rId15"/>
    <p:sldId id="274" r:id="rId16"/>
    <p:sldId id="270" r:id="rId17"/>
    <p:sldId id="265" r:id="rId18"/>
    <p:sldId id="266" r:id="rId19"/>
    <p:sldId id="275" r:id="rId20"/>
    <p:sldId id="277" r:id="rId21"/>
    <p:sldId id="281" r:id="rId22"/>
    <p:sldId id="282" r:id="rId23"/>
    <p:sldId id="284" r:id="rId24"/>
    <p:sldId id="285" r:id="rId25"/>
    <p:sldId id="276" r:id="rId26"/>
    <p:sldId id="286" r:id="rId27"/>
    <p:sldId id="288" r:id="rId28"/>
    <p:sldId id="289" r:id="rId29"/>
    <p:sldId id="290" r:id="rId30"/>
    <p:sldId id="291" r:id="rId31"/>
    <p:sldId id="292" r:id="rId32"/>
    <p:sldId id="294" r:id="rId33"/>
    <p:sldId id="295" r:id="rId34"/>
    <p:sldId id="296" r:id="rId3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9" autoAdjust="0"/>
    <p:restoredTop sz="94660"/>
  </p:normalViewPr>
  <p:slideViewPr>
    <p:cSldViewPr snapToGrid="0">
      <p:cViewPr varScale="1">
        <p:scale>
          <a:sx n="98" d="100"/>
          <a:sy n="98" d="100"/>
        </p:scale>
        <p:origin x="72" y="44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B5095F-E0CA-4916-94B4-4C630CAA341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9DD61080-1936-41EE-947A-4A7B0A9A61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E040CBD-564F-4CBF-AD9B-C5AB807176F9}"/>
              </a:ext>
            </a:extLst>
          </p:cNvPr>
          <p:cNvSpPr>
            <a:spLocks noGrp="1"/>
          </p:cNvSpPr>
          <p:nvPr>
            <p:ph type="dt" sz="half" idx="10"/>
          </p:nvPr>
        </p:nvSpPr>
        <p:spPr/>
        <p:txBody>
          <a:bodyPr/>
          <a:lstStyle/>
          <a:p>
            <a:fld id="{BB873F80-CA06-438E-8704-639E75F03498}" type="datetimeFigureOut">
              <a:rPr kumimoji="1" lang="ja-JP" altLang="en-US" smtClean="0"/>
              <a:t>2020/8/7</a:t>
            </a:fld>
            <a:endParaRPr kumimoji="1" lang="ja-JP" altLang="en-US"/>
          </a:p>
        </p:txBody>
      </p:sp>
      <p:sp>
        <p:nvSpPr>
          <p:cNvPr id="5" name="フッター プレースホルダー 4">
            <a:extLst>
              <a:ext uri="{FF2B5EF4-FFF2-40B4-BE49-F238E27FC236}">
                <a16:creationId xmlns:a16="http://schemas.microsoft.com/office/drawing/2014/main" id="{893E6763-A41A-4BF0-ADB0-6303CB63614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CB17E6-5207-4B7A-B578-B17BDF73E219}"/>
              </a:ext>
            </a:extLst>
          </p:cNvPr>
          <p:cNvSpPr>
            <a:spLocks noGrp="1"/>
          </p:cNvSpPr>
          <p:nvPr>
            <p:ph type="sldNum" sz="quarter" idx="12"/>
          </p:nvPr>
        </p:nvSpPr>
        <p:spPr/>
        <p:txBody>
          <a:bodyPr/>
          <a:lstStyle/>
          <a:p>
            <a:fld id="{0B2F727B-3B99-406A-BF53-8D91BE1EDA99}" type="slidenum">
              <a:rPr kumimoji="1" lang="ja-JP" altLang="en-US" smtClean="0"/>
              <a:t>‹#›</a:t>
            </a:fld>
            <a:endParaRPr kumimoji="1" lang="ja-JP" altLang="en-US"/>
          </a:p>
        </p:txBody>
      </p:sp>
    </p:spTree>
    <p:extLst>
      <p:ext uri="{BB962C8B-B14F-4D97-AF65-F5344CB8AC3E}">
        <p14:creationId xmlns:p14="http://schemas.microsoft.com/office/powerpoint/2010/main" val="200193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4D48C8-0781-46F3-ABE3-5FB34C7E2D4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AE60326-C9A4-4E57-A3CB-7475877F626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7A1AE2E-9B73-4D3A-806C-17B36B126785}"/>
              </a:ext>
            </a:extLst>
          </p:cNvPr>
          <p:cNvSpPr>
            <a:spLocks noGrp="1"/>
          </p:cNvSpPr>
          <p:nvPr>
            <p:ph type="dt" sz="half" idx="10"/>
          </p:nvPr>
        </p:nvSpPr>
        <p:spPr/>
        <p:txBody>
          <a:bodyPr/>
          <a:lstStyle/>
          <a:p>
            <a:fld id="{BB873F80-CA06-438E-8704-639E75F03498}" type="datetimeFigureOut">
              <a:rPr kumimoji="1" lang="ja-JP" altLang="en-US" smtClean="0"/>
              <a:t>2020/8/7</a:t>
            </a:fld>
            <a:endParaRPr kumimoji="1" lang="ja-JP" altLang="en-US"/>
          </a:p>
        </p:txBody>
      </p:sp>
      <p:sp>
        <p:nvSpPr>
          <p:cNvPr id="5" name="フッター プレースホルダー 4">
            <a:extLst>
              <a:ext uri="{FF2B5EF4-FFF2-40B4-BE49-F238E27FC236}">
                <a16:creationId xmlns:a16="http://schemas.microsoft.com/office/drawing/2014/main" id="{22E74A6B-3739-4ABA-A25C-677763EAE86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A1597C6-48C4-44AA-863C-D92262044FB6}"/>
              </a:ext>
            </a:extLst>
          </p:cNvPr>
          <p:cNvSpPr>
            <a:spLocks noGrp="1"/>
          </p:cNvSpPr>
          <p:nvPr>
            <p:ph type="sldNum" sz="quarter" idx="12"/>
          </p:nvPr>
        </p:nvSpPr>
        <p:spPr/>
        <p:txBody>
          <a:bodyPr/>
          <a:lstStyle/>
          <a:p>
            <a:fld id="{0B2F727B-3B99-406A-BF53-8D91BE1EDA99}" type="slidenum">
              <a:rPr kumimoji="1" lang="ja-JP" altLang="en-US" smtClean="0"/>
              <a:t>‹#›</a:t>
            </a:fld>
            <a:endParaRPr kumimoji="1" lang="ja-JP" altLang="en-US"/>
          </a:p>
        </p:txBody>
      </p:sp>
    </p:spTree>
    <p:extLst>
      <p:ext uri="{BB962C8B-B14F-4D97-AF65-F5344CB8AC3E}">
        <p14:creationId xmlns:p14="http://schemas.microsoft.com/office/powerpoint/2010/main" val="285964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04D8700-E49C-4CF3-B5E0-70359F3E3F4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4245BC3-0953-4421-A2C8-1E0B8A4DF08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33DFCEE-5793-4F1F-97C9-1ED2C762C2C6}"/>
              </a:ext>
            </a:extLst>
          </p:cNvPr>
          <p:cNvSpPr>
            <a:spLocks noGrp="1"/>
          </p:cNvSpPr>
          <p:nvPr>
            <p:ph type="dt" sz="half" idx="10"/>
          </p:nvPr>
        </p:nvSpPr>
        <p:spPr/>
        <p:txBody>
          <a:bodyPr/>
          <a:lstStyle/>
          <a:p>
            <a:fld id="{BB873F80-CA06-438E-8704-639E75F03498}" type="datetimeFigureOut">
              <a:rPr kumimoji="1" lang="ja-JP" altLang="en-US" smtClean="0"/>
              <a:t>2020/8/7</a:t>
            </a:fld>
            <a:endParaRPr kumimoji="1" lang="ja-JP" altLang="en-US"/>
          </a:p>
        </p:txBody>
      </p:sp>
      <p:sp>
        <p:nvSpPr>
          <p:cNvPr id="5" name="フッター プレースホルダー 4">
            <a:extLst>
              <a:ext uri="{FF2B5EF4-FFF2-40B4-BE49-F238E27FC236}">
                <a16:creationId xmlns:a16="http://schemas.microsoft.com/office/drawing/2014/main" id="{7080A4BD-CC99-47D8-AF4C-26AE58B2D1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0CC235A-B035-48BC-94C3-1EB89F4FB35F}"/>
              </a:ext>
            </a:extLst>
          </p:cNvPr>
          <p:cNvSpPr>
            <a:spLocks noGrp="1"/>
          </p:cNvSpPr>
          <p:nvPr>
            <p:ph type="sldNum" sz="quarter" idx="12"/>
          </p:nvPr>
        </p:nvSpPr>
        <p:spPr/>
        <p:txBody>
          <a:bodyPr/>
          <a:lstStyle/>
          <a:p>
            <a:fld id="{0B2F727B-3B99-406A-BF53-8D91BE1EDA99}" type="slidenum">
              <a:rPr kumimoji="1" lang="ja-JP" altLang="en-US" smtClean="0"/>
              <a:t>‹#›</a:t>
            </a:fld>
            <a:endParaRPr kumimoji="1" lang="ja-JP" altLang="en-US"/>
          </a:p>
        </p:txBody>
      </p:sp>
    </p:spTree>
    <p:extLst>
      <p:ext uri="{BB962C8B-B14F-4D97-AF65-F5344CB8AC3E}">
        <p14:creationId xmlns:p14="http://schemas.microsoft.com/office/powerpoint/2010/main" val="2971560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C52B70-C4E4-4F71-8F4B-6631B3FB623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A14A6B9-BE29-45D5-B5B9-C3FBFA2921D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035FBF4-2C4C-49ED-BF1D-C3D3C6C5736C}"/>
              </a:ext>
            </a:extLst>
          </p:cNvPr>
          <p:cNvSpPr>
            <a:spLocks noGrp="1"/>
          </p:cNvSpPr>
          <p:nvPr>
            <p:ph type="dt" sz="half" idx="10"/>
          </p:nvPr>
        </p:nvSpPr>
        <p:spPr/>
        <p:txBody>
          <a:bodyPr/>
          <a:lstStyle/>
          <a:p>
            <a:fld id="{BB873F80-CA06-438E-8704-639E75F03498}" type="datetimeFigureOut">
              <a:rPr kumimoji="1" lang="ja-JP" altLang="en-US" smtClean="0"/>
              <a:t>2020/8/7</a:t>
            </a:fld>
            <a:endParaRPr kumimoji="1" lang="ja-JP" altLang="en-US"/>
          </a:p>
        </p:txBody>
      </p:sp>
      <p:sp>
        <p:nvSpPr>
          <p:cNvPr id="5" name="フッター プレースホルダー 4">
            <a:extLst>
              <a:ext uri="{FF2B5EF4-FFF2-40B4-BE49-F238E27FC236}">
                <a16:creationId xmlns:a16="http://schemas.microsoft.com/office/drawing/2014/main" id="{1A62FFC8-4DD5-414B-A4ED-8B15ED95468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5A30DE-94DE-468E-8318-DBD3F34999FD}"/>
              </a:ext>
            </a:extLst>
          </p:cNvPr>
          <p:cNvSpPr>
            <a:spLocks noGrp="1"/>
          </p:cNvSpPr>
          <p:nvPr>
            <p:ph type="sldNum" sz="quarter" idx="12"/>
          </p:nvPr>
        </p:nvSpPr>
        <p:spPr/>
        <p:txBody>
          <a:bodyPr/>
          <a:lstStyle/>
          <a:p>
            <a:fld id="{0B2F727B-3B99-406A-BF53-8D91BE1EDA99}" type="slidenum">
              <a:rPr kumimoji="1" lang="ja-JP" altLang="en-US" smtClean="0"/>
              <a:t>‹#›</a:t>
            </a:fld>
            <a:endParaRPr kumimoji="1" lang="ja-JP" altLang="en-US"/>
          </a:p>
        </p:txBody>
      </p:sp>
    </p:spTree>
    <p:extLst>
      <p:ext uri="{BB962C8B-B14F-4D97-AF65-F5344CB8AC3E}">
        <p14:creationId xmlns:p14="http://schemas.microsoft.com/office/powerpoint/2010/main" val="65014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4F3BA4-BA7B-469C-919B-B55FFD1CB68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C6E19EC-683E-48AE-B3A0-770F7AF2EA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A3AFB7A-1935-44C1-956B-5BDE8EF7B7D0}"/>
              </a:ext>
            </a:extLst>
          </p:cNvPr>
          <p:cNvSpPr>
            <a:spLocks noGrp="1"/>
          </p:cNvSpPr>
          <p:nvPr>
            <p:ph type="dt" sz="half" idx="10"/>
          </p:nvPr>
        </p:nvSpPr>
        <p:spPr/>
        <p:txBody>
          <a:bodyPr/>
          <a:lstStyle/>
          <a:p>
            <a:fld id="{BB873F80-CA06-438E-8704-639E75F03498}" type="datetimeFigureOut">
              <a:rPr kumimoji="1" lang="ja-JP" altLang="en-US" smtClean="0"/>
              <a:t>2020/8/7</a:t>
            </a:fld>
            <a:endParaRPr kumimoji="1" lang="ja-JP" altLang="en-US"/>
          </a:p>
        </p:txBody>
      </p:sp>
      <p:sp>
        <p:nvSpPr>
          <p:cNvPr id="5" name="フッター プレースホルダー 4">
            <a:extLst>
              <a:ext uri="{FF2B5EF4-FFF2-40B4-BE49-F238E27FC236}">
                <a16:creationId xmlns:a16="http://schemas.microsoft.com/office/drawing/2014/main" id="{CF01187A-D8BB-4862-83D5-1CF37077C9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48FB475-F17B-41C6-B89D-D2FC75CAEE70}"/>
              </a:ext>
            </a:extLst>
          </p:cNvPr>
          <p:cNvSpPr>
            <a:spLocks noGrp="1"/>
          </p:cNvSpPr>
          <p:nvPr>
            <p:ph type="sldNum" sz="quarter" idx="12"/>
          </p:nvPr>
        </p:nvSpPr>
        <p:spPr/>
        <p:txBody>
          <a:bodyPr/>
          <a:lstStyle/>
          <a:p>
            <a:fld id="{0B2F727B-3B99-406A-BF53-8D91BE1EDA99}" type="slidenum">
              <a:rPr kumimoji="1" lang="ja-JP" altLang="en-US" smtClean="0"/>
              <a:t>‹#›</a:t>
            </a:fld>
            <a:endParaRPr kumimoji="1" lang="ja-JP" altLang="en-US"/>
          </a:p>
        </p:txBody>
      </p:sp>
    </p:spTree>
    <p:extLst>
      <p:ext uri="{BB962C8B-B14F-4D97-AF65-F5344CB8AC3E}">
        <p14:creationId xmlns:p14="http://schemas.microsoft.com/office/powerpoint/2010/main" val="2869538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A40E5D-61B0-4B37-B40D-8386E783817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5634FCA-A576-40DC-99D5-4AB0867FB58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77EB5A1-A196-45FB-A759-3B68DE7887A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2EB5DAF-2DAC-4A60-8399-8E70A9BA8893}"/>
              </a:ext>
            </a:extLst>
          </p:cNvPr>
          <p:cNvSpPr>
            <a:spLocks noGrp="1"/>
          </p:cNvSpPr>
          <p:nvPr>
            <p:ph type="dt" sz="half" idx="10"/>
          </p:nvPr>
        </p:nvSpPr>
        <p:spPr/>
        <p:txBody>
          <a:bodyPr/>
          <a:lstStyle/>
          <a:p>
            <a:fld id="{BB873F80-CA06-438E-8704-639E75F03498}" type="datetimeFigureOut">
              <a:rPr kumimoji="1" lang="ja-JP" altLang="en-US" smtClean="0"/>
              <a:t>2020/8/7</a:t>
            </a:fld>
            <a:endParaRPr kumimoji="1" lang="ja-JP" altLang="en-US"/>
          </a:p>
        </p:txBody>
      </p:sp>
      <p:sp>
        <p:nvSpPr>
          <p:cNvPr id="6" name="フッター プレースホルダー 5">
            <a:extLst>
              <a:ext uri="{FF2B5EF4-FFF2-40B4-BE49-F238E27FC236}">
                <a16:creationId xmlns:a16="http://schemas.microsoft.com/office/drawing/2014/main" id="{1860D3D6-4C94-4D05-8DCE-FE3FA315D1E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0E649C1-26B9-4D35-BC14-E5A591E649E8}"/>
              </a:ext>
            </a:extLst>
          </p:cNvPr>
          <p:cNvSpPr>
            <a:spLocks noGrp="1"/>
          </p:cNvSpPr>
          <p:nvPr>
            <p:ph type="sldNum" sz="quarter" idx="12"/>
          </p:nvPr>
        </p:nvSpPr>
        <p:spPr/>
        <p:txBody>
          <a:bodyPr/>
          <a:lstStyle/>
          <a:p>
            <a:fld id="{0B2F727B-3B99-406A-BF53-8D91BE1EDA99}" type="slidenum">
              <a:rPr kumimoji="1" lang="ja-JP" altLang="en-US" smtClean="0"/>
              <a:t>‹#›</a:t>
            </a:fld>
            <a:endParaRPr kumimoji="1" lang="ja-JP" altLang="en-US"/>
          </a:p>
        </p:txBody>
      </p:sp>
    </p:spTree>
    <p:extLst>
      <p:ext uri="{BB962C8B-B14F-4D97-AF65-F5344CB8AC3E}">
        <p14:creationId xmlns:p14="http://schemas.microsoft.com/office/powerpoint/2010/main" val="208618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8B96B3-ECF4-4D80-BCAA-875F49E72C5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E12F71-3803-4202-BDC3-4CB6DD8698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9086C0C-F45A-4B1E-B967-C512C1CB2B7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7676A26-DF0D-4B73-8FE8-C89A219EBD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53E8727-5F96-4FBC-9DE8-AA6E4819FC4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2B89299-914B-4F8A-A2AA-C64CDD0401DD}"/>
              </a:ext>
            </a:extLst>
          </p:cNvPr>
          <p:cNvSpPr>
            <a:spLocks noGrp="1"/>
          </p:cNvSpPr>
          <p:nvPr>
            <p:ph type="dt" sz="half" idx="10"/>
          </p:nvPr>
        </p:nvSpPr>
        <p:spPr/>
        <p:txBody>
          <a:bodyPr/>
          <a:lstStyle/>
          <a:p>
            <a:fld id="{BB873F80-CA06-438E-8704-639E75F03498}" type="datetimeFigureOut">
              <a:rPr kumimoji="1" lang="ja-JP" altLang="en-US" smtClean="0"/>
              <a:t>2020/8/7</a:t>
            </a:fld>
            <a:endParaRPr kumimoji="1" lang="ja-JP" altLang="en-US"/>
          </a:p>
        </p:txBody>
      </p:sp>
      <p:sp>
        <p:nvSpPr>
          <p:cNvPr id="8" name="フッター プレースホルダー 7">
            <a:extLst>
              <a:ext uri="{FF2B5EF4-FFF2-40B4-BE49-F238E27FC236}">
                <a16:creationId xmlns:a16="http://schemas.microsoft.com/office/drawing/2014/main" id="{DDBAFE26-F76B-4CFB-90E9-78A7473F433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66C3749-F2CD-4D2A-B4EA-8C766AFF5D28}"/>
              </a:ext>
            </a:extLst>
          </p:cNvPr>
          <p:cNvSpPr>
            <a:spLocks noGrp="1"/>
          </p:cNvSpPr>
          <p:nvPr>
            <p:ph type="sldNum" sz="quarter" idx="12"/>
          </p:nvPr>
        </p:nvSpPr>
        <p:spPr/>
        <p:txBody>
          <a:bodyPr/>
          <a:lstStyle/>
          <a:p>
            <a:fld id="{0B2F727B-3B99-406A-BF53-8D91BE1EDA99}" type="slidenum">
              <a:rPr kumimoji="1" lang="ja-JP" altLang="en-US" smtClean="0"/>
              <a:t>‹#›</a:t>
            </a:fld>
            <a:endParaRPr kumimoji="1" lang="ja-JP" altLang="en-US"/>
          </a:p>
        </p:txBody>
      </p:sp>
    </p:spTree>
    <p:extLst>
      <p:ext uri="{BB962C8B-B14F-4D97-AF65-F5344CB8AC3E}">
        <p14:creationId xmlns:p14="http://schemas.microsoft.com/office/powerpoint/2010/main" val="889407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6AA71A-362D-42CF-8E28-6F00430126D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98E0861-22D5-418C-A1A2-C53B255C2D51}"/>
              </a:ext>
            </a:extLst>
          </p:cNvPr>
          <p:cNvSpPr>
            <a:spLocks noGrp="1"/>
          </p:cNvSpPr>
          <p:nvPr>
            <p:ph type="dt" sz="half" idx="10"/>
          </p:nvPr>
        </p:nvSpPr>
        <p:spPr/>
        <p:txBody>
          <a:bodyPr/>
          <a:lstStyle/>
          <a:p>
            <a:fld id="{BB873F80-CA06-438E-8704-639E75F03498}" type="datetimeFigureOut">
              <a:rPr kumimoji="1" lang="ja-JP" altLang="en-US" smtClean="0"/>
              <a:t>2020/8/7</a:t>
            </a:fld>
            <a:endParaRPr kumimoji="1" lang="ja-JP" altLang="en-US"/>
          </a:p>
        </p:txBody>
      </p:sp>
      <p:sp>
        <p:nvSpPr>
          <p:cNvPr id="4" name="フッター プレースホルダー 3">
            <a:extLst>
              <a:ext uri="{FF2B5EF4-FFF2-40B4-BE49-F238E27FC236}">
                <a16:creationId xmlns:a16="http://schemas.microsoft.com/office/drawing/2014/main" id="{5141695E-1E7B-4203-ACC6-B9DED37AC72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13F0030-E325-47DB-A293-69E178AB3136}"/>
              </a:ext>
            </a:extLst>
          </p:cNvPr>
          <p:cNvSpPr>
            <a:spLocks noGrp="1"/>
          </p:cNvSpPr>
          <p:nvPr>
            <p:ph type="sldNum" sz="quarter" idx="12"/>
          </p:nvPr>
        </p:nvSpPr>
        <p:spPr/>
        <p:txBody>
          <a:bodyPr/>
          <a:lstStyle/>
          <a:p>
            <a:fld id="{0B2F727B-3B99-406A-BF53-8D91BE1EDA99}" type="slidenum">
              <a:rPr kumimoji="1" lang="ja-JP" altLang="en-US" smtClean="0"/>
              <a:t>‹#›</a:t>
            </a:fld>
            <a:endParaRPr kumimoji="1" lang="ja-JP" altLang="en-US"/>
          </a:p>
        </p:txBody>
      </p:sp>
    </p:spTree>
    <p:extLst>
      <p:ext uri="{BB962C8B-B14F-4D97-AF65-F5344CB8AC3E}">
        <p14:creationId xmlns:p14="http://schemas.microsoft.com/office/powerpoint/2010/main" val="2870798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E299D38-74CC-441A-8F95-8D9BC29D5153}"/>
              </a:ext>
            </a:extLst>
          </p:cNvPr>
          <p:cNvSpPr>
            <a:spLocks noGrp="1"/>
          </p:cNvSpPr>
          <p:nvPr>
            <p:ph type="dt" sz="half" idx="10"/>
          </p:nvPr>
        </p:nvSpPr>
        <p:spPr/>
        <p:txBody>
          <a:bodyPr/>
          <a:lstStyle/>
          <a:p>
            <a:fld id="{BB873F80-CA06-438E-8704-639E75F03498}" type="datetimeFigureOut">
              <a:rPr kumimoji="1" lang="ja-JP" altLang="en-US" smtClean="0"/>
              <a:t>2020/8/7</a:t>
            </a:fld>
            <a:endParaRPr kumimoji="1" lang="ja-JP" altLang="en-US"/>
          </a:p>
        </p:txBody>
      </p:sp>
      <p:sp>
        <p:nvSpPr>
          <p:cNvPr id="3" name="フッター プレースホルダー 2">
            <a:extLst>
              <a:ext uri="{FF2B5EF4-FFF2-40B4-BE49-F238E27FC236}">
                <a16:creationId xmlns:a16="http://schemas.microsoft.com/office/drawing/2014/main" id="{43F90B28-8B5C-4AD1-B4F4-36AEC7433BF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8ACD8D0-8D5A-4CBF-A5F8-D6D584FB3361}"/>
              </a:ext>
            </a:extLst>
          </p:cNvPr>
          <p:cNvSpPr>
            <a:spLocks noGrp="1"/>
          </p:cNvSpPr>
          <p:nvPr>
            <p:ph type="sldNum" sz="quarter" idx="12"/>
          </p:nvPr>
        </p:nvSpPr>
        <p:spPr/>
        <p:txBody>
          <a:bodyPr/>
          <a:lstStyle/>
          <a:p>
            <a:fld id="{0B2F727B-3B99-406A-BF53-8D91BE1EDA99}" type="slidenum">
              <a:rPr kumimoji="1" lang="ja-JP" altLang="en-US" smtClean="0"/>
              <a:t>‹#›</a:t>
            </a:fld>
            <a:endParaRPr kumimoji="1" lang="ja-JP" altLang="en-US"/>
          </a:p>
        </p:txBody>
      </p:sp>
    </p:spTree>
    <p:extLst>
      <p:ext uri="{BB962C8B-B14F-4D97-AF65-F5344CB8AC3E}">
        <p14:creationId xmlns:p14="http://schemas.microsoft.com/office/powerpoint/2010/main" val="1290224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15606F-4B25-4238-95E5-B3CEF444892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A0FD5D3-523E-4C60-90E1-3A2088C6F8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EE17DE8-9966-4927-8086-5456FA4A6C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336180F-30D9-4E43-873D-0A60C6264971}"/>
              </a:ext>
            </a:extLst>
          </p:cNvPr>
          <p:cNvSpPr>
            <a:spLocks noGrp="1"/>
          </p:cNvSpPr>
          <p:nvPr>
            <p:ph type="dt" sz="half" idx="10"/>
          </p:nvPr>
        </p:nvSpPr>
        <p:spPr/>
        <p:txBody>
          <a:bodyPr/>
          <a:lstStyle/>
          <a:p>
            <a:fld id="{BB873F80-CA06-438E-8704-639E75F03498}" type="datetimeFigureOut">
              <a:rPr kumimoji="1" lang="ja-JP" altLang="en-US" smtClean="0"/>
              <a:t>2020/8/7</a:t>
            </a:fld>
            <a:endParaRPr kumimoji="1" lang="ja-JP" altLang="en-US"/>
          </a:p>
        </p:txBody>
      </p:sp>
      <p:sp>
        <p:nvSpPr>
          <p:cNvPr id="6" name="フッター プレースホルダー 5">
            <a:extLst>
              <a:ext uri="{FF2B5EF4-FFF2-40B4-BE49-F238E27FC236}">
                <a16:creationId xmlns:a16="http://schemas.microsoft.com/office/drawing/2014/main" id="{B62B9C5D-3F95-4804-A17E-79174DA5682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B9B8D12-0F74-49D5-93E5-AF5D2F4FFC88}"/>
              </a:ext>
            </a:extLst>
          </p:cNvPr>
          <p:cNvSpPr>
            <a:spLocks noGrp="1"/>
          </p:cNvSpPr>
          <p:nvPr>
            <p:ph type="sldNum" sz="quarter" idx="12"/>
          </p:nvPr>
        </p:nvSpPr>
        <p:spPr/>
        <p:txBody>
          <a:bodyPr/>
          <a:lstStyle/>
          <a:p>
            <a:fld id="{0B2F727B-3B99-406A-BF53-8D91BE1EDA99}" type="slidenum">
              <a:rPr kumimoji="1" lang="ja-JP" altLang="en-US" smtClean="0"/>
              <a:t>‹#›</a:t>
            </a:fld>
            <a:endParaRPr kumimoji="1" lang="ja-JP" altLang="en-US"/>
          </a:p>
        </p:txBody>
      </p:sp>
    </p:spTree>
    <p:extLst>
      <p:ext uri="{BB962C8B-B14F-4D97-AF65-F5344CB8AC3E}">
        <p14:creationId xmlns:p14="http://schemas.microsoft.com/office/powerpoint/2010/main" val="1998774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386E02-AE8F-43A2-9A9B-C1D7293F57B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A1C4331-775E-4E6F-9C20-CA36D717C0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E6392C8-74E8-4B59-A1B6-0F1ED63FF2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69895E4-F85F-4832-9AD5-F985591FE4D2}"/>
              </a:ext>
            </a:extLst>
          </p:cNvPr>
          <p:cNvSpPr>
            <a:spLocks noGrp="1"/>
          </p:cNvSpPr>
          <p:nvPr>
            <p:ph type="dt" sz="half" idx="10"/>
          </p:nvPr>
        </p:nvSpPr>
        <p:spPr/>
        <p:txBody>
          <a:bodyPr/>
          <a:lstStyle/>
          <a:p>
            <a:fld id="{BB873F80-CA06-438E-8704-639E75F03498}" type="datetimeFigureOut">
              <a:rPr kumimoji="1" lang="ja-JP" altLang="en-US" smtClean="0"/>
              <a:t>2020/8/7</a:t>
            </a:fld>
            <a:endParaRPr kumimoji="1" lang="ja-JP" altLang="en-US"/>
          </a:p>
        </p:txBody>
      </p:sp>
      <p:sp>
        <p:nvSpPr>
          <p:cNvPr id="6" name="フッター プレースホルダー 5">
            <a:extLst>
              <a:ext uri="{FF2B5EF4-FFF2-40B4-BE49-F238E27FC236}">
                <a16:creationId xmlns:a16="http://schemas.microsoft.com/office/drawing/2014/main" id="{E30152DF-5445-49EB-B647-41274B2FCD3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B0FE8DE-7EEF-4EDC-AAF5-5C2FDD6ED27C}"/>
              </a:ext>
            </a:extLst>
          </p:cNvPr>
          <p:cNvSpPr>
            <a:spLocks noGrp="1"/>
          </p:cNvSpPr>
          <p:nvPr>
            <p:ph type="sldNum" sz="quarter" idx="12"/>
          </p:nvPr>
        </p:nvSpPr>
        <p:spPr/>
        <p:txBody>
          <a:bodyPr/>
          <a:lstStyle/>
          <a:p>
            <a:fld id="{0B2F727B-3B99-406A-BF53-8D91BE1EDA99}" type="slidenum">
              <a:rPr kumimoji="1" lang="ja-JP" altLang="en-US" smtClean="0"/>
              <a:t>‹#›</a:t>
            </a:fld>
            <a:endParaRPr kumimoji="1" lang="ja-JP" altLang="en-US"/>
          </a:p>
        </p:txBody>
      </p:sp>
    </p:spTree>
    <p:extLst>
      <p:ext uri="{BB962C8B-B14F-4D97-AF65-F5344CB8AC3E}">
        <p14:creationId xmlns:p14="http://schemas.microsoft.com/office/powerpoint/2010/main" val="1837183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92B35B5-337E-481F-B189-0A2C93B8DF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0C1D511-285D-440A-8496-307E142539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EA2BDB-E358-480B-B98F-18EC493E0D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873F80-CA06-438E-8704-639E75F03498}" type="datetimeFigureOut">
              <a:rPr kumimoji="1" lang="ja-JP" altLang="en-US" smtClean="0"/>
              <a:t>2020/8/7</a:t>
            </a:fld>
            <a:endParaRPr kumimoji="1" lang="ja-JP" altLang="en-US"/>
          </a:p>
        </p:txBody>
      </p:sp>
      <p:sp>
        <p:nvSpPr>
          <p:cNvPr id="5" name="フッター プレースホルダー 4">
            <a:extLst>
              <a:ext uri="{FF2B5EF4-FFF2-40B4-BE49-F238E27FC236}">
                <a16:creationId xmlns:a16="http://schemas.microsoft.com/office/drawing/2014/main" id="{DC699FF9-D061-4237-90CD-C9E3318541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16FE174-8B41-412F-BB76-17503313F3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2F727B-3B99-406A-BF53-8D91BE1EDA99}" type="slidenum">
              <a:rPr kumimoji="1" lang="ja-JP" altLang="en-US" smtClean="0"/>
              <a:t>‹#›</a:t>
            </a:fld>
            <a:endParaRPr kumimoji="1" lang="ja-JP" altLang="en-US"/>
          </a:p>
        </p:txBody>
      </p:sp>
    </p:spTree>
    <p:extLst>
      <p:ext uri="{BB962C8B-B14F-4D97-AF65-F5344CB8AC3E}">
        <p14:creationId xmlns:p14="http://schemas.microsoft.com/office/powerpoint/2010/main" val="1543119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4.png"/><Relationship Id="rId10" Type="http://schemas.microsoft.com/office/2007/relationships/hdphoto" Target="../media/hdphoto2.wdp"/><Relationship Id="rId4" Type="http://schemas.openxmlformats.org/officeDocument/2006/relationships/image" Target="../media/image3.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slideshare.net/ToruMakabe/ss-74056379"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azure.microsoft.com/ja-jp/pricing/details/virtual-machines/window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7.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ja-jp/azure/virtual-machines/linux/planned-maintenance" TargetMode="External"/><Relationship Id="rId2" Type="http://schemas.openxmlformats.org/officeDocument/2006/relationships/hyperlink" Target="https://docs.microsoft.com/ja-jp/azure/virtual-machines/windows/infrastructure-availability-sets-guideline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azure.microsoft.com/ja-jp/support/legal/sla/virtual-machines/v1_6/"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ja-jp/azure/application-gateway/" TargetMode="External"/><Relationship Id="rId2" Type="http://schemas.openxmlformats.org/officeDocument/2006/relationships/hyperlink" Target="https://docs.microsoft.com/ja-jp/azure/load-balancer/load-balancer-overview"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hyperlink" Target="https://docs.microsoft.com/en-us/azure/virtual-machines/windows/sql/virtual-machines-windows-portal-sql-availability-group-overview"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hyperlink" Target="https://azure.microsoft.com/ja-jp/services/container-service/" TargetMode="External"/><Relationship Id="rId2" Type="http://schemas.openxmlformats.org/officeDocument/2006/relationships/hyperlink" Target="https://docs.microsoft.com/ja-jp/azure/virtual-machine-scale-sets/virtual-machine-scale-sets-overview" TargetMode="External"/><Relationship Id="rId1" Type="http://schemas.openxmlformats.org/officeDocument/2006/relationships/slideLayout" Target="../slideLayouts/slideLayout2.xml"/><Relationship Id="rId4" Type="http://schemas.openxmlformats.org/officeDocument/2006/relationships/hyperlink" Target="https://docs.microsoft.com/ja-jp/azure/service-fabric/"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docs.microsoft.com/ja-jp/azure/batch/batch-technical-overview" TargetMode="External"/><Relationship Id="rId2" Type="http://schemas.openxmlformats.org/officeDocument/2006/relationships/hyperlink" Target="https://docs.microsoft.com/ja-jp/azure/app-service-web/app-service-app-service-environment-intro" TargetMode="External"/><Relationship Id="rId1" Type="http://schemas.openxmlformats.org/officeDocument/2006/relationships/slideLayout" Target="../slideLayouts/slideLayout2.xml"/><Relationship Id="rId4" Type="http://schemas.openxmlformats.org/officeDocument/2006/relationships/hyperlink" Target="https://docs.microsoft.com/ja-jp/azure/hdinsight/hdinsight-hadoop-introduction"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blogs.msdn.microsoft.com/windowsazurej/2015/04/15/5933/"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zure.microsoft.com/ja-jp/pricing/details/virtual-machines/linux/" TargetMode="External"/><Relationship Id="rId2" Type="http://schemas.openxmlformats.org/officeDocument/2006/relationships/hyperlink" Target="https://azure.microsoft.com/ja-jp/pricing/details/virtual-machines/window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microsoft.com/en-us/azure/storage/storage-redundanc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azure.microsoft.com/ja-jp/support/legal/sla/virtual-machines/v1_6/"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 name="直線コネクタ 64">
            <a:extLst>
              <a:ext uri="{FF2B5EF4-FFF2-40B4-BE49-F238E27FC236}">
                <a16:creationId xmlns:a16="http://schemas.microsoft.com/office/drawing/2014/main" id="{EB37F6D1-B1C7-4942-AD43-D7E511913F38}"/>
              </a:ext>
            </a:extLst>
          </p:cNvPr>
          <p:cNvCxnSpPr/>
          <p:nvPr/>
        </p:nvCxnSpPr>
        <p:spPr>
          <a:xfrm flipV="1">
            <a:off x="452545" y="1247314"/>
            <a:ext cx="11231025" cy="11206"/>
          </a:xfrm>
          <a:prstGeom prst="line">
            <a:avLst/>
          </a:prstGeom>
        </p:spPr>
        <p:style>
          <a:lnRef idx="3">
            <a:schemeClr val="dk1"/>
          </a:lnRef>
          <a:fillRef idx="0">
            <a:schemeClr val="dk1"/>
          </a:fillRef>
          <a:effectRef idx="2">
            <a:schemeClr val="dk1"/>
          </a:effectRef>
          <a:fontRef idx="minor">
            <a:schemeClr val="tx1"/>
          </a:fontRef>
        </p:style>
      </p:cxnSp>
      <p:sp>
        <p:nvSpPr>
          <p:cNvPr id="47" name="吹き出し: 四角形 46">
            <a:extLst>
              <a:ext uri="{FF2B5EF4-FFF2-40B4-BE49-F238E27FC236}">
                <a16:creationId xmlns:a16="http://schemas.microsoft.com/office/drawing/2014/main" id="{FDA2D477-C153-4AFC-AEBB-3B5F09EE2FC0}"/>
              </a:ext>
            </a:extLst>
          </p:cNvPr>
          <p:cNvSpPr/>
          <p:nvPr/>
        </p:nvSpPr>
        <p:spPr>
          <a:xfrm>
            <a:off x="1907728" y="3122947"/>
            <a:ext cx="1974169" cy="3312135"/>
          </a:xfrm>
          <a:prstGeom prst="wedgeRectCallout">
            <a:avLst>
              <a:gd name="adj1" fmla="val -42092"/>
              <a:gd name="adj2" fmla="val -73696"/>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pic>
        <p:nvPicPr>
          <p:cNvPr id="5" name="図 4">
            <a:extLst>
              <a:ext uri="{FF2B5EF4-FFF2-40B4-BE49-F238E27FC236}">
                <a16:creationId xmlns:a16="http://schemas.microsoft.com/office/drawing/2014/main" id="{735F9CA3-C4A7-4B01-96A9-BE334720A142}"/>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465352" y="3321467"/>
            <a:ext cx="949864" cy="949864"/>
          </a:xfrm>
          <a:prstGeom prst="rect">
            <a:avLst/>
          </a:prstGeom>
        </p:spPr>
      </p:pic>
      <p:sp>
        <p:nvSpPr>
          <p:cNvPr id="6" name="吹き出し: 四角形 5">
            <a:extLst>
              <a:ext uri="{FF2B5EF4-FFF2-40B4-BE49-F238E27FC236}">
                <a16:creationId xmlns:a16="http://schemas.microsoft.com/office/drawing/2014/main" id="{3BDA32B9-7F55-48FB-A675-A3D77B6A9145}"/>
              </a:ext>
            </a:extLst>
          </p:cNvPr>
          <p:cNvSpPr/>
          <p:nvPr/>
        </p:nvSpPr>
        <p:spPr>
          <a:xfrm>
            <a:off x="4167412" y="3628824"/>
            <a:ext cx="3203138" cy="2431143"/>
          </a:xfrm>
          <a:prstGeom prst="wedgeRectCallout">
            <a:avLst>
              <a:gd name="adj1" fmla="val -82005"/>
              <a:gd name="adj2" fmla="val -36102"/>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69A8E69E-9C2B-4138-8441-257211C67171}"/>
              </a:ext>
            </a:extLst>
          </p:cNvPr>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317197" y="3755162"/>
            <a:ext cx="586244" cy="586244"/>
          </a:xfrm>
          <a:prstGeom prst="rect">
            <a:avLst/>
          </a:prstGeom>
        </p:spPr>
      </p:pic>
      <p:pic>
        <p:nvPicPr>
          <p:cNvPr id="8" name="図 7">
            <a:extLst>
              <a:ext uri="{FF2B5EF4-FFF2-40B4-BE49-F238E27FC236}">
                <a16:creationId xmlns:a16="http://schemas.microsoft.com/office/drawing/2014/main" id="{6A9561DA-2DB6-4E6A-A22B-C63E20AC0045}"/>
              </a:ext>
            </a:extLst>
          </p:cNvPr>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317197" y="4567604"/>
            <a:ext cx="586244" cy="586244"/>
          </a:xfrm>
          <a:prstGeom prst="rect">
            <a:avLst/>
          </a:prstGeom>
        </p:spPr>
      </p:pic>
      <p:pic>
        <p:nvPicPr>
          <p:cNvPr id="9" name="図 8">
            <a:extLst>
              <a:ext uri="{FF2B5EF4-FFF2-40B4-BE49-F238E27FC236}">
                <a16:creationId xmlns:a16="http://schemas.microsoft.com/office/drawing/2014/main" id="{9EE3F958-5818-40A9-AFC5-04CA4AC65617}"/>
              </a:ext>
            </a:extLst>
          </p:cNvPr>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317197" y="5380046"/>
            <a:ext cx="586244" cy="586244"/>
          </a:xfrm>
          <a:prstGeom prst="rect">
            <a:avLst/>
          </a:prstGeom>
        </p:spPr>
      </p:pic>
      <p:pic>
        <p:nvPicPr>
          <p:cNvPr id="10" name="図 9">
            <a:extLst>
              <a:ext uri="{FF2B5EF4-FFF2-40B4-BE49-F238E27FC236}">
                <a16:creationId xmlns:a16="http://schemas.microsoft.com/office/drawing/2014/main" id="{99C2A059-53F4-49D5-BE27-19CFCC26875D}"/>
              </a:ext>
            </a:extLst>
          </p:cNvPr>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091578" y="3755162"/>
            <a:ext cx="586244" cy="586244"/>
          </a:xfrm>
          <a:prstGeom prst="rect">
            <a:avLst/>
          </a:prstGeom>
        </p:spPr>
      </p:pic>
      <p:pic>
        <p:nvPicPr>
          <p:cNvPr id="11" name="図 10">
            <a:extLst>
              <a:ext uri="{FF2B5EF4-FFF2-40B4-BE49-F238E27FC236}">
                <a16:creationId xmlns:a16="http://schemas.microsoft.com/office/drawing/2014/main" id="{D0EB603E-C859-4D39-A35F-27B3052E7675}"/>
              </a:ext>
            </a:extLst>
          </p:cNvPr>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091578" y="4567604"/>
            <a:ext cx="586244" cy="586244"/>
          </a:xfrm>
          <a:prstGeom prst="rect">
            <a:avLst/>
          </a:prstGeom>
        </p:spPr>
      </p:pic>
      <p:pic>
        <p:nvPicPr>
          <p:cNvPr id="12" name="図 11">
            <a:extLst>
              <a:ext uri="{FF2B5EF4-FFF2-40B4-BE49-F238E27FC236}">
                <a16:creationId xmlns:a16="http://schemas.microsoft.com/office/drawing/2014/main" id="{08A5EA14-B20C-4E46-85A5-40AB07AFB3F9}"/>
              </a:ext>
            </a:extLst>
          </p:cNvPr>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091578" y="5380046"/>
            <a:ext cx="586244" cy="586244"/>
          </a:xfrm>
          <a:prstGeom prst="rect">
            <a:avLst/>
          </a:prstGeom>
        </p:spPr>
      </p:pic>
      <p:pic>
        <p:nvPicPr>
          <p:cNvPr id="13" name="図 12">
            <a:extLst>
              <a:ext uri="{FF2B5EF4-FFF2-40B4-BE49-F238E27FC236}">
                <a16:creationId xmlns:a16="http://schemas.microsoft.com/office/drawing/2014/main" id="{88C6855A-1856-4AEA-AA54-B33B6A672E82}"/>
              </a:ext>
            </a:extLst>
          </p:cNvPr>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837816" y="3755162"/>
            <a:ext cx="586244" cy="586244"/>
          </a:xfrm>
          <a:prstGeom prst="rect">
            <a:avLst/>
          </a:prstGeom>
        </p:spPr>
      </p:pic>
      <p:pic>
        <p:nvPicPr>
          <p:cNvPr id="14" name="図 13">
            <a:extLst>
              <a:ext uri="{FF2B5EF4-FFF2-40B4-BE49-F238E27FC236}">
                <a16:creationId xmlns:a16="http://schemas.microsoft.com/office/drawing/2014/main" id="{03C832A6-A11F-4891-B9C2-4C6CBA21BCC2}"/>
              </a:ext>
            </a:extLst>
          </p:cNvPr>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837816" y="4567604"/>
            <a:ext cx="586244" cy="586244"/>
          </a:xfrm>
          <a:prstGeom prst="rect">
            <a:avLst/>
          </a:prstGeom>
        </p:spPr>
      </p:pic>
      <p:pic>
        <p:nvPicPr>
          <p:cNvPr id="15" name="図 14">
            <a:extLst>
              <a:ext uri="{FF2B5EF4-FFF2-40B4-BE49-F238E27FC236}">
                <a16:creationId xmlns:a16="http://schemas.microsoft.com/office/drawing/2014/main" id="{4BA19502-C70A-47C3-9CD7-3BD54E06C16E}"/>
              </a:ext>
            </a:extLst>
          </p:cNvPr>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837816" y="5380046"/>
            <a:ext cx="586244" cy="586244"/>
          </a:xfrm>
          <a:prstGeom prst="rect">
            <a:avLst/>
          </a:prstGeom>
        </p:spPr>
      </p:pic>
      <p:pic>
        <p:nvPicPr>
          <p:cNvPr id="16" name="図 15">
            <a:extLst>
              <a:ext uri="{FF2B5EF4-FFF2-40B4-BE49-F238E27FC236}">
                <a16:creationId xmlns:a16="http://schemas.microsoft.com/office/drawing/2014/main" id="{17E42890-6A5F-4C71-9B20-2F4407708EE2}"/>
              </a:ext>
            </a:extLst>
          </p:cNvPr>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612197" y="3755162"/>
            <a:ext cx="586244" cy="586244"/>
          </a:xfrm>
          <a:prstGeom prst="rect">
            <a:avLst/>
          </a:prstGeom>
        </p:spPr>
      </p:pic>
      <p:pic>
        <p:nvPicPr>
          <p:cNvPr id="17" name="図 16">
            <a:extLst>
              <a:ext uri="{FF2B5EF4-FFF2-40B4-BE49-F238E27FC236}">
                <a16:creationId xmlns:a16="http://schemas.microsoft.com/office/drawing/2014/main" id="{C3287B6D-756A-42BA-9FEA-4C853ADAE3C1}"/>
              </a:ext>
            </a:extLst>
          </p:cNvPr>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612197" y="4567604"/>
            <a:ext cx="586244" cy="586244"/>
          </a:xfrm>
          <a:prstGeom prst="rect">
            <a:avLst/>
          </a:prstGeom>
        </p:spPr>
      </p:pic>
      <p:pic>
        <p:nvPicPr>
          <p:cNvPr id="18" name="図 17">
            <a:extLst>
              <a:ext uri="{FF2B5EF4-FFF2-40B4-BE49-F238E27FC236}">
                <a16:creationId xmlns:a16="http://schemas.microsoft.com/office/drawing/2014/main" id="{F40675A8-2FF9-448B-85B3-435A9C781189}"/>
              </a:ext>
            </a:extLst>
          </p:cNvPr>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612197" y="5380046"/>
            <a:ext cx="586244" cy="586244"/>
          </a:xfrm>
          <a:prstGeom prst="rect">
            <a:avLst/>
          </a:prstGeom>
        </p:spPr>
      </p:pic>
      <p:sp>
        <p:nvSpPr>
          <p:cNvPr id="19" name="テキスト ボックス 18">
            <a:extLst>
              <a:ext uri="{FF2B5EF4-FFF2-40B4-BE49-F238E27FC236}">
                <a16:creationId xmlns:a16="http://schemas.microsoft.com/office/drawing/2014/main" id="{3CE1CE33-E229-4378-AF82-9AE554BB2DC2}"/>
              </a:ext>
            </a:extLst>
          </p:cNvPr>
          <p:cNvSpPr txBox="1"/>
          <p:nvPr/>
        </p:nvSpPr>
        <p:spPr>
          <a:xfrm>
            <a:off x="1871069" y="6442705"/>
            <a:ext cx="2262158" cy="369332"/>
          </a:xfrm>
          <a:prstGeom prst="rect">
            <a:avLst/>
          </a:prstGeom>
          <a:noFill/>
        </p:spPr>
        <p:txBody>
          <a:bodyPr wrap="none" rtlCol="0">
            <a:spAutoFit/>
          </a:bodyPr>
          <a:lstStyle/>
          <a:p>
            <a:r>
              <a:rPr kumimoji="1" lang="ja-JP" altLang="en-US" dirty="0"/>
              <a:t>複数の可用性ゾーン</a:t>
            </a:r>
          </a:p>
        </p:txBody>
      </p:sp>
      <p:sp>
        <p:nvSpPr>
          <p:cNvPr id="20" name="テキスト ボックス 19">
            <a:extLst>
              <a:ext uri="{FF2B5EF4-FFF2-40B4-BE49-F238E27FC236}">
                <a16:creationId xmlns:a16="http://schemas.microsoft.com/office/drawing/2014/main" id="{09A86B68-B2B3-446A-970D-AED490F31C49}"/>
              </a:ext>
            </a:extLst>
          </p:cNvPr>
          <p:cNvSpPr txBox="1"/>
          <p:nvPr/>
        </p:nvSpPr>
        <p:spPr>
          <a:xfrm>
            <a:off x="4985331" y="6186305"/>
            <a:ext cx="1569660" cy="369332"/>
          </a:xfrm>
          <a:prstGeom prst="rect">
            <a:avLst/>
          </a:prstGeom>
          <a:noFill/>
        </p:spPr>
        <p:txBody>
          <a:bodyPr wrap="none" rtlCol="0">
            <a:spAutoFit/>
          </a:bodyPr>
          <a:lstStyle/>
          <a:p>
            <a:r>
              <a:rPr lang="ja-JP" altLang="en-US" dirty="0"/>
              <a:t>多数のラック</a:t>
            </a:r>
            <a:endParaRPr kumimoji="1" lang="ja-JP" altLang="en-US" dirty="0"/>
          </a:p>
        </p:txBody>
      </p:sp>
      <p:sp>
        <p:nvSpPr>
          <p:cNvPr id="21" name="吹き出し: 四角形 20">
            <a:extLst>
              <a:ext uri="{FF2B5EF4-FFF2-40B4-BE49-F238E27FC236}">
                <a16:creationId xmlns:a16="http://schemas.microsoft.com/office/drawing/2014/main" id="{54E81301-D453-4B7D-86E5-53A96988CCFE}"/>
              </a:ext>
            </a:extLst>
          </p:cNvPr>
          <p:cNvSpPr/>
          <p:nvPr/>
        </p:nvSpPr>
        <p:spPr>
          <a:xfrm>
            <a:off x="7554410" y="2696092"/>
            <a:ext cx="3265417" cy="1700730"/>
          </a:xfrm>
          <a:prstGeom prst="wedgeRectCallout">
            <a:avLst>
              <a:gd name="adj1" fmla="val -72336"/>
              <a:gd name="adj2" fmla="val 16155"/>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2" name="吹き出し: 四角形 21">
            <a:extLst>
              <a:ext uri="{FF2B5EF4-FFF2-40B4-BE49-F238E27FC236}">
                <a16:creationId xmlns:a16="http://schemas.microsoft.com/office/drawing/2014/main" id="{80765DB6-3CF1-405A-8B92-78FAF5AF76FD}"/>
              </a:ext>
            </a:extLst>
          </p:cNvPr>
          <p:cNvSpPr/>
          <p:nvPr/>
        </p:nvSpPr>
        <p:spPr>
          <a:xfrm>
            <a:off x="7616689" y="4547558"/>
            <a:ext cx="3203138" cy="1887524"/>
          </a:xfrm>
          <a:prstGeom prst="wedgeRectCallout">
            <a:avLst>
              <a:gd name="adj1" fmla="val -94101"/>
              <a:gd name="adj2" fmla="val 12972"/>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pic>
        <p:nvPicPr>
          <p:cNvPr id="23" name="図 22">
            <a:extLst>
              <a:ext uri="{FF2B5EF4-FFF2-40B4-BE49-F238E27FC236}">
                <a16:creationId xmlns:a16="http://schemas.microsoft.com/office/drawing/2014/main" id="{BF8AFF51-9D22-40DA-A94E-3EACB1C750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97148" y="4006677"/>
            <a:ext cx="780290" cy="780290"/>
          </a:xfrm>
          <a:prstGeom prst="rect">
            <a:avLst/>
          </a:prstGeom>
        </p:spPr>
      </p:pic>
      <p:pic>
        <p:nvPicPr>
          <p:cNvPr id="24" name="図 23">
            <a:extLst>
              <a:ext uri="{FF2B5EF4-FFF2-40B4-BE49-F238E27FC236}">
                <a16:creationId xmlns:a16="http://schemas.microsoft.com/office/drawing/2014/main" id="{51360A97-0719-473C-B201-875697099483}"/>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7742708" y="3672377"/>
            <a:ext cx="532949" cy="532949"/>
          </a:xfrm>
          <a:prstGeom prst="rect">
            <a:avLst/>
          </a:prstGeom>
        </p:spPr>
      </p:pic>
      <p:pic>
        <p:nvPicPr>
          <p:cNvPr id="25" name="図 24">
            <a:extLst>
              <a:ext uri="{FF2B5EF4-FFF2-40B4-BE49-F238E27FC236}">
                <a16:creationId xmlns:a16="http://schemas.microsoft.com/office/drawing/2014/main" id="{412C2FE6-5AA9-486E-AD46-17057B43EA8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35385" y="3491041"/>
            <a:ext cx="780290" cy="780290"/>
          </a:xfrm>
          <a:prstGeom prst="rect">
            <a:avLst/>
          </a:prstGeom>
        </p:spPr>
      </p:pic>
      <p:pic>
        <p:nvPicPr>
          <p:cNvPr id="26" name="図 25">
            <a:extLst>
              <a:ext uri="{FF2B5EF4-FFF2-40B4-BE49-F238E27FC236}">
                <a16:creationId xmlns:a16="http://schemas.microsoft.com/office/drawing/2014/main" id="{27A7A2D9-EF93-4F52-BE98-092A46A4155A}"/>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8533268" y="3672377"/>
            <a:ext cx="532949" cy="532949"/>
          </a:xfrm>
          <a:prstGeom prst="rect">
            <a:avLst/>
          </a:prstGeom>
        </p:spPr>
      </p:pic>
      <p:pic>
        <p:nvPicPr>
          <p:cNvPr id="27" name="図 26">
            <a:extLst>
              <a:ext uri="{FF2B5EF4-FFF2-40B4-BE49-F238E27FC236}">
                <a16:creationId xmlns:a16="http://schemas.microsoft.com/office/drawing/2014/main" id="{DDF94782-10EA-4C3A-844F-7A8EBBE8376E}"/>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10114387" y="3672377"/>
            <a:ext cx="532949" cy="532949"/>
          </a:xfrm>
          <a:prstGeom prst="rect">
            <a:avLst/>
          </a:prstGeom>
        </p:spPr>
      </p:pic>
      <p:pic>
        <p:nvPicPr>
          <p:cNvPr id="28" name="図 27">
            <a:extLst>
              <a:ext uri="{FF2B5EF4-FFF2-40B4-BE49-F238E27FC236}">
                <a16:creationId xmlns:a16="http://schemas.microsoft.com/office/drawing/2014/main" id="{97391894-C4AC-4445-9880-749714C75125}"/>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7758094" y="2890052"/>
            <a:ext cx="532949" cy="532949"/>
          </a:xfrm>
          <a:prstGeom prst="rect">
            <a:avLst/>
          </a:prstGeom>
        </p:spPr>
      </p:pic>
      <p:pic>
        <p:nvPicPr>
          <p:cNvPr id="29" name="図 28">
            <a:extLst>
              <a:ext uri="{FF2B5EF4-FFF2-40B4-BE49-F238E27FC236}">
                <a16:creationId xmlns:a16="http://schemas.microsoft.com/office/drawing/2014/main" id="{AC26C65D-9050-4F5E-BAF0-904A0C2058AB}"/>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8548654" y="2890052"/>
            <a:ext cx="532949" cy="532949"/>
          </a:xfrm>
          <a:prstGeom prst="rect">
            <a:avLst/>
          </a:prstGeom>
        </p:spPr>
      </p:pic>
      <p:pic>
        <p:nvPicPr>
          <p:cNvPr id="30" name="図 29">
            <a:extLst>
              <a:ext uri="{FF2B5EF4-FFF2-40B4-BE49-F238E27FC236}">
                <a16:creationId xmlns:a16="http://schemas.microsoft.com/office/drawing/2014/main" id="{DB2C3C01-EB36-48A9-8BE6-69A14AF9553A}"/>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9339214" y="2890052"/>
            <a:ext cx="532949" cy="532949"/>
          </a:xfrm>
          <a:prstGeom prst="rect">
            <a:avLst/>
          </a:prstGeom>
        </p:spPr>
      </p:pic>
      <p:pic>
        <p:nvPicPr>
          <p:cNvPr id="31" name="図 30">
            <a:extLst>
              <a:ext uri="{FF2B5EF4-FFF2-40B4-BE49-F238E27FC236}">
                <a16:creationId xmlns:a16="http://schemas.microsoft.com/office/drawing/2014/main" id="{A4D6DA7C-F3D2-41CE-8695-FF5215779695}"/>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10129773" y="2890052"/>
            <a:ext cx="532949" cy="532949"/>
          </a:xfrm>
          <a:prstGeom prst="rect">
            <a:avLst/>
          </a:prstGeom>
        </p:spPr>
      </p:pic>
      <p:sp>
        <p:nvSpPr>
          <p:cNvPr id="32" name="テキスト ボックス 31">
            <a:extLst>
              <a:ext uri="{FF2B5EF4-FFF2-40B4-BE49-F238E27FC236}">
                <a16:creationId xmlns:a16="http://schemas.microsoft.com/office/drawing/2014/main" id="{975398AE-1C51-4B48-8B35-2DB81AD45E25}"/>
              </a:ext>
            </a:extLst>
          </p:cNvPr>
          <p:cNvSpPr txBox="1"/>
          <p:nvPr/>
        </p:nvSpPr>
        <p:spPr>
          <a:xfrm>
            <a:off x="10854846" y="3638632"/>
            <a:ext cx="1569660" cy="646331"/>
          </a:xfrm>
          <a:prstGeom prst="rect">
            <a:avLst/>
          </a:prstGeom>
          <a:noFill/>
        </p:spPr>
        <p:txBody>
          <a:bodyPr wrap="none" rtlCol="0">
            <a:spAutoFit/>
          </a:bodyPr>
          <a:lstStyle/>
          <a:p>
            <a:r>
              <a:rPr kumimoji="1" lang="ja-JP" altLang="en-US" dirty="0"/>
              <a:t>物理サーバー</a:t>
            </a:r>
            <a:endParaRPr kumimoji="1" lang="en-US" altLang="ja-JP" dirty="0"/>
          </a:p>
          <a:p>
            <a:r>
              <a:rPr lang="ja-JP" altLang="en-US" dirty="0"/>
              <a:t>（ホスト）</a:t>
            </a:r>
            <a:endParaRPr kumimoji="1" lang="ja-JP" altLang="en-US" dirty="0"/>
          </a:p>
        </p:txBody>
      </p:sp>
      <p:sp>
        <p:nvSpPr>
          <p:cNvPr id="33" name="テキスト ボックス 32">
            <a:extLst>
              <a:ext uri="{FF2B5EF4-FFF2-40B4-BE49-F238E27FC236}">
                <a16:creationId xmlns:a16="http://schemas.microsoft.com/office/drawing/2014/main" id="{15EA2594-2B54-4242-809C-3272D8C8730E}"/>
              </a:ext>
            </a:extLst>
          </p:cNvPr>
          <p:cNvSpPr txBox="1"/>
          <p:nvPr/>
        </p:nvSpPr>
        <p:spPr>
          <a:xfrm>
            <a:off x="11212111" y="5957944"/>
            <a:ext cx="1338828" cy="646331"/>
          </a:xfrm>
          <a:prstGeom prst="rect">
            <a:avLst/>
          </a:prstGeom>
          <a:noFill/>
        </p:spPr>
        <p:txBody>
          <a:bodyPr wrap="none" rtlCol="0">
            <a:spAutoFit/>
          </a:bodyPr>
          <a:lstStyle/>
          <a:p>
            <a:r>
              <a:rPr kumimoji="1" lang="ja-JP" altLang="en-US" dirty="0"/>
              <a:t>ストレージ</a:t>
            </a:r>
            <a:endParaRPr kumimoji="1" lang="en-US" altLang="ja-JP" dirty="0"/>
          </a:p>
          <a:p>
            <a:r>
              <a:rPr lang="ja-JP" altLang="en-US" dirty="0"/>
              <a:t>ユニット</a:t>
            </a:r>
            <a:endParaRPr kumimoji="1" lang="ja-JP" altLang="en-US" dirty="0"/>
          </a:p>
        </p:txBody>
      </p:sp>
      <p:pic>
        <p:nvPicPr>
          <p:cNvPr id="34" name="図 33">
            <a:extLst>
              <a:ext uri="{FF2B5EF4-FFF2-40B4-BE49-F238E27FC236}">
                <a16:creationId xmlns:a16="http://schemas.microsoft.com/office/drawing/2014/main" id="{38C4BB2A-0B84-4FBA-9764-5ADA0A8A73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21357" y="5932521"/>
            <a:ext cx="780290" cy="780290"/>
          </a:xfrm>
          <a:prstGeom prst="rect">
            <a:avLst/>
          </a:prstGeom>
        </p:spPr>
      </p:pic>
      <p:pic>
        <p:nvPicPr>
          <p:cNvPr id="35" name="図 34">
            <a:extLst>
              <a:ext uri="{FF2B5EF4-FFF2-40B4-BE49-F238E27FC236}">
                <a16:creationId xmlns:a16="http://schemas.microsoft.com/office/drawing/2014/main" id="{AB1967E7-2A33-421B-946F-E716DEE3447B}"/>
              </a:ext>
            </a:extLst>
          </p:cNvPr>
          <p:cNvPicPr>
            <a:picLocks noChangeAspect="1"/>
          </p:cNvPicPr>
          <p:nvPr/>
        </p:nvPicPr>
        <p:blipFill>
          <a:blip r:embed="rId9">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val="0"/>
              </a:ext>
            </a:extLst>
          </a:blip>
          <a:stretch>
            <a:fillRect/>
          </a:stretch>
        </p:blipFill>
        <p:spPr>
          <a:xfrm>
            <a:off x="7782318" y="4851988"/>
            <a:ext cx="484499" cy="484499"/>
          </a:xfrm>
          <a:prstGeom prst="rect">
            <a:avLst/>
          </a:prstGeom>
        </p:spPr>
      </p:pic>
      <p:pic>
        <p:nvPicPr>
          <p:cNvPr id="36" name="図 35">
            <a:extLst>
              <a:ext uri="{FF2B5EF4-FFF2-40B4-BE49-F238E27FC236}">
                <a16:creationId xmlns:a16="http://schemas.microsoft.com/office/drawing/2014/main" id="{FD7595F5-0152-414F-9ACC-E9B646D7B37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486159" y="4771803"/>
            <a:ext cx="644868" cy="644868"/>
          </a:xfrm>
          <a:prstGeom prst="rect">
            <a:avLst/>
          </a:prstGeom>
        </p:spPr>
      </p:pic>
      <p:pic>
        <p:nvPicPr>
          <p:cNvPr id="37" name="図 36">
            <a:extLst>
              <a:ext uri="{FF2B5EF4-FFF2-40B4-BE49-F238E27FC236}">
                <a16:creationId xmlns:a16="http://schemas.microsoft.com/office/drawing/2014/main" id="{A988147B-8180-45CE-A798-4466188A4895}"/>
              </a:ext>
            </a:extLst>
          </p:cNvPr>
          <p:cNvPicPr>
            <a:picLocks noChangeAspect="1"/>
          </p:cNvPicPr>
          <p:nvPr/>
        </p:nvPicPr>
        <p:blipFill>
          <a:blip r:embed="rId9">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val="0"/>
              </a:ext>
            </a:extLst>
          </a:blip>
          <a:stretch>
            <a:fillRect/>
          </a:stretch>
        </p:blipFill>
        <p:spPr>
          <a:xfrm>
            <a:off x="9350370" y="4851988"/>
            <a:ext cx="484499" cy="484499"/>
          </a:xfrm>
          <a:prstGeom prst="rect">
            <a:avLst/>
          </a:prstGeom>
        </p:spPr>
      </p:pic>
      <p:pic>
        <p:nvPicPr>
          <p:cNvPr id="38" name="図 37">
            <a:extLst>
              <a:ext uri="{FF2B5EF4-FFF2-40B4-BE49-F238E27FC236}">
                <a16:creationId xmlns:a16="http://schemas.microsoft.com/office/drawing/2014/main" id="{870587BA-6141-44BE-92B0-A6EA09C7ADB9}"/>
              </a:ext>
            </a:extLst>
          </p:cNvPr>
          <p:cNvPicPr>
            <a:picLocks noChangeAspect="1"/>
          </p:cNvPicPr>
          <p:nvPr/>
        </p:nvPicPr>
        <p:blipFill>
          <a:blip r:embed="rId9">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val="0"/>
              </a:ext>
            </a:extLst>
          </a:blip>
          <a:stretch>
            <a:fillRect/>
          </a:stretch>
        </p:blipFill>
        <p:spPr>
          <a:xfrm>
            <a:off x="10134397" y="4851988"/>
            <a:ext cx="484499" cy="484499"/>
          </a:xfrm>
          <a:prstGeom prst="rect">
            <a:avLst/>
          </a:prstGeom>
        </p:spPr>
      </p:pic>
      <p:pic>
        <p:nvPicPr>
          <p:cNvPr id="39" name="図 38">
            <a:extLst>
              <a:ext uri="{FF2B5EF4-FFF2-40B4-BE49-F238E27FC236}">
                <a16:creationId xmlns:a16="http://schemas.microsoft.com/office/drawing/2014/main" id="{5568AB44-E8CC-4F0B-9BE8-AF6B88C462A6}"/>
              </a:ext>
            </a:extLst>
          </p:cNvPr>
          <p:cNvPicPr>
            <a:picLocks noChangeAspect="1"/>
          </p:cNvPicPr>
          <p:nvPr/>
        </p:nvPicPr>
        <p:blipFill>
          <a:blip r:embed="rId9">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val="0"/>
              </a:ext>
            </a:extLst>
          </a:blip>
          <a:stretch>
            <a:fillRect/>
          </a:stretch>
        </p:blipFill>
        <p:spPr>
          <a:xfrm>
            <a:off x="7785681" y="5669219"/>
            <a:ext cx="484499" cy="484499"/>
          </a:xfrm>
          <a:prstGeom prst="rect">
            <a:avLst/>
          </a:prstGeom>
        </p:spPr>
      </p:pic>
      <p:pic>
        <p:nvPicPr>
          <p:cNvPr id="40" name="図 39">
            <a:extLst>
              <a:ext uri="{FF2B5EF4-FFF2-40B4-BE49-F238E27FC236}">
                <a16:creationId xmlns:a16="http://schemas.microsoft.com/office/drawing/2014/main" id="{1B3CB06C-C454-4A82-9E68-6D2A466ABF24}"/>
              </a:ext>
            </a:extLst>
          </p:cNvPr>
          <p:cNvPicPr>
            <a:picLocks noChangeAspect="1"/>
          </p:cNvPicPr>
          <p:nvPr/>
        </p:nvPicPr>
        <p:blipFill>
          <a:blip r:embed="rId9">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val="0"/>
              </a:ext>
            </a:extLst>
          </a:blip>
          <a:stretch>
            <a:fillRect/>
          </a:stretch>
        </p:blipFill>
        <p:spPr>
          <a:xfrm>
            <a:off x="9353733" y="5669219"/>
            <a:ext cx="484499" cy="484499"/>
          </a:xfrm>
          <a:prstGeom prst="rect">
            <a:avLst/>
          </a:prstGeom>
        </p:spPr>
      </p:pic>
      <p:pic>
        <p:nvPicPr>
          <p:cNvPr id="41" name="図 40">
            <a:extLst>
              <a:ext uri="{FF2B5EF4-FFF2-40B4-BE49-F238E27FC236}">
                <a16:creationId xmlns:a16="http://schemas.microsoft.com/office/drawing/2014/main" id="{E155DF48-CC14-4BA2-A86E-0C20610E8D06}"/>
              </a:ext>
            </a:extLst>
          </p:cNvPr>
          <p:cNvPicPr>
            <a:picLocks noChangeAspect="1"/>
          </p:cNvPicPr>
          <p:nvPr/>
        </p:nvPicPr>
        <p:blipFill>
          <a:blip r:embed="rId9">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val="0"/>
              </a:ext>
            </a:extLst>
          </a:blip>
          <a:stretch>
            <a:fillRect/>
          </a:stretch>
        </p:blipFill>
        <p:spPr>
          <a:xfrm>
            <a:off x="10137760" y="5669219"/>
            <a:ext cx="484499" cy="484499"/>
          </a:xfrm>
          <a:prstGeom prst="rect">
            <a:avLst/>
          </a:prstGeom>
        </p:spPr>
      </p:pic>
      <p:pic>
        <p:nvPicPr>
          <p:cNvPr id="42" name="図 41">
            <a:extLst>
              <a:ext uri="{FF2B5EF4-FFF2-40B4-BE49-F238E27FC236}">
                <a16:creationId xmlns:a16="http://schemas.microsoft.com/office/drawing/2014/main" id="{FF3EBC49-CD48-436D-85DD-FA2EDCEF1720}"/>
              </a:ext>
            </a:extLst>
          </p:cNvPr>
          <p:cNvPicPr>
            <a:picLocks noChangeAspect="1"/>
          </p:cNvPicPr>
          <p:nvPr/>
        </p:nvPicPr>
        <p:blipFill>
          <a:blip r:embed="rId9">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val="0"/>
              </a:ext>
            </a:extLst>
          </a:blip>
          <a:stretch>
            <a:fillRect/>
          </a:stretch>
        </p:blipFill>
        <p:spPr>
          <a:xfrm>
            <a:off x="8569707" y="5669218"/>
            <a:ext cx="484499" cy="484499"/>
          </a:xfrm>
          <a:prstGeom prst="rect">
            <a:avLst/>
          </a:prstGeom>
        </p:spPr>
      </p:pic>
      <p:sp>
        <p:nvSpPr>
          <p:cNvPr id="43" name="楕円 42">
            <a:extLst>
              <a:ext uri="{FF2B5EF4-FFF2-40B4-BE49-F238E27FC236}">
                <a16:creationId xmlns:a16="http://schemas.microsoft.com/office/drawing/2014/main" id="{BC34CBEF-227B-4EB3-A22D-C4B49CB7F4FE}"/>
              </a:ext>
            </a:extLst>
          </p:cNvPr>
          <p:cNvSpPr/>
          <p:nvPr/>
        </p:nvSpPr>
        <p:spPr>
          <a:xfrm rot="2241904">
            <a:off x="8648132" y="3283278"/>
            <a:ext cx="1175271" cy="230095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4" name="直線矢印コネクタ 43">
            <a:extLst>
              <a:ext uri="{FF2B5EF4-FFF2-40B4-BE49-F238E27FC236}">
                <a16:creationId xmlns:a16="http://schemas.microsoft.com/office/drawing/2014/main" id="{EC59AC80-11FD-4C94-9908-21FC0BE87E69}"/>
              </a:ext>
            </a:extLst>
          </p:cNvPr>
          <p:cNvCxnSpPr>
            <a:cxnSpLocks/>
          </p:cNvCxnSpPr>
          <p:nvPr/>
        </p:nvCxnSpPr>
        <p:spPr>
          <a:xfrm>
            <a:off x="5935541" y="522117"/>
            <a:ext cx="3243086" cy="3116515"/>
          </a:xfrm>
          <a:prstGeom prst="straightConnector1">
            <a:avLst/>
          </a:pr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5" name="テキスト ボックス 44">
            <a:extLst>
              <a:ext uri="{FF2B5EF4-FFF2-40B4-BE49-F238E27FC236}">
                <a16:creationId xmlns:a16="http://schemas.microsoft.com/office/drawing/2014/main" id="{3C3DEA64-5098-45BE-9C99-C4437F7AB364}"/>
              </a:ext>
            </a:extLst>
          </p:cNvPr>
          <p:cNvSpPr txBox="1"/>
          <p:nvPr/>
        </p:nvSpPr>
        <p:spPr>
          <a:xfrm>
            <a:off x="6291634" y="515384"/>
            <a:ext cx="646331" cy="369332"/>
          </a:xfrm>
          <a:prstGeom prst="rect">
            <a:avLst/>
          </a:prstGeom>
          <a:noFill/>
        </p:spPr>
        <p:txBody>
          <a:bodyPr wrap="none" rtlCol="0">
            <a:spAutoFit/>
          </a:bodyPr>
          <a:lstStyle/>
          <a:p>
            <a:r>
              <a:rPr kumimoji="1" lang="ja-JP" altLang="en-US" dirty="0"/>
              <a:t>接続</a:t>
            </a:r>
          </a:p>
        </p:txBody>
      </p:sp>
      <p:pic>
        <p:nvPicPr>
          <p:cNvPr id="49" name="図 48">
            <a:extLst>
              <a:ext uri="{FF2B5EF4-FFF2-40B4-BE49-F238E27FC236}">
                <a16:creationId xmlns:a16="http://schemas.microsoft.com/office/drawing/2014/main" id="{C7891CAE-A1D0-4174-AF9D-8AC48CAAA943}"/>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051427" y="4463620"/>
            <a:ext cx="949864" cy="949864"/>
          </a:xfrm>
          <a:prstGeom prst="rect">
            <a:avLst/>
          </a:prstGeom>
        </p:spPr>
      </p:pic>
      <p:pic>
        <p:nvPicPr>
          <p:cNvPr id="51" name="図 50">
            <a:extLst>
              <a:ext uri="{FF2B5EF4-FFF2-40B4-BE49-F238E27FC236}">
                <a16:creationId xmlns:a16="http://schemas.microsoft.com/office/drawing/2014/main" id="{195A6D52-AD97-4A9E-A6CE-6ED2AA0F0A6B}"/>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948534" y="4905114"/>
            <a:ext cx="949864" cy="949864"/>
          </a:xfrm>
          <a:prstGeom prst="rect">
            <a:avLst/>
          </a:prstGeom>
        </p:spPr>
      </p:pic>
      <p:pic>
        <p:nvPicPr>
          <p:cNvPr id="53" name="図 52" descr="挿絵 が含まれている画像&#10;&#10;自動的に生成された説明">
            <a:extLst>
              <a:ext uri="{FF2B5EF4-FFF2-40B4-BE49-F238E27FC236}">
                <a16:creationId xmlns:a16="http://schemas.microsoft.com/office/drawing/2014/main" id="{A8F13F39-513C-44F5-B6CB-25903399992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69826" y="1193686"/>
            <a:ext cx="1520565" cy="1520565"/>
          </a:xfrm>
          <a:prstGeom prst="rect">
            <a:avLst/>
          </a:prstGeom>
        </p:spPr>
      </p:pic>
      <p:sp>
        <p:nvSpPr>
          <p:cNvPr id="55" name="テキスト ボックス 54">
            <a:extLst>
              <a:ext uri="{FF2B5EF4-FFF2-40B4-BE49-F238E27FC236}">
                <a16:creationId xmlns:a16="http://schemas.microsoft.com/office/drawing/2014/main" id="{85880166-B075-4DCF-80AD-126E2CE65004}"/>
              </a:ext>
            </a:extLst>
          </p:cNvPr>
          <p:cNvSpPr txBox="1"/>
          <p:nvPr/>
        </p:nvSpPr>
        <p:spPr>
          <a:xfrm>
            <a:off x="2964281" y="1949392"/>
            <a:ext cx="1338828" cy="646331"/>
          </a:xfrm>
          <a:prstGeom prst="rect">
            <a:avLst/>
          </a:prstGeom>
          <a:noFill/>
        </p:spPr>
        <p:txBody>
          <a:bodyPr wrap="none" rtlCol="0">
            <a:spAutoFit/>
          </a:bodyPr>
          <a:lstStyle/>
          <a:p>
            <a:r>
              <a:rPr lang="ja-JP" altLang="en-US" dirty="0"/>
              <a:t>指定した</a:t>
            </a:r>
            <a:br>
              <a:rPr lang="en-US" altLang="ja-JP" dirty="0"/>
            </a:br>
            <a:r>
              <a:rPr lang="ja-JP" altLang="en-US" dirty="0"/>
              <a:t>リージョン</a:t>
            </a:r>
            <a:endParaRPr kumimoji="1" lang="ja-JP" altLang="en-US" dirty="0"/>
          </a:p>
        </p:txBody>
      </p:sp>
      <p:pic>
        <p:nvPicPr>
          <p:cNvPr id="57" name="図 56" descr="挿絵 が含まれている画像&#10;&#10;自動的に生成された説明">
            <a:extLst>
              <a:ext uri="{FF2B5EF4-FFF2-40B4-BE49-F238E27FC236}">
                <a16:creationId xmlns:a16="http://schemas.microsoft.com/office/drawing/2014/main" id="{BE01EB5A-7091-463B-B9CF-B21674310FA9}"/>
              </a:ext>
            </a:extLst>
          </p:cNvPr>
          <p:cNvPicPr>
            <a:picLocks noChangeAspect="1"/>
          </p:cNvPicPr>
          <p:nvPr/>
        </p:nvPicPr>
        <p:blipFill>
          <a:blip r:embed="rId1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43401" y="1750872"/>
            <a:ext cx="780290" cy="780290"/>
          </a:xfrm>
          <a:prstGeom prst="rect">
            <a:avLst/>
          </a:prstGeom>
        </p:spPr>
      </p:pic>
      <p:pic>
        <p:nvPicPr>
          <p:cNvPr id="59" name="図 58" descr="挿絵 が含まれている画像&#10;&#10;自動的に生成された説明">
            <a:extLst>
              <a:ext uri="{FF2B5EF4-FFF2-40B4-BE49-F238E27FC236}">
                <a16:creationId xmlns:a16="http://schemas.microsoft.com/office/drawing/2014/main" id="{38DF15DE-C5F6-4DE2-BA6F-EBF42BF69CB3}"/>
              </a:ext>
            </a:extLst>
          </p:cNvPr>
          <p:cNvPicPr>
            <a:picLocks noChangeAspect="1"/>
          </p:cNvPicPr>
          <p:nvPr/>
        </p:nvPicPr>
        <p:blipFill>
          <a:blip r:embed="rId1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11222" y="2642711"/>
            <a:ext cx="780290" cy="780290"/>
          </a:xfrm>
          <a:prstGeom prst="rect">
            <a:avLst/>
          </a:prstGeom>
        </p:spPr>
      </p:pic>
      <p:pic>
        <p:nvPicPr>
          <p:cNvPr id="61" name="図 60" descr="挿絵 が含まれている画像&#10;&#10;自動的に生成された説明">
            <a:extLst>
              <a:ext uri="{FF2B5EF4-FFF2-40B4-BE49-F238E27FC236}">
                <a16:creationId xmlns:a16="http://schemas.microsoft.com/office/drawing/2014/main" id="{5926ED66-91BB-43AE-AF67-46E969C04975}"/>
              </a:ext>
            </a:extLst>
          </p:cNvPr>
          <p:cNvPicPr>
            <a:picLocks noChangeAspect="1"/>
          </p:cNvPicPr>
          <p:nvPr/>
        </p:nvPicPr>
        <p:blipFill>
          <a:blip r:embed="rId1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43691" y="3611624"/>
            <a:ext cx="780290" cy="780290"/>
          </a:xfrm>
          <a:prstGeom prst="rect">
            <a:avLst/>
          </a:prstGeom>
        </p:spPr>
      </p:pic>
      <p:pic>
        <p:nvPicPr>
          <p:cNvPr id="63" name="図 62" descr="挿絵 が含まれている画像&#10;&#10;自動的に生成された説明">
            <a:extLst>
              <a:ext uri="{FF2B5EF4-FFF2-40B4-BE49-F238E27FC236}">
                <a16:creationId xmlns:a16="http://schemas.microsoft.com/office/drawing/2014/main" id="{195DAA76-DAF4-4BBC-BA5B-7DBA71674F99}"/>
              </a:ext>
            </a:extLst>
          </p:cNvPr>
          <p:cNvPicPr>
            <a:picLocks noChangeAspect="1"/>
          </p:cNvPicPr>
          <p:nvPr/>
        </p:nvPicPr>
        <p:blipFill>
          <a:blip r:embed="rId1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38782" y="4504611"/>
            <a:ext cx="780290" cy="780290"/>
          </a:xfrm>
          <a:prstGeom prst="rect">
            <a:avLst/>
          </a:prstGeom>
        </p:spPr>
      </p:pic>
      <p:cxnSp>
        <p:nvCxnSpPr>
          <p:cNvPr id="68" name="直線矢印コネクタ 67">
            <a:extLst>
              <a:ext uri="{FF2B5EF4-FFF2-40B4-BE49-F238E27FC236}">
                <a16:creationId xmlns:a16="http://schemas.microsoft.com/office/drawing/2014/main" id="{DBA65542-8DB6-4335-8842-8D61F5284D72}"/>
              </a:ext>
            </a:extLst>
          </p:cNvPr>
          <p:cNvCxnSpPr>
            <a:cxnSpLocks/>
          </p:cNvCxnSpPr>
          <p:nvPr/>
        </p:nvCxnSpPr>
        <p:spPr>
          <a:xfrm flipH="1">
            <a:off x="3058711" y="552667"/>
            <a:ext cx="1882151" cy="1198205"/>
          </a:xfrm>
          <a:prstGeom prst="straightConnector1">
            <a:avLst/>
          </a:pr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74" name="スマイル 73">
            <a:extLst>
              <a:ext uri="{FF2B5EF4-FFF2-40B4-BE49-F238E27FC236}">
                <a16:creationId xmlns:a16="http://schemas.microsoft.com/office/drawing/2014/main" id="{006172A6-9489-4CC4-BD00-5AFDC3582F5F}"/>
              </a:ext>
            </a:extLst>
          </p:cNvPr>
          <p:cNvSpPr/>
          <p:nvPr/>
        </p:nvSpPr>
        <p:spPr>
          <a:xfrm>
            <a:off x="5025557" y="56077"/>
            <a:ext cx="812259" cy="730664"/>
          </a:xfrm>
          <a:prstGeom prst="smileyFac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B532E00D-CA9A-43BA-8421-E67E438C3AB8}"/>
              </a:ext>
            </a:extLst>
          </p:cNvPr>
          <p:cNvSpPr txBox="1"/>
          <p:nvPr/>
        </p:nvSpPr>
        <p:spPr>
          <a:xfrm>
            <a:off x="3898398" y="485843"/>
            <a:ext cx="646331" cy="369332"/>
          </a:xfrm>
          <a:prstGeom prst="rect">
            <a:avLst/>
          </a:prstGeom>
          <a:noFill/>
        </p:spPr>
        <p:txBody>
          <a:bodyPr wrap="none" rtlCol="0">
            <a:spAutoFit/>
          </a:bodyPr>
          <a:lstStyle/>
          <a:p>
            <a:r>
              <a:rPr kumimoji="1" lang="ja-JP" altLang="en-US" dirty="0"/>
              <a:t>作成</a:t>
            </a:r>
          </a:p>
        </p:txBody>
      </p:sp>
      <p:pic>
        <p:nvPicPr>
          <p:cNvPr id="79" name="図 78" descr="挿絵 が含まれている画像&#10;&#10;自動的に生成された説明">
            <a:extLst>
              <a:ext uri="{FF2B5EF4-FFF2-40B4-BE49-F238E27FC236}">
                <a16:creationId xmlns:a16="http://schemas.microsoft.com/office/drawing/2014/main" id="{D41B5928-95CE-4F0B-B017-D530EFC94837}"/>
              </a:ext>
            </a:extLst>
          </p:cNvPr>
          <p:cNvPicPr>
            <a:picLocks noChangeAspect="1"/>
          </p:cNvPicPr>
          <p:nvPr/>
        </p:nvPicPr>
        <p:blipFill>
          <a:blip r:embed="rId1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38782" y="5373427"/>
            <a:ext cx="780290" cy="780290"/>
          </a:xfrm>
          <a:prstGeom prst="rect">
            <a:avLst/>
          </a:prstGeom>
        </p:spPr>
      </p:pic>
      <p:sp>
        <p:nvSpPr>
          <p:cNvPr id="81" name="テキスト ボックス 80">
            <a:extLst>
              <a:ext uri="{FF2B5EF4-FFF2-40B4-BE49-F238E27FC236}">
                <a16:creationId xmlns:a16="http://schemas.microsoft.com/office/drawing/2014/main" id="{439C13D7-B38C-463C-96AC-CF0006FC3276}"/>
              </a:ext>
            </a:extLst>
          </p:cNvPr>
          <p:cNvSpPr txBox="1"/>
          <p:nvPr/>
        </p:nvSpPr>
        <p:spPr>
          <a:xfrm>
            <a:off x="9141876" y="1387692"/>
            <a:ext cx="2497800" cy="369332"/>
          </a:xfrm>
          <a:prstGeom prst="rect">
            <a:avLst/>
          </a:prstGeom>
          <a:noFill/>
        </p:spPr>
        <p:txBody>
          <a:bodyPr wrap="none" rtlCol="0">
            <a:spAutoFit/>
          </a:bodyPr>
          <a:lstStyle/>
          <a:p>
            <a:r>
              <a:rPr kumimoji="1" lang="en-US" altLang="ja-JP" dirty="0"/>
              <a:t>Azure</a:t>
            </a:r>
            <a:r>
              <a:rPr kumimoji="1" lang="ja-JP" altLang="en-US" dirty="0"/>
              <a:t> </a:t>
            </a:r>
            <a:r>
              <a:rPr kumimoji="1" lang="en-US" altLang="ja-JP" dirty="0"/>
              <a:t>Global Network</a:t>
            </a:r>
          </a:p>
        </p:txBody>
      </p:sp>
    </p:spTree>
    <p:extLst>
      <p:ext uri="{BB962C8B-B14F-4D97-AF65-F5344CB8AC3E}">
        <p14:creationId xmlns:p14="http://schemas.microsoft.com/office/powerpoint/2010/main" val="2834478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836514-43DF-4EA4-B45F-38559BF4ED61}"/>
              </a:ext>
            </a:extLst>
          </p:cNvPr>
          <p:cNvSpPr>
            <a:spLocks noGrp="1"/>
          </p:cNvSpPr>
          <p:nvPr>
            <p:ph type="title"/>
          </p:nvPr>
        </p:nvSpPr>
        <p:spPr/>
        <p:txBody>
          <a:bodyPr/>
          <a:lstStyle/>
          <a:p>
            <a:r>
              <a:rPr kumimoji="1" lang="ja-JP" altLang="en-US" dirty="0"/>
              <a:t>お約束とお願い</a:t>
            </a:r>
          </a:p>
        </p:txBody>
      </p:sp>
      <p:sp>
        <p:nvSpPr>
          <p:cNvPr id="3" name="コンテンツ プレースホルダー 2">
            <a:extLst>
              <a:ext uri="{FF2B5EF4-FFF2-40B4-BE49-F238E27FC236}">
                <a16:creationId xmlns:a16="http://schemas.microsoft.com/office/drawing/2014/main" id="{EFA4CA42-F943-4773-A91D-CBDE5160E233}"/>
              </a:ext>
            </a:extLst>
          </p:cNvPr>
          <p:cNvSpPr>
            <a:spLocks noGrp="1"/>
          </p:cNvSpPr>
          <p:nvPr>
            <p:ph idx="1"/>
          </p:nvPr>
        </p:nvSpPr>
        <p:spPr/>
        <p:txBody>
          <a:bodyPr>
            <a:normAutofit/>
          </a:bodyPr>
          <a:lstStyle/>
          <a:p>
            <a:r>
              <a:rPr kumimoji="1" lang="ja-JP" altLang="en-US" dirty="0"/>
              <a:t>このように </a:t>
            </a:r>
            <a:r>
              <a:rPr kumimoji="1" lang="en-US" altLang="ja-JP" dirty="0"/>
              <a:t>Service</a:t>
            </a:r>
            <a:r>
              <a:rPr kumimoji="1" lang="ja-JP" altLang="en-US" dirty="0"/>
              <a:t> </a:t>
            </a:r>
            <a:r>
              <a:rPr kumimoji="1" lang="en-US" altLang="ja-JP" dirty="0"/>
              <a:t>Healing</a:t>
            </a:r>
            <a:r>
              <a:rPr kumimoji="1" lang="ja-JP" altLang="en-US" dirty="0"/>
              <a:t> と </a:t>
            </a:r>
            <a:r>
              <a:rPr lang="en-US" altLang="ja-JP" dirty="0"/>
              <a:t>L</a:t>
            </a:r>
            <a:r>
              <a:rPr kumimoji="1" lang="en-US" altLang="ja-JP" dirty="0"/>
              <a:t>RS</a:t>
            </a:r>
            <a:r>
              <a:rPr kumimoji="1" lang="ja-JP" altLang="en-US" dirty="0"/>
              <a:t> という仕組みによって、単体構成であっても「それなりの」可用性が得られることが分かります。</a:t>
            </a:r>
            <a:endParaRPr kumimoji="1" lang="en-US" altLang="ja-JP" dirty="0"/>
          </a:p>
          <a:p>
            <a:r>
              <a:rPr lang="ja-JP" altLang="en-US" dirty="0"/>
              <a:t>ここまでが </a:t>
            </a:r>
            <a:r>
              <a:rPr lang="en-US" altLang="ja-JP" dirty="0"/>
              <a:t>Microsoft</a:t>
            </a:r>
            <a:r>
              <a:rPr lang="ja-JP" altLang="en-US" dirty="0"/>
              <a:t> が 「</a:t>
            </a:r>
            <a:r>
              <a:rPr lang="en-US" altLang="ja-JP" dirty="0"/>
              <a:t>Azure</a:t>
            </a:r>
            <a:r>
              <a:rPr lang="ja-JP" altLang="en-US" dirty="0"/>
              <a:t> 仮想マシンの可用性」として提供している範囲になりますが、「サービスとしての可用性」を考えた場合には利用者側でも考慮が必要です。</a:t>
            </a:r>
            <a:endParaRPr lang="en-US" altLang="ja-JP" dirty="0"/>
          </a:p>
          <a:p>
            <a:r>
              <a:rPr lang="ja-JP" altLang="en-US" dirty="0"/>
              <a:t>端的に言えば「</a:t>
            </a:r>
            <a:r>
              <a:rPr lang="en-US" altLang="ja-JP" dirty="0"/>
              <a:t>OS</a:t>
            </a:r>
            <a:r>
              <a:rPr lang="ja-JP" altLang="en-US" dirty="0"/>
              <a:t> 以上のソフトウェアスタック」が全て正常に動作していることは利用者側で保証する必要がある、ということになります。</a:t>
            </a:r>
          </a:p>
          <a:p>
            <a:endParaRPr kumimoji="1" lang="en-US" altLang="ja-JP" dirty="0"/>
          </a:p>
          <a:p>
            <a:endParaRPr kumimoji="1" lang="en-US" altLang="ja-JP" dirty="0"/>
          </a:p>
        </p:txBody>
      </p:sp>
    </p:spTree>
    <p:extLst>
      <p:ext uri="{BB962C8B-B14F-4D97-AF65-F5344CB8AC3E}">
        <p14:creationId xmlns:p14="http://schemas.microsoft.com/office/powerpoint/2010/main" val="3964861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85BB530-FB1F-4E73-B374-1579D84F7B14}"/>
              </a:ext>
            </a:extLst>
          </p:cNvPr>
          <p:cNvSpPr>
            <a:spLocks noGrp="1"/>
          </p:cNvSpPr>
          <p:nvPr>
            <p:ph idx="1"/>
          </p:nvPr>
        </p:nvSpPr>
        <p:spPr>
          <a:xfrm>
            <a:off x="898430" y="391057"/>
            <a:ext cx="10515600" cy="2144076"/>
          </a:xfrm>
        </p:spPr>
        <p:txBody>
          <a:bodyPr/>
          <a:lstStyle/>
          <a:p>
            <a:endParaRPr kumimoji="1" lang="ja-JP" altLang="en-US" dirty="0"/>
          </a:p>
        </p:txBody>
      </p:sp>
    </p:spTree>
    <p:extLst>
      <p:ext uri="{BB962C8B-B14F-4D97-AF65-F5344CB8AC3E}">
        <p14:creationId xmlns:p14="http://schemas.microsoft.com/office/powerpoint/2010/main" val="960445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2570BCF-EE4A-402A-A9B8-982F576D9844}"/>
              </a:ext>
            </a:extLst>
          </p:cNvPr>
          <p:cNvSpPr>
            <a:spLocks noGrp="1"/>
          </p:cNvSpPr>
          <p:nvPr>
            <p:ph idx="1"/>
          </p:nvPr>
        </p:nvSpPr>
        <p:spPr>
          <a:xfrm>
            <a:off x="838200" y="443511"/>
            <a:ext cx="10515600" cy="5733452"/>
          </a:xfrm>
        </p:spPr>
        <p:txBody>
          <a:bodyPr>
            <a:normAutofit/>
          </a:bodyPr>
          <a:lstStyle/>
          <a:p>
            <a:r>
              <a:rPr lang="ja-JP" altLang="en-US" dirty="0"/>
              <a:t>このように利用者が構築するサービスは「</a:t>
            </a:r>
            <a:r>
              <a:rPr lang="en-US" altLang="ja-JP" dirty="0"/>
              <a:t>Azure </a:t>
            </a:r>
            <a:r>
              <a:rPr lang="ja-JP" altLang="en-US" dirty="0"/>
              <a:t>仮想マシン」に対して直接的・間接的な依存性を持ちます。</a:t>
            </a:r>
            <a:endParaRPr lang="en-US" altLang="ja-JP" dirty="0"/>
          </a:p>
          <a:p>
            <a:r>
              <a:rPr lang="ja-JP" altLang="en-US" dirty="0"/>
              <a:t>つまり利用者は </a:t>
            </a:r>
            <a:r>
              <a:rPr lang="en-US" altLang="ja-JP" dirty="0"/>
              <a:t>Azure</a:t>
            </a:r>
            <a:r>
              <a:rPr lang="ja-JP" altLang="en-US" dirty="0"/>
              <a:t> 仮想マシンの特性を理解し、それを考慮して</a:t>
            </a:r>
            <a:r>
              <a:rPr lang="en-US" altLang="ja-JP" dirty="0"/>
              <a:t>Operating</a:t>
            </a:r>
            <a:r>
              <a:rPr lang="ja-JP" altLang="en-US" dirty="0"/>
              <a:t> </a:t>
            </a:r>
            <a:r>
              <a:rPr lang="en-US" altLang="ja-JP" dirty="0"/>
              <a:t>System</a:t>
            </a:r>
            <a:r>
              <a:rPr lang="ja-JP" altLang="en-US" dirty="0" err="1"/>
              <a:t>、</a:t>
            </a:r>
            <a:r>
              <a:rPr lang="en-US" altLang="ja-JP" dirty="0"/>
              <a:t>Middleware</a:t>
            </a:r>
            <a:r>
              <a:rPr lang="ja-JP" altLang="en-US" dirty="0" err="1"/>
              <a:t>、</a:t>
            </a:r>
            <a:r>
              <a:rPr lang="en-US" altLang="ja-JP" dirty="0"/>
              <a:t>Application</a:t>
            </a:r>
            <a:r>
              <a:rPr lang="ja-JP" altLang="en-US" dirty="0"/>
              <a:t> を構成する必要があるわけです。</a:t>
            </a:r>
            <a:endParaRPr lang="en-US" altLang="ja-JP" dirty="0"/>
          </a:p>
          <a:p>
            <a:endParaRPr lang="en-US" altLang="ja-JP" dirty="0"/>
          </a:p>
          <a:p>
            <a:r>
              <a:rPr lang="ja-JP" altLang="en-US" dirty="0"/>
              <a:t>すべての特性をここに列挙することは難しいのですが、代表的なものを以下にご紹介します。</a:t>
            </a:r>
            <a:endParaRPr lang="en-US" altLang="ja-JP" dirty="0"/>
          </a:p>
          <a:p>
            <a:pPr lvl="1"/>
            <a:r>
              <a:rPr lang="ja-JP" altLang="en-US" dirty="0"/>
              <a:t>意図しない再起動に備える</a:t>
            </a:r>
            <a:endParaRPr lang="en-US" altLang="ja-JP" dirty="0"/>
          </a:p>
          <a:p>
            <a:pPr lvl="1"/>
            <a:r>
              <a:rPr lang="ja-JP" altLang="en-US" dirty="0"/>
              <a:t>大事なデータは永続化する</a:t>
            </a:r>
            <a:endParaRPr lang="en-US" altLang="ja-JP" dirty="0"/>
          </a:p>
          <a:p>
            <a:pPr lvl="1"/>
            <a:r>
              <a:rPr lang="ja-JP" altLang="en-US" dirty="0"/>
              <a:t>大事なデータはバックアップを取る</a:t>
            </a:r>
            <a:endParaRPr lang="en-US" altLang="ja-JP" dirty="0"/>
          </a:p>
          <a:p>
            <a:endParaRPr kumimoji="1" lang="ja-JP" altLang="en-US" dirty="0"/>
          </a:p>
        </p:txBody>
      </p:sp>
    </p:spTree>
    <p:extLst>
      <p:ext uri="{BB962C8B-B14F-4D97-AF65-F5344CB8AC3E}">
        <p14:creationId xmlns:p14="http://schemas.microsoft.com/office/powerpoint/2010/main" val="2911014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566894-FE14-421A-861C-A7BFBFE91F9F}"/>
              </a:ext>
            </a:extLst>
          </p:cNvPr>
          <p:cNvSpPr>
            <a:spLocks noGrp="1"/>
          </p:cNvSpPr>
          <p:nvPr>
            <p:ph type="title"/>
          </p:nvPr>
        </p:nvSpPr>
        <p:spPr/>
        <p:txBody>
          <a:bodyPr/>
          <a:lstStyle/>
          <a:p>
            <a:r>
              <a:rPr kumimoji="1" lang="ja-JP" altLang="en-US" dirty="0"/>
              <a:t>意図しない再起動に備える</a:t>
            </a:r>
          </a:p>
        </p:txBody>
      </p:sp>
      <p:sp>
        <p:nvSpPr>
          <p:cNvPr id="3" name="コンテンツ プレースホルダー 2">
            <a:extLst>
              <a:ext uri="{FF2B5EF4-FFF2-40B4-BE49-F238E27FC236}">
                <a16:creationId xmlns:a16="http://schemas.microsoft.com/office/drawing/2014/main" id="{B944C70E-BE8D-4ED6-80FA-7230B5DC9E79}"/>
              </a:ext>
            </a:extLst>
          </p:cNvPr>
          <p:cNvSpPr>
            <a:spLocks noGrp="1"/>
          </p:cNvSpPr>
          <p:nvPr>
            <p:ph idx="1"/>
          </p:nvPr>
        </p:nvSpPr>
        <p:spPr/>
        <p:txBody>
          <a:bodyPr>
            <a:normAutofit fontScale="70000" lnSpcReduction="20000"/>
          </a:bodyPr>
          <a:lstStyle/>
          <a:p>
            <a:r>
              <a:rPr lang="ja-JP" altLang="en-US" dirty="0"/>
              <a:t>まず前述の通り、</a:t>
            </a:r>
            <a:r>
              <a:rPr lang="en-US" altLang="ja-JP" dirty="0"/>
              <a:t>Azure</a:t>
            </a:r>
            <a:r>
              <a:rPr lang="ja-JP" altLang="en-US" dirty="0"/>
              <a:t> 仮想マシンのホストで障害が発生する可能性はゼロではありません。</a:t>
            </a:r>
            <a:endParaRPr lang="en-US" altLang="ja-JP" dirty="0"/>
          </a:p>
          <a:p>
            <a:r>
              <a:rPr lang="ja-JP" altLang="en-US" dirty="0"/>
              <a:t>その場合 </a:t>
            </a:r>
            <a:r>
              <a:rPr lang="en-US" altLang="ja-JP" dirty="0"/>
              <a:t>Azure</a:t>
            </a:r>
            <a:r>
              <a:rPr lang="ja-JP" altLang="en-US" dirty="0"/>
              <a:t> データセンターの運用としてはホストの再起動や切り離しが行われる可能性があります。</a:t>
            </a:r>
            <a:endParaRPr lang="en-US" altLang="ja-JP" dirty="0"/>
          </a:p>
          <a:p>
            <a:r>
              <a:rPr lang="ja-JP" altLang="en-US" dirty="0"/>
              <a:t>そしてそれに伴う仮想マシンの強制的な再起動ないしは再デプロイが発生する可能性があります。</a:t>
            </a:r>
            <a:endParaRPr lang="en-US" altLang="ja-JP" dirty="0"/>
          </a:p>
          <a:p>
            <a:r>
              <a:rPr lang="ja-JP" altLang="en-US" dirty="0"/>
              <a:t>この運用は高度に自動化されているため、たとえデータセンターの運用チームであってもイレギュラーな対応はできません。</a:t>
            </a:r>
            <a:endParaRPr lang="en-US" altLang="ja-JP" dirty="0"/>
          </a:p>
          <a:p>
            <a:r>
              <a:rPr lang="ja-JP" altLang="en-US" dirty="0"/>
              <a:t>このためサービスとしての可用性を一定水準以上に維持するためには、仮想マシンが再起動後にアプリケーションが自動復旧して正常な運用状態に戻れるように設計・実装することを強くお勧めします。</a:t>
            </a:r>
            <a:endParaRPr lang="en-US" altLang="ja-JP" dirty="0"/>
          </a:p>
          <a:p>
            <a:endParaRPr lang="en-US" altLang="ja-JP" dirty="0"/>
          </a:p>
          <a:p>
            <a:r>
              <a:rPr lang="ja-JP" altLang="en-US" dirty="0"/>
              <a:t>再起動に強いシステムを構築することのメリットや考え方については下記が詳しいので是非ご一読ください</a:t>
            </a:r>
            <a:endParaRPr lang="en-US" altLang="ja-JP" dirty="0"/>
          </a:p>
          <a:p>
            <a:r>
              <a:rPr lang="en-US" altLang="ja-JP" dirty="0">
                <a:hlinkClick r:id="rId2"/>
              </a:rPr>
              <a:t>https://www.slideshare.net/ToruMakabe/ss-74056379</a:t>
            </a:r>
            <a:endParaRPr lang="en-US" altLang="ja-JP" dirty="0"/>
          </a:p>
          <a:p>
            <a:endParaRPr kumimoji="1" lang="ja-JP" altLang="en-US" dirty="0"/>
          </a:p>
        </p:txBody>
      </p:sp>
    </p:spTree>
    <p:extLst>
      <p:ext uri="{BB962C8B-B14F-4D97-AF65-F5344CB8AC3E}">
        <p14:creationId xmlns:p14="http://schemas.microsoft.com/office/powerpoint/2010/main" val="3120443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952008-2340-4B9F-A15A-D5D8A42A5F77}"/>
              </a:ext>
            </a:extLst>
          </p:cNvPr>
          <p:cNvSpPr>
            <a:spLocks noGrp="1"/>
          </p:cNvSpPr>
          <p:nvPr>
            <p:ph type="title"/>
          </p:nvPr>
        </p:nvSpPr>
        <p:spPr/>
        <p:txBody>
          <a:bodyPr/>
          <a:lstStyle/>
          <a:p>
            <a:r>
              <a:rPr lang="ja-JP" altLang="en-US" dirty="0"/>
              <a:t>大事なデータは永続化する</a:t>
            </a:r>
            <a:endParaRPr kumimoji="1" lang="ja-JP" altLang="en-US" dirty="0"/>
          </a:p>
        </p:txBody>
      </p:sp>
      <p:sp>
        <p:nvSpPr>
          <p:cNvPr id="3" name="コンテンツ プレースホルダー 2">
            <a:extLst>
              <a:ext uri="{FF2B5EF4-FFF2-40B4-BE49-F238E27FC236}">
                <a16:creationId xmlns:a16="http://schemas.microsoft.com/office/drawing/2014/main" id="{3ED81E72-E425-4122-B9AB-EFDE612746AF}"/>
              </a:ext>
            </a:extLst>
          </p:cNvPr>
          <p:cNvSpPr>
            <a:spLocks noGrp="1"/>
          </p:cNvSpPr>
          <p:nvPr>
            <p:ph idx="1"/>
          </p:nvPr>
        </p:nvSpPr>
        <p:spPr/>
        <p:txBody>
          <a:bodyPr>
            <a:normAutofit fontScale="40000" lnSpcReduction="20000"/>
          </a:bodyPr>
          <a:lstStyle/>
          <a:p>
            <a:r>
              <a:rPr lang="ja-JP" altLang="en-US" dirty="0"/>
              <a:t>各仮想マシンには </a:t>
            </a:r>
            <a:r>
              <a:rPr lang="en-US" altLang="ja-JP" dirty="0"/>
              <a:t>OS</a:t>
            </a:r>
            <a:r>
              <a:rPr lang="ja-JP" altLang="en-US" dirty="0"/>
              <a:t> やデータ用のディスクとは別に、ホストとなるサーバーのストレージ上に配置された一時ディスクが１つ接続されています。</a:t>
            </a:r>
            <a:endParaRPr lang="en-US" altLang="ja-JP" dirty="0"/>
          </a:p>
          <a:p>
            <a:r>
              <a:rPr lang="ja-JP" altLang="en-US" dirty="0"/>
              <a:t>つまり障害復旧のために仮想マシンが別のホストに再デプロイされてしまった場合には、ここに保存したデータは消えてしまうことになります。</a:t>
            </a:r>
            <a:endParaRPr lang="en-US" altLang="ja-JP" dirty="0"/>
          </a:p>
          <a:p>
            <a:r>
              <a:rPr lang="ja-JP" altLang="en-US" dirty="0"/>
              <a:t>例えばアプリケーションなどがこの「一時ディスクに保存したデータ」に依存する作りになっていると、再デプロイ後に正常に稼働を再開することができないため、きわめて障害に弱いサービスになってしまいます。</a:t>
            </a:r>
            <a:endParaRPr lang="en-US" altLang="ja-JP" dirty="0"/>
          </a:p>
          <a:p>
            <a:r>
              <a:rPr lang="ja-JP" altLang="en-US" dirty="0"/>
              <a:t>前述の通りストレージサービスに格納されるデータディスクは耐障害性が高いとともに永続性もありますので、重要なデータは必ずデータディスクに保存するようにしてください。</a:t>
            </a:r>
            <a:endParaRPr lang="en-US" altLang="ja-JP" dirty="0"/>
          </a:p>
          <a:p>
            <a:endParaRPr lang="en-US" altLang="ja-JP" dirty="0"/>
          </a:p>
          <a:p>
            <a:r>
              <a:rPr lang="ja-JP" altLang="en-US" dirty="0"/>
              <a:t>特に注意いただきたいのは既存のオンプレミス環境で動作していた </a:t>
            </a:r>
            <a:r>
              <a:rPr lang="en-US" altLang="ja-JP" dirty="0"/>
              <a:t>Windows</a:t>
            </a:r>
            <a:r>
              <a:rPr lang="ja-JP" altLang="en-US" dirty="0"/>
              <a:t> ベースのソフトウェアを </a:t>
            </a:r>
            <a:r>
              <a:rPr lang="en-US" altLang="ja-JP" dirty="0"/>
              <a:t>Azure</a:t>
            </a:r>
            <a:r>
              <a:rPr lang="ja-JP" altLang="en-US" dirty="0"/>
              <a:t> 仮想マシン上で動作させるケースです。</a:t>
            </a:r>
            <a:endParaRPr lang="en-US" altLang="ja-JP" dirty="0"/>
          </a:p>
          <a:p>
            <a:r>
              <a:rPr lang="en-US" altLang="ja-JP" dirty="0"/>
              <a:t>Azure</a:t>
            </a:r>
            <a:r>
              <a:rPr lang="ja-JP" altLang="en-US" dirty="0"/>
              <a:t> </a:t>
            </a:r>
            <a:r>
              <a:rPr lang="en-US" altLang="ja-JP" dirty="0"/>
              <a:t>Marketplace</a:t>
            </a:r>
            <a:r>
              <a:rPr lang="ja-JP" altLang="en-US" dirty="0"/>
              <a:t> の </a:t>
            </a:r>
            <a:r>
              <a:rPr lang="en-US" altLang="ja-JP" dirty="0"/>
              <a:t>Windows</a:t>
            </a:r>
            <a:r>
              <a:rPr lang="ja-JP" altLang="en-US" dirty="0"/>
              <a:t> ベースの 仮想マシンイメージはこの一時ディスクを </a:t>
            </a:r>
            <a:r>
              <a:rPr lang="en-US" altLang="ja-JP" dirty="0"/>
              <a:t>D</a:t>
            </a:r>
            <a:r>
              <a:rPr lang="ja-JP" altLang="en-US" dirty="0"/>
              <a:t> ドライブとして接続します。</a:t>
            </a:r>
            <a:endParaRPr lang="en-US" altLang="ja-JP" dirty="0"/>
          </a:p>
          <a:p>
            <a:r>
              <a:rPr lang="ja-JP" altLang="en-US" dirty="0"/>
              <a:t>つまりソフトウェアが </a:t>
            </a:r>
            <a:r>
              <a:rPr lang="en-US" altLang="ja-JP" dirty="0"/>
              <a:t>D</a:t>
            </a:r>
            <a:r>
              <a:rPr lang="ja-JP" altLang="en-US" dirty="0"/>
              <a:t> ドライブへのファイル </a:t>
            </a:r>
            <a:r>
              <a:rPr lang="en-US" altLang="ja-JP" dirty="0"/>
              <a:t>I/O </a:t>
            </a:r>
            <a:r>
              <a:rPr lang="ja-JP" altLang="en-US" dirty="0" err="1"/>
              <a:t>に依</a:t>
            </a:r>
            <a:r>
              <a:rPr lang="ja-JP" altLang="en-US" dirty="0"/>
              <a:t>存した作りになっていると、インストールすると動作はするが障害発生後に動かなくなる、という可能性が高くなります。</a:t>
            </a:r>
            <a:endParaRPr lang="en-US" altLang="ja-JP" dirty="0"/>
          </a:p>
          <a:p>
            <a:r>
              <a:rPr lang="ja-JP" altLang="en-US" dirty="0"/>
              <a:t>たまに「</a:t>
            </a:r>
            <a:r>
              <a:rPr lang="en-US" altLang="ja-JP" dirty="0"/>
              <a:t>I/O</a:t>
            </a:r>
            <a:r>
              <a:rPr lang="ja-JP" altLang="en-US" dirty="0"/>
              <a:t> 先のパスがハードコードされていて設定変更できないソフトウェア」というものも存在しますので、ご注意ください。</a:t>
            </a:r>
            <a:endParaRPr lang="en-US" altLang="ja-JP" dirty="0"/>
          </a:p>
          <a:p>
            <a:endParaRPr lang="en-US" altLang="ja-JP" dirty="0"/>
          </a:p>
          <a:p>
            <a:r>
              <a:rPr lang="ja-JP" altLang="en-US" dirty="0"/>
              <a:t>ちなみに（ストレージではなく）仮想マシンの価格表に記載されている「ディスクサイズ」とはこの「揮発性のある一時ディスクのサイズ」を意味します。</a:t>
            </a:r>
            <a:endParaRPr lang="en-US" altLang="ja-JP" dirty="0"/>
          </a:p>
          <a:p>
            <a:r>
              <a:rPr lang="en-US" altLang="ja-JP" dirty="0">
                <a:hlinkClick r:id="rId2"/>
              </a:rPr>
              <a:t>https://azure.microsoft.com/ja-jp/pricing/details/virtual-machines/windows/</a:t>
            </a:r>
            <a:endParaRPr lang="en-US" altLang="ja-JP" dirty="0"/>
          </a:p>
          <a:p>
            <a:r>
              <a:rPr kumimoji="1" lang="ja-JP" altLang="en-US" dirty="0"/>
              <a:t>実はこの一時ディスクは </a:t>
            </a:r>
            <a:r>
              <a:rPr kumimoji="1" lang="en-US" altLang="ja-JP" dirty="0"/>
              <a:t>I/O</a:t>
            </a:r>
            <a:r>
              <a:rPr kumimoji="1" lang="ja-JP" altLang="en-US" dirty="0"/>
              <a:t> 性能が高く、 </a:t>
            </a:r>
            <a:r>
              <a:rPr kumimoji="1" lang="en-US" altLang="ja-JP" dirty="0"/>
              <a:t>VM</a:t>
            </a:r>
            <a:r>
              <a:rPr kumimoji="1" lang="ja-JP" altLang="en-US" dirty="0"/>
              <a:t> 料金に含まれる</a:t>
            </a:r>
            <a:r>
              <a:rPr lang="ja-JP" altLang="en-US" dirty="0"/>
              <a:t>（＝</a:t>
            </a:r>
            <a:r>
              <a:rPr kumimoji="1" lang="ja-JP" altLang="en-US" dirty="0"/>
              <a:t>追加コストが発生しない）</a:t>
            </a:r>
            <a:r>
              <a:rPr lang="ja-JP" altLang="en-US" dirty="0"/>
              <a:t>ため、つい使いたくなりますが、上記の特性を鑑みてご利用ください。</a:t>
            </a:r>
            <a:endParaRPr lang="en-US" altLang="ja-JP" dirty="0"/>
          </a:p>
          <a:p>
            <a:pPr marL="0" indent="0">
              <a:buNone/>
            </a:pPr>
            <a:endParaRPr kumimoji="1" lang="ja-JP" altLang="en-US" dirty="0"/>
          </a:p>
        </p:txBody>
      </p:sp>
    </p:spTree>
    <p:extLst>
      <p:ext uri="{BB962C8B-B14F-4D97-AF65-F5344CB8AC3E}">
        <p14:creationId xmlns:p14="http://schemas.microsoft.com/office/powerpoint/2010/main" val="2181244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B03D09-0B13-4285-A5F1-42D51513F4B7}"/>
              </a:ext>
            </a:extLst>
          </p:cNvPr>
          <p:cNvSpPr>
            <a:spLocks noGrp="1"/>
          </p:cNvSpPr>
          <p:nvPr>
            <p:ph type="title"/>
          </p:nvPr>
        </p:nvSpPr>
        <p:spPr/>
        <p:txBody>
          <a:bodyPr/>
          <a:lstStyle/>
          <a:p>
            <a:r>
              <a:rPr lang="ja-JP" altLang="en-US" dirty="0"/>
              <a:t>大事なデータはバックアップを取る</a:t>
            </a:r>
          </a:p>
        </p:txBody>
      </p:sp>
      <p:sp>
        <p:nvSpPr>
          <p:cNvPr id="3" name="コンテンツ プレースホルダー 2">
            <a:extLst>
              <a:ext uri="{FF2B5EF4-FFF2-40B4-BE49-F238E27FC236}">
                <a16:creationId xmlns:a16="http://schemas.microsoft.com/office/drawing/2014/main" id="{362CBBBC-395A-4488-886C-62D1C2619D75}"/>
              </a:ext>
            </a:extLst>
          </p:cNvPr>
          <p:cNvSpPr>
            <a:spLocks noGrp="1"/>
          </p:cNvSpPr>
          <p:nvPr>
            <p:ph idx="1"/>
          </p:nvPr>
        </p:nvSpPr>
        <p:spPr/>
        <p:txBody>
          <a:bodyPr>
            <a:normAutofit fontScale="92500" lnSpcReduction="10000"/>
          </a:bodyPr>
          <a:lstStyle/>
          <a:p>
            <a:r>
              <a:rPr lang="ja-JP" altLang="en-US" dirty="0"/>
              <a:t>前述の通りディスクは</a:t>
            </a:r>
            <a:r>
              <a:rPr kumimoji="1" lang="ja-JP" altLang="en-US" dirty="0"/>
              <a:t>内部的にはレプリカがとられていますが、これとは別にバックアップは取るようにしてください。</a:t>
            </a:r>
            <a:endParaRPr kumimoji="1" lang="en-US" altLang="ja-JP" dirty="0"/>
          </a:p>
          <a:p>
            <a:r>
              <a:rPr kumimoji="1" lang="en-US" altLang="ja-JP" dirty="0"/>
              <a:t>LRS</a:t>
            </a:r>
            <a:r>
              <a:rPr kumimoji="1" lang="ja-JP" altLang="en-US" dirty="0"/>
              <a:t> はあくまでも物理障害に備えて </a:t>
            </a:r>
            <a:r>
              <a:rPr kumimoji="1" lang="en-US" altLang="ja-JP" dirty="0"/>
              <a:t>Azure</a:t>
            </a:r>
            <a:r>
              <a:rPr kumimoji="1" lang="ja-JP" altLang="en-US" dirty="0"/>
              <a:t> のインフラストラクチャとして耐障害性を持たせるためにレプリカが構成されるだけで、利用者が任意のタイミングで自由にアクセスできるレプリカではありません。</a:t>
            </a:r>
            <a:endParaRPr kumimoji="1" lang="en-US" altLang="ja-JP" dirty="0"/>
          </a:p>
          <a:p>
            <a:r>
              <a:rPr kumimoji="1" lang="ja-JP" altLang="en-US" dirty="0"/>
              <a:t>利用者のオペレーションミス等によってデータを誤って更新や削除（いわゆる論理破壊）をしてしまった場合、それは物理的には正常なとして更新や削除として </a:t>
            </a:r>
            <a:r>
              <a:rPr lang="en-US" altLang="ja-JP" dirty="0"/>
              <a:t>3 </a:t>
            </a:r>
            <a:r>
              <a:rPr lang="ja-JP" altLang="en-US" dirty="0"/>
              <a:t>箇所に永続化されます。</a:t>
            </a:r>
            <a:endParaRPr lang="en-US" altLang="ja-JP" dirty="0"/>
          </a:p>
          <a:p>
            <a:r>
              <a:rPr kumimoji="1" lang="ja-JP" altLang="en-US" dirty="0"/>
              <a:t>このため「過去のレプリカからデータを復旧する」といったオペレーションは不可能ですので、サービスの品質や運用にかかわるような重要なデータは必ずバックアップを取るようにしてください。</a:t>
            </a:r>
            <a:endParaRPr kumimoji="1" lang="en-US" altLang="ja-JP" dirty="0"/>
          </a:p>
        </p:txBody>
      </p:sp>
    </p:spTree>
    <p:extLst>
      <p:ext uri="{BB962C8B-B14F-4D97-AF65-F5344CB8AC3E}">
        <p14:creationId xmlns:p14="http://schemas.microsoft.com/office/powerpoint/2010/main" val="2516560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3C7557-F9EE-4D9F-A183-078B71577195}"/>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FE3D71ED-E5DF-4875-8609-6CABDF4C4161}"/>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839606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266FDD-C15F-48E0-A13C-98388A643E16}"/>
              </a:ext>
            </a:extLst>
          </p:cNvPr>
          <p:cNvSpPr>
            <a:spLocks noGrp="1"/>
          </p:cNvSpPr>
          <p:nvPr>
            <p:ph type="title"/>
          </p:nvPr>
        </p:nvSpPr>
        <p:spPr/>
        <p:txBody>
          <a:bodyPr/>
          <a:lstStyle/>
          <a:p>
            <a:r>
              <a:rPr kumimoji="1" lang="ja-JP" altLang="en-US" dirty="0"/>
              <a:t>複数台の仮想マシンで高可用性クラスタ</a:t>
            </a:r>
            <a:r>
              <a:rPr lang="ja-JP" altLang="en-US" dirty="0"/>
              <a:t>を構成する</a:t>
            </a:r>
            <a:endParaRPr kumimoji="1" lang="ja-JP" altLang="en-US" dirty="0"/>
          </a:p>
        </p:txBody>
      </p:sp>
      <p:sp>
        <p:nvSpPr>
          <p:cNvPr id="3" name="コンテンツ プレースホルダー 2">
            <a:extLst>
              <a:ext uri="{FF2B5EF4-FFF2-40B4-BE49-F238E27FC236}">
                <a16:creationId xmlns:a16="http://schemas.microsoft.com/office/drawing/2014/main" id="{15FCBA5B-341F-41D2-BF77-F767C29C758B}"/>
              </a:ext>
            </a:extLst>
          </p:cNvPr>
          <p:cNvSpPr>
            <a:spLocks noGrp="1"/>
          </p:cNvSpPr>
          <p:nvPr>
            <p:ph idx="1"/>
          </p:nvPr>
        </p:nvSpPr>
        <p:spPr>
          <a:xfrm>
            <a:off x="838200" y="1825625"/>
            <a:ext cx="10515600" cy="1789292"/>
          </a:xfrm>
        </p:spPr>
        <p:txBody>
          <a:bodyPr>
            <a:normAutofit fontScale="77500" lnSpcReduction="20000"/>
          </a:bodyPr>
          <a:lstStyle/>
          <a:p>
            <a:r>
              <a:rPr lang="ja-JP" altLang="en-US" dirty="0"/>
              <a:t>単体レベルの可用性が「それなり」と記載しましたが、システムの要件によってはそれで十分である場合も、不十分である場合もあります。</a:t>
            </a:r>
            <a:endParaRPr lang="en-US" altLang="ja-JP" dirty="0"/>
          </a:p>
          <a:p>
            <a:r>
              <a:rPr kumimoji="1" lang="ja-JP" altLang="en-US" dirty="0"/>
              <a:t>仮想マシン単体だけで考えた場合には、可用性を向上させるアプローチとしては </a:t>
            </a:r>
            <a:r>
              <a:rPr kumimoji="1" lang="en-US" altLang="ja-JP" dirty="0"/>
              <a:t>Premium</a:t>
            </a:r>
            <a:r>
              <a:rPr kumimoji="1" lang="ja-JP" altLang="en-US" dirty="0"/>
              <a:t> </a:t>
            </a:r>
            <a:r>
              <a:rPr kumimoji="1" lang="en-US" altLang="ja-JP" dirty="0"/>
              <a:t>Storage</a:t>
            </a:r>
            <a:r>
              <a:rPr kumimoji="1" lang="ja-JP" altLang="en-US" dirty="0"/>
              <a:t> 程度しか</a:t>
            </a:r>
            <a:r>
              <a:rPr lang="ja-JP" altLang="en-US" dirty="0"/>
              <a:t>選択肢がありません。</a:t>
            </a:r>
            <a:endParaRPr lang="en-US" altLang="ja-JP" dirty="0"/>
          </a:p>
          <a:p>
            <a:r>
              <a:rPr kumimoji="1" lang="ja-JP" altLang="en-US" dirty="0"/>
              <a:t>さらに高い可用性を追求する場合には、利用者自ら仮想マシンを並列化して１つの「クラスタ」を構成する必要があります。</a:t>
            </a:r>
            <a:endParaRPr kumimoji="1" lang="en-US" altLang="ja-JP" dirty="0"/>
          </a:p>
          <a:p>
            <a:pPr lvl="1"/>
            <a:endParaRPr lang="en-US" altLang="ja-JP" dirty="0"/>
          </a:p>
          <a:p>
            <a:endParaRPr kumimoji="1" lang="en-US" altLang="ja-JP" dirty="0"/>
          </a:p>
        </p:txBody>
      </p:sp>
      <p:grpSp>
        <p:nvGrpSpPr>
          <p:cNvPr id="13" name="グループ化 12">
            <a:extLst>
              <a:ext uri="{FF2B5EF4-FFF2-40B4-BE49-F238E27FC236}">
                <a16:creationId xmlns:a16="http://schemas.microsoft.com/office/drawing/2014/main" id="{24D88C14-9C16-4A99-BA4F-70B3E66E105D}"/>
              </a:ext>
            </a:extLst>
          </p:cNvPr>
          <p:cNvGrpSpPr/>
          <p:nvPr/>
        </p:nvGrpSpPr>
        <p:grpSpPr>
          <a:xfrm>
            <a:off x="2167450" y="3646651"/>
            <a:ext cx="8759364" cy="3211349"/>
            <a:chOff x="355903" y="262822"/>
            <a:chExt cx="8759364" cy="3211349"/>
          </a:xfrm>
        </p:grpSpPr>
        <p:sp>
          <p:nvSpPr>
            <p:cNvPr id="4" name="正方形/長方形 3">
              <a:extLst>
                <a:ext uri="{FF2B5EF4-FFF2-40B4-BE49-F238E27FC236}">
                  <a16:creationId xmlns:a16="http://schemas.microsoft.com/office/drawing/2014/main" id="{2C0903B4-64E3-459B-9E01-30F5A6FE1DB8}"/>
                </a:ext>
              </a:extLst>
            </p:cNvPr>
            <p:cNvSpPr/>
            <p:nvPr/>
          </p:nvSpPr>
          <p:spPr>
            <a:xfrm>
              <a:off x="711809" y="1516698"/>
              <a:ext cx="1702864" cy="1483847"/>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altLang="ja-JP" dirty="0"/>
                <a:t>a </a:t>
              </a:r>
              <a:endParaRPr kumimoji="1" lang="ja-JP" altLang="en-US" dirty="0"/>
            </a:p>
          </p:txBody>
        </p:sp>
        <p:pic>
          <p:nvPicPr>
            <p:cNvPr id="5" name="図 4">
              <a:extLst>
                <a:ext uri="{FF2B5EF4-FFF2-40B4-BE49-F238E27FC236}">
                  <a16:creationId xmlns:a16="http://schemas.microsoft.com/office/drawing/2014/main" id="{2D830FD4-59D2-4D8E-9939-CD3F54B06F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184" y="1835339"/>
              <a:ext cx="1038566" cy="1038566"/>
            </a:xfrm>
            <a:prstGeom prst="rect">
              <a:avLst/>
            </a:prstGeom>
          </p:spPr>
        </p:pic>
        <p:pic>
          <p:nvPicPr>
            <p:cNvPr id="6" name="図 5">
              <a:extLst>
                <a:ext uri="{FF2B5EF4-FFF2-40B4-BE49-F238E27FC236}">
                  <a16:creationId xmlns:a16="http://schemas.microsoft.com/office/drawing/2014/main" id="{D7686976-CFC1-404A-AE43-3CE50D3F81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4010" y="1835339"/>
              <a:ext cx="1038566" cy="1038566"/>
            </a:xfrm>
            <a:prstGeom prst="rect">
              <a:avLst/>
            </a:prstGeom>
          </p:spPr>
        </p:pic>
        <p:pic>
          <p:nvPicPr>
            <p:cNvPr id="7" name="図 6">
              <a:extLst>
                <a:ext uri="{FF2B5EF4-FFF2-40B4-BE49-F238E27FC236}">
                  <a16:creationId xmlns:a16="http://schemas.microsoft.com/office/drawing/2014/main" id="{900DFEF2-0670-43B7-BC1B-C6676EC8B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6836" y="1835339"/>
              <a:ext cx="1038566" cy="1038566"/>
            </a:xfrm>
            <a:prstGeom prst="rect">
              <a:avLst/>
            </a:prstGeom>
          </p:spPr>
        </p:pic>
        <p:pic>
          <p:nvPicPr>
            <p:cNvPr id="8" name="図 7">
              <a:extLst>
                <a:ext uri="{FF2B5EF4-FFF2-40B4-BE49-F238E27FC236}">
                  <a16:creationId xmlns:a16="http://schemas.microsoft.com/office/drawing/2014/main" id="{4EBCBE92-BF74-4E64-939D-158A6940F5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9663" y="1835339"/>
              <a:ext cx="1038566" cy="1038566"/>
            </a:xfrm>
            <a:prstGeom prst="rect">
              <a:avLst/>
            </a:prstGeom>
          </p:spPr>
        </p:pic>
        <p:sp>
          <p:nvSpPr>
            <p:cNvPr id="9" name="テキスト ボックス 8">
              <a:extLst>
                <a:ext uri="{FF2B5EF4-FFF2-40B4-BE49-F238E27FC236}">
                  <a16:creationId xmlns:a16="http://schemas.microsoft.com/office/drawing/2014/main" id="{E86EF478-E7CF-4A02-932B-81A9D910B716}"/>
                </a:ext>
              </a:extLst>
            </p:cNvPr>
            <p:cNvSpPr txBox="1"/>
            <p:nvPr/>
          </p:nvSpPr>
          <p:spPr>
            <a:xfrm>
              <a:off x="8238104" y="2109726"/>
              <a:ext cx="877163" cy="369332"/>
            </a:xfrm>
            <a:prstGeom prst="rect">
              <a:avLst/>
            </a:prstGeom>
            <a:noFill/>
          </p:spPr>
          <p:txBody>
            <a:bodyPr wrap="none" rtlCol="0">
              <a:spAutoFit/>
            </a:bodyPr>
            <a:lstStyle/>
            <a:p>
              <a:r>
                <a:rPr kumimoji="1" lang="ja-JP" altLang="en-US" dirty="0"/>
                <a:t>・・・</a:t>
              </a:r>
            </a:p>
          </p:txBody>
        </p:sp>
        <p:sp>
          <p:nvSpPr>
            <p:cNvPr id="10" name="正方形/長方形 9">
              <a:extLst>
                <a:ext uri="{FF2B5EF4-FFF2-40B4-BE49-F238E27FC236}">
                  <a16:creationId xmlns:a16="http://schemas.microsoft.com/office/drawing/2014/main" id="{12A51583-84DA-4EDA-994F-C6F78FAA72A0}"/>
                </a:ext>
              </a:extLst>
            </p:cNvPr>
            <p:cNvSpPr/>
            <p:nvPr/>
          </p:nvSpPr>
          <p:spPr>
            <a:xfrm>
              <a:off x="558496" y="1089612"/>
              <a:ext cx="3684977" cy="2063333"/>
            </a:xfrm>
            <a:prstGeom prst="rect">
              <a:avLst/>
            </a:prstGeom>
            <a:noFill/>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ja-JP" dirty="0"/>
                <a:t>1-(1-a)^2</a:t>
              </a:r>
              <a:endParaRPr kumimoji="1" lang="ja-JP" altLang="en-US" dirty="0"/>
            </a:p>
          </p:txBody>
        </p:sp>
        <p:sp>
          <p:nvSpPr>
            <p:cNvPr id="11" name="正方形/長方形 10">
              <a:extLst>
                <a:ext uri="{FF2B5EF4-FFF2-40B4-BE49-F238E27FC236}">
                  <a16:creationId xmlns:a16="http://schemas.microsoft.com/office/drawing/2014/main" id="{A77DD134-442E-4DC9-BC34-696EC63D02D5}"/>
                </a:ext>
              </a:extLst>
            </p:cNvPr>
            <p:cNvSpPr/>
            <p:nvPr/>
          </p:nvSpPr>
          <p:spPr>
            <a:xfrm>
              <a:off x="465414" y="678954"/>
              <a:ext cx="5574006" cy="2642817"/>
            </a:xfrm>
            <a:prstGeom prst="rect">
              <a:avLst/>
            </a:prstGeom>
            <a:noFill/>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ja-JP" dirty="0"/>
                <a:t>1-(1-a)^3</a:t>
              </a:r>
              <a:endParaRPr kumimoji="1" lang="ja-JP" altLang="en-US" dirty="0"/>
            </a:p>
          </p:txBody>
        </p:sp>
        <p:sp>
          <p:nvSpPr>
            <p:cNvPr id="12" name="正方形/長方形 11">
              <a:extLst>
                <a:ext uri="{FF2B5EF4-FFF2-40B4-BE49-F238E27FC236}">
                  <a16:creationId xmlns:a16="http://schemas.microsoft.com/office/drawing/2014/main" id="{EF0A4FE4-4640-4C4E-8E1F-7EE83ACAA320}"/>
                </a:ext>
              </a:extLst>
            </p:cNvPr>
            <p:cNvSpPr/>
            <p:nvPr/>
          </p:nvSpPr>
          <p:spPr>
            <a:xfrm>
              <a:off x="355903" y="262822"/>
              <a:ext cx="7506841" cy="3211349"/>
            </a:xfrm>
            <a:prstGeom prst="rect">
              <a:avLst/>
            </a:prstGeom>
            <a:noFill/>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ja-JP" dirty="0"/>
                <a:t>1-(1-a)^3</a:t>
              </a:r>
              <a:endParaRPr kumimoji="1" lang="ja-JP" altLang="en-US" dirty="0"/>
            </a:p>
          </p:txBody>
        </p:sp>
      </p:grpSp>
    </p:spTree>
    <p:extLst>
      <p:ext uri="{BB962C8B-B14F-4D97-AF65-F5344CB8AC3E}">
        <p14:creationId xmlns:p14="http://schemas.microsoft.com/office/powerpoint/2010/main" val="3920645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表 14">
            <a:extLst>
              <a:ext uri="{FF2B5EF4-FFF2-40B4-BE49-F238E27FC236}">
                <a16:creationId xmlns:a16="http://schemas.microsoft.com/office/drawing/2014/main" id="{E3C996D7-0EA8-4026-B8DA-D5EDD998DD60}"/>
              </a:ext>
            </a:extLst>
          </p:cNvPr>
          <p:cNvGraphicFramePr>
            <a:graphicFrameLocks noGrp="1"/>
          </p:cNvGraphicFramePr>
          <p:nvPr>
            <p:extLst>
              <p:ext uri="{D42A27DB-BD31-4B8C-83A1-F6EECF244321}">
                <p14:modId xmlns:p14="http://schemas.microsoft.com/office/powerpoint/2010/main" val="2245252352"/>
              </p:ext>
            </p:extLst>
          </p:nvPr>
        </p:nvGraphicFramePr>
        <p:xfrm>
          <a:off x="1480135" y="4550021"/>
          <a:ext cx="9231730" cy="1676400"/>
        </p:xfrm>
        <a:graphic>
          <a:graphicData uri="http://schemas.openxmlformats.org/drawingml/2006/table">
            <a:tbl>
              <a:tblPr firstRow="1" firstCol="1">
                <a:tableStyleId>{5C22544A-7EE6-4342-B048-85BDC9FD1C3A}</a:tableStyleId>
              </a:tblPr>
              <a:tblGrid>
                <a:gridCol w="2385378">
                  <a:extLst>
                    <a:ext uri="{9D8B030D-6E8A-4147-A177-3AD203B41FA5}">
                      <a16:colId xmlns:a16="http://schemas.microsoft.com/office/drawing/2014/main" val="287174958"/>
                    </a:ext>
                  </a:extLst>
                </a:gridCol>
                <a:gridCol w="1669842">
                  <a:extLst>
                    <a:ext uri="{9D8B030D-6E8A-4147-A177-3AD203B41FA5}">
                      <a16:colId xmlns:a16="http://schemas.microsoft.com/office/drawing/2014/main" val="2409392577"/>
                    </a:ext>
                  </a:extLst>
                </a:gridCol>
                <a:gridCol w="1669842">
                  <a:extLst>
                    <a:ext uri="{9D8B030D-6E8A-4147-A177-3AD203B41FA5}">
                      <a16:colId xmlns:a16="http://schemas.microsoft.com/office/drawing/2014/main" val="4137575838"/>
                    </a:ext>
                  </a:extLst>
                </a:gridCol>
                <a:gridCol w="1669842">
                  <a:extLst>
                    <a:ext uri="{9D8B030D-6E8A-4147-A177-3AD203B41FA5}">
                      <a16:colId xmlns:a16="http://schemas.microsoft.com/office/drawing/2014/main" val="4035449385"/>
                    </a:ext>
                  </a:extLst>
                </a:gridCol>
                <a:gridCol w="1836826">
                  <a:extLst>
                    <a:ext uri="{9D8B030D-6E8A-4147-A177-3AD203B41FA5}">
                      <a16:colId xmlns:a16="http://schemas.microsoft.com/office/drawing/2014/main" val="1144042295"/>
                    </a:ext>
                  </a:extLst>
                </a:gridCol>
              </a:tblGrid>
              <a:tr h="335026">
                <a:tc>
                  <a:txBody>
                    <a:bodyPr/>
                    <a:lstStyle/>
                    <a:p>
                      <a:pPr algn="l" fontAlgn="ct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5720" marR="45720" anchor="ctr"/>
                </a:tc>
                <a:tc>
                  <a:txBody>
                    <a:bodyPr/>
                    <a:lstStyle/>
                    <a:p>
                      <a:pPr algn="ctr" fontAlgn="ctr"/>
                      <a:r>
                        <a:rPr lang="en-US" sz="1600" u="none" strike="noStrike" dirty="0">
                          <a:effectLst/>
                        </a:rPr>
                        <a:t>a=90.000%</a:t>
                      </a: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5720" marR="45720" anchor="ctr"/>
                </a:tc>
                <a:tc>
                  <a:txBody>
                    <a:bodyPr/>
                    <a:lstStyle/>
                    <a:p>
                      <a:pPr algn="ctr" fontAlgn="ctr"/>
                      <a:r>
                        <a:rPr lang="en-US" sz="1600" u="none" strike="noStrike" dirty="0">
                          <a:effectLst/>
                        </a:rPr>
                        <a:t>a=95.000%</a:t>
                      </a: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5720" marR="45720" anchor="ctr"/>
                </a:tc>
                <a:tc>
                  <a:txBody>
                    <a:bodyPr/>
                    <a:lstStyle/>
                    <a:p>
                      <a:pPr algn="ctr" fontAlgn="ctr"/>
                      <a:r>
                        <a:rPr lang="en-US" sz="1600" u="none" strike="noStrike" dirty="0">
                          <a:effectLst/>
                        </a:rPr>
                        <a:t>a=99.000%</a:t>
                      </a: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5720" marR="45720" anchor="ctr"/>
                </a:tc>
                <a:tc>
                  <a:txBody>
                    <a:bodyPr/>
                    <a:lstStyle/>
                    <a:p>
                      <a:pPr algn="ctr" fontAlgn="ctr"/>
                      <a:r>
                        <a:rPr lang="en-US" sz="1600" u="none" strike="noStrike" dirty="0">
                          <a:effectLst/>
                        </a:rPr>
                        <a:t>a=99.900%</a:t>
                      </a: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5720" marR="45720" anchor="ctr"/>
                </a:tc>
                <a:extLst>
                  <a:ext uri="{0D108BD9-81ED-4DB2-BD59-A6C34878D82A}">
                    <a16:rowId xmlns:a16="http://schemas.microsoft.com/office/drawing/2014/main" val="4019201945"/>
                  </a:ext>
                </a:extLst>
              </a:tr>
              <a:tr h="335026">
                <a:tc>
                  <a:txBody>
                    <a:bodyPr/>
                    <a:lstStyle/>
                    <a:p>
                      <a:pPr algn="ctr" fontAlgn="ctr"/>
                      <a:r>
                        <a:rPr lang="en-US" altLang="ja-JP" sz="1600" b="1" i="0" u="none" strike="noStrike" dirty="0">
                          <a:solidFill>
                            <a:schemeClr val="bg1"/>
                          </a:solidFill>
                          <a:effectLst/>
                          <a:latin typeface="游ゴシック" panose="020B0400000000000000" pitchFamily="50" charset="-128"/>
                          <a:ea typeface="游ゴシック" panose="020B0400000000000000" pitchFamily="50" charset="-128"/>
                        </a:rPr>
                        <a:t>N=1</a:t>
                      </a:r>
                    </a:p>
                  </a:txBody>
                  <a:tcPr marL="45720" marR="45720" anchor="ctr"/>
                </a:tc>
                <a:tc>
                  <a:txBody>
                    <a:bodyPr/>
                    <a:lstStyle/>
                    <a:p>
                      <a:pPr algn="r" fontAlgn="ctr"/>
                      <a:r>
                        <a:rPr lang="en-US" altLang="ja-JP" sz="1600" u="none" strike="noStrike" dirty="0">
                          <a:effectLst/>
                        </a:rPr>
                        <a:t>4320</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5720" marR="45720" anchor="ctr"/>
                </a:tc>
                <a:tc>
                  <a:txBody>
                    <a:bodyPr/>
                    <a:lstStyle/>
                    <a:p>
                      <a:pPr algn="r" fontAlgn="ctr"/>
                      <a:r>
                        <a:rPr lang="en-US" altLang="ja-JP" sz="1600" u="none" strike="noStrike">
                          <a:effectLst/>
                        </a:rPr>
                        <a:t>2160</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45720" marR="45720" anchor="ctr"/>
                </a:tc>
                <a:tc>
                  <a:txBody>
                    <a:bodyPr/>
                    <a:lstStyle/>
                    <a:p>
                      <a:pPr algn="r" fontAlgn="ctr"/>
                      <a:r>
                        <a:rPr lang="en-US" altLang="ja-JP" sz="1600" u="none" strike="noStrike" dirty="0">
                          <a:effectLst/>
                        </a:rPr>
                        <a:t>432</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5720" marR="45720" anchor="ctr"/>
                </a:tc>
                <a:tc>
                  <a:txBody>
                    <a:bodyPr/>
                    <a:lstStyle/>
                    <a:p>
                      <a:pPr algn="r" fontAlgn="ctr"/>
                      <a:r>
                        <a:rPr lang="en-US" altLang="ja-JP" sz="1600" u="none" strike="noStrike">
                          <a:effectLst/>
                        </a:rPr>
                        <a:t>43.2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45720" marR="45720" anchor="ctr"/>
                </a:tc>
                <a:extLst>
                  <a:ext uri="{0D108BD9-81ED-4DB2-BD59-A6C34878D82A}">
                    <a16:rowId xmlns:a16="http://schemas.microsoft.com/office/drawing/2014/main" val="278248934"/>
                  </a:ext>
                </a:extLst>
              </a:tr>
              <a:tr h="335026">
                <a:tc>
                  <a:txBody>
                    <a:bodyPr/>
                    <a:lstStyle/>
                    <a:p>
                      <a:pPr algn="ctr" fontAlgn="ctr"/>
                      <a:r>
                        <a:rPr lang="en-US" altLang="ja-JP" sz="1600" b="1" i="0" u="none" strike="noStrike" dirty="0">
                          <a:solidFill>
                            <a:schemeClr val="bg1"/>
                          </a:solidFill>
                          <a:effectLst/>
                          <a:latin typeface="游ゴシック" panose="020B0400000000000000" pitchFamily="50" charset="-128"/>
                          <a:ea typeface="游ゴシック" panose="020B0400000000000000" pitchFamily="50" charset="-128"/>
                        </a:rPr>
                        <a:t>N=2</a:t>
                      </a:r>
                    </a:p>
                  </a:txBody>
                  <a:tcPr marL="45720" marR="45720" anchor="ctr"/>
                </a:tc>
                <a:tc>
                  <a:txBody>
                    <a:bodyPr/>
                    <a:lstStyle/>
                    <a:p>
                      <a:pPr algn="r" fontAlgn="ctr"/>
                      <a:r>
                        <a:rPr lang="en-US" altLang="ja-JP" sz="1600" u="none" strike="noStrike" dirty="0">
                          <a:effectLst/>
                        </a:rPr>
                        <a:t>432</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5720" marR="45720" anchor="ctr"/>
                </a:tc>
                <a:tc>
                  <a:txBody>
                    <a:bodyPr/>
                    <a:lstStyle/>
                    <a:p>
                      <a:pPr algn="r" fontAlgn="ctr"/>
                      <a:r>
                        <a:rPr lang="en-US" altLang="ja-JP" sz="1600" u="none" strike="noStrike" dirty="0">
                          <a:effectLst/>
                        </a:rPr>
                        <a:t>108</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5720" marR="45720" anchor="ctr"/>
                </a:tc>
                <a:tc>
                  <a:txBody>
                    <a:bodyPr/>
                    <a:lstStyle/>
                    <a:p>
                      <a:pPr algn="r" fontAlgn="ctr"/>
                      <a:r>
                        <a:rPr lang="en-US" altLang="ja-JP" sz="1600" u="none" strike="noStrike">
                          <a:effectLst/>
                        </a:rPr>
                        <a:t>4.32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45720" marR="45720" anchor="ctr"/>
                </a:tc>
                <a:tc>
                  <a:txBody>
                    <a:bodyPr/>
                    <a:lstStyle/>
                    <a:p>
                      <a:pPr algn="r" fontAlgn="ctr"/>
                      <a:r>
                        <a:rPr lang="en-US" altLang="ja-JP" sz="1600" u="none" strike="noStrike">
                          <a:effectLst/>
                        </a:rPr>
                        <a:t>0.0432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45720" marR="45720" anchor="ctr"/>
                </a:tc>
                <a:extLst>
                  <a:ext uri="{0D108BD9-81ED-4DB2-BD59-A6C34878D82A}">
                    <a16:rowId xmlns:a16="http://schemas.microsoft.com/office/drawing/2014/main" val="4204046190"/>
                  </a:ext>
                </a:extLst>
              </a:tr>
              <a:tr h="335026">
                <a:tc>
                  <a:txBody>
                    <a:bodyPr/>
                    <a:lstStyle/>
                    <a:p>
                      <a:pPr algn="ctr" fontAlgn="ctr"/>
                      <a:r>
                        <a:rPr lang="en-US" altLang="ja-JP" sz="1600" b="1" i="0" u="none" strike="noStrike" dirty="0">
                          <a:solidFill>
                            <a:schemeClr val="bg1"/>
                          </a:solidFill>
                          <a:effectLst/>
                          <a:latin typeface="游ゴシック" panose="020B0400000000000000" pitchFamily="50" charset="-128"/>
                          <a:ea typeface="游ゴシック" panose="020B0400000000000000" pitchFamily="50" charset="-128"/>
                        </a:rPr>
                        <a:t>N=3</a:t>
                      </a:r>
                    </a:p>
                  </a:txBody>
                  <a:tcPr marL="45720" marR="45720" anchor="ctr"/>
                </a:tc>
                <a:tc>
                  <a:txBody>
                    <a:bodyPr/>
                    <a:lstStyle/>
                    <a:p>
                      <a:pPr algn="r" fontAlgn="ctr"/>
                      <a:r>
                        <a:rPr lang="en-US" altLang="ja-JP" sz="1600" u="none" strike="noStrike">
                          <a:effectLst/>
                        </a:rPr>
                        <a:t>43.2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45720" marR="45720" anchor="ctr"/>
                </a:tc>
                <a:tc>
                  <a:txBody>
                    <a:bodyPr/>
                    <a:lstStyle/>
                    <a:p>
                      <a:pPr algn="r" fontAlgn="ctr"/>
                      <a:r>
                        <a:rPr lang="en-US" altLang="ja-JP" sz="1600" u="none" strike="noStrike" dirty="0">
                          <a:effectLst/>
                        </a:rPr>
                        <a:t>5.4</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5720" marR="45720" anchor="ctr"/>
                </a:tc>
                <a:tc>
                  <a:txBody>
                    <a:bodyPr/>
                    <a:lstStyle/>
                    <a:p>
                      <a:pPr algn="r" fontAlgn="ctr"/>
                      <a:r>
                        <a:rPr lang="en-US" altLang="ja-JP" sz="1600" u="none" strike="noStrike" dirty="0">
                          <a:effectLst/>
                        </a:rPr>
                        <a:t>0.0432</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5720" marR="45720" anchor="ctr"/>
                </a:tc>
                <a:tc>
                  <a:txBody>
                    <a:bodyPr/>
                    <a:lstStyle/>
                    <a:p>
                      <a:pPr algn="r" fontAlgn="ctr"/>
                      <a:r>
                        <a:rPr lang="en-US" altLang="ja-JP" sz="1600" u="none" strike="noStrike">
                          <a:effectLst/>
                        </a:rPr>
                        <a:t>0.0000432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45720" marR="45720" anchor="ctr"/>
                </a:tc>
                <a:extLst>
                  <a:ext uri="{0D108BD9-81ED-4DB2-BD59-A6C34878D82A}">
                    <a16:rowId xmlns:a16="http://schemas.microsoft.com/office/drawing/2014/main" val="2926512804"/>
                  </a:ext>
                </a:extLst>
              </a:tr>
              <a:tr h="335026">
                <a:tc>
                  <a:txBody>
                    <a:bodyPr/>
                    <a:lstStyle/>
                    <a:p>
                      <a:pPr algn="ctr" fontAlgn="ctr"/>
                      <a:r>
                        <a:rPr lang="en-US" altLang="ja-JP" sz="1600" b="1" i="0" u="none" strike="noStrike" dirty="0">
                          <a:solidFill>
                            <a:schemeClr val="bg1"/>
                          </a:solidFill>
                          <a:effectLst/>
                          <a:latin typeface="游ゴシック" panose="020B0400000000000000" pitchFamily="50" charset="-128"/>
                          <a:ea typeface="游ゴシック" panose="020B0400000000000000" pitchFamily="50" charset="-128"/>
                        </a:rPr>
                        <a:t>N=4</a:t>
                      </a:r>
                    </a:p>
                  </a:txBody>
                  <a:tcPr marL="45720" marR="45720" anchor="ctr"/>
                </a:tc>
                <a:tc>
                  <a:txBody>
                    <a:bodyPr/>
                    <a:lstStyle/>
                    <a:p>
                      <a:pPr algn="r" fontAlgn="ctr"/>
                      <a:r>
                        <a:rPr lang="en-US" altLang="ja-JP" sz="1600" u="none" strike="noStrike">
                          <a:effectLst/>
                        </a:rPr>
                        <a:t>4.32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45720" marR="45720" anchor="ctr"/>
                </a:tc>
                <a:tc>
                  <a:txBody>
                    <a:bodyPr/>
                    <a:lstStyle/>
                    <a:p>
                      <a:pPr algn="r" fontAlgn="ctr"/>
                      <a:r>
                        <a:rPr lang="en-US" altLang="ja-JP" sz="1600" u="none" strike="noStrike">
                          <a:effectLst/>
                        </a:rPr>
                        <a:t>0.27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45720" marR="45720" anchor="ctr"/>
                </a:tc>
                <a:tc>
                  <a:txBody>
                    <a:bodyPr/>
                    <a:lstStyle/>
                    <a:p>
                      <a:pPr algn="r" fontAlgn="ctr"/>
                      <a:r>
                        <a:rPr lang="en-US" altLang="ja-JP" sz="1600" u="none" strike="noStrike" dirty="0">
                          <a:effectLst/>
                        </a:rPr>
                        <a:t>0.000432</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5720" marR="45720" anchor="ctr"/>
                </a:tc>
                <a:tc>
                  <a:txBody>
                    <a:bodyPr/>
                    <a:lstStyle/>
                    <a:p>
                      <a:pPr algn="r" fontAlgn="ctr"/>
                      <a:r>
                        <a:rPr lang="en-US" sz="1600" u="none" strike="noStrike" dirty="0">
                          <a:effectLst/>
                        </a:rPr>
                        <a:t>4.32E-08</a:t>
                      </a: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5720" marR="45720" anchor="ctr"/>
                </a:tc>
                <a:extLst>
                  <a:ext uri="{0D108BD9-81ED-4DB2-BD59-A6C34878D82A}">
                    <a16:rowId xmlns:a16="http://schemas.microsoft.com/office/drawing/2014/main" val="3340719805"/>
                  </a:ext>
                </a:extLst>
              </a:tr>
            </a:tbl>
          </a:graphicData>
        </a:graphic>
      </p:graphicFrame>
      <p:sp>
        <p:nvSpPr>
          <p:cNvPr id="2" name="タイトル 1">
            <a:extLst>
              <a:ext uri="{FF2B5EF4-FFF2-40B4-BE49-F238E27FC236}">
                <a16:creationId xmlns:a16="http://schemas.microsoft.com/office/drawing/2014/main" id="{AA4F55F0-B835-4DE2-B65D-DBD1DCFD9A3F}"/>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D7B39D5-E734-40EA-8D5E-69B23A3B1307}"/>
              </a:ext>
            </a:extLst>
          </p:cNvPr>
          <p:cNvSpPr>
            <a:spLocks noGrp="1"/>
          </p:cNvSpPr>
          <p:nvPr>
            <p:ph idx="1"/>
          </p:nvPr>
        </p:nvSpPr>
        <p:spPr>
          <a:xfrm>
            <a:off x="838200" y="1825625"/>
            <a:ext cx="10515600" cy="2493282"/>
          </a:xfrm>
        </p:spPr>
        <p:txBody>
          <a:bodyPr>
            <a:normAutofit lnSpcReduction="10000"/>
          </a:bodyPr>
          <a:lstStyle/>
          <a:p>
            <a:r>
              <a:rPr lang="ja-JP" altLang="en-US" dirty="0"/>
              <a:t>可用性が </a:t>
            </a:r>
            <a:r>
              <a:rPr lang="en-US" altLang="ja-JP" dirty="0"/>
              <a:t>a </a:t>
            </a:r>
            <a:r>
              <a:rPr lang="ja-JP" altLang="en-US" dirty="0"/>
              <a:t>である仮想マシンを </a:t>
            </a:r>
            <a:r>
              <a:rPr lang="en-US" altLang="ja-JP" dirty="0"/>
              <a:t>N</a:t>
            </a:r>
            <a:r>
              <a:rPr lang="ja-JP" altLang="en-US" dirty="0"/>
              <a:t> 台用意してクラスタを構成した場合の、クラスタ全体で見た可用性の計算式は </a:t>
            </a:r>
            <a:r>
              <a:rPr lang="en-US" altLang="ja-JP" dirty="0"/>
              <a:t>1 – ( 1-a )^N</a:t>
            </a:r>
            <a:r>
              <a:rPr lang="ja-JP" altLang="en-US" dirty="0"/>
              <a:t> となります。</a:t>
            </a:r>
            <a:endParaRPr lang="en-US" altLang="ja-JP" dirty="0"/>
          </a:p>
          <a:p>
            <a:r>
              <a:rPr lang="ja-JP" altLang="en-US" dirty="0"/>
              <a:t>この計算式を基にいくつかのパターンで可用性を算出し、月間の想定ダウンタイム（分）で表したものが以下の表になります。</a:t>
            </a:r>
            <a:endParaRPr lang="en-US" altLang="ja-JP" dirty="0"/>
          </a:p>
          <a:p>
            <a:r>
              <a:rPr lang="ja-JP" altLang="en-US" dirty="0"/>
              <a:t>これは</a:t>
            </a:r>
            <a:r>
              <a:rPr lang="en-US" altLang="ja-JP" dirty="0"/>
              <a:t>1</a:t>
            </a:r>
            <a:r>
              <a:rPr lang="ja-JP" altLang="en-US" dirty="0"/>
              <a:t>日</a:t>
            </a:r>
            <a:r>
              <a:rPr lang="en-US" altLang="ja-JP" dirty="0"/>
              <a:t>24</a:t>
            </a:r>
            <a:r>
              <a:rPr lang="ja-JP" altLang="en-US" dirty="0"/>
              <a:t>時間の稼働、</a:t>
            </a:r>
            <a:r>
              <a:rPr lang="en-US" altLang="ja-JP" dirty="0"/>
              <a:t>1</a:t>
            </a:r>
            <a:r>
              <a:rPr lang="ja-JP" altLang="en-US" dirty="0"/>
              <a:t>か月を</a:t>
            </a:r>
            <a:r>
              <a:rPr lang="en-US" altLang="ja-JP" dirty="0"/>
              <a:t>30</a:t>
            </a:r>
            <a:r>
              <a:rPr lang="ja-JP" altLang="en-US" dirty="0"/>
              <a:t>日として計算しています。</a:t>
            </a:r>
            <a:endParaRPr lang="en-US" altLang="ja-JP" dirty="0"/>
          </a:p>
          <a:p>
            <a:endParaRPr kumimoji="1" lang="ja-JP" altLang="en-US" dirty="0"/>
          </a:p>
        </p:txBody>
      </p:sp>
    </p:spTree>
    <p:extLst>
      <p:ext uri="{BB962C8B-B14F-4D97-AF65-F5344CB8AC3E}">
        <p14:creationId xmlns:p14="http://schemas.microsoft.com/office/powerpoint/2010/main" val="3417601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CDF3C0-552C-44D9-87C0-83B9CBE39F80}"/>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8E0E36BE-C441-478A-99E1-FF9B8983CBBF}"/>
              </a:ext>
            </a:extLst>
          </p:cNvPr>
          <p:cNvSpPr>
            <a:spLocks noGrp="1"/>
          </p:cNvSpPr>
          <p:nvPr>
            <p:ph idx="1"/>
          </p:nvPr>
        </p:nvSpPr>
        <p:spPr/>
        <p:txBody>
          <a:bodyPr>
            <a:normAutofit fontScale="92500" lnSpcReduction="20000"/>
          </a:bodyPr>
          <a:lstStyle/>
          <a:p>
            <a:r>
              <a:rPr lang="ja-JP" altLang="en-US" dirty="0"/>
              <a:t>シングルノード</a:t>
            </a:r>
            <a:r>
              <a:rPr lang="en-US" altLang="ja-JP" dirty="0"/>
              <a:t>SLA</a:t>
            </a:r>
            <a:r>
              <a:rPr lang="ja-JP" altLang="en-US" dirty="0"/>
              <a:t> （</a:t>
            </a:r>
            <a:r>
              <a:rPr lang="en-US" altLang="ja-JP" dirty="0"/>
              <a:t>a=99.9%</a:t>
            </a:r>
            <a:r>
              <a:rPr lang="ja-JP" altLang="en-US" dirty="0"/>
              <a:t>）が適用される仮想マシンでは月間の想定ダウンタイムは </a:t>
            </a:r>
            <a:r>
              <a:rPr lang="en-US" altLang="ja-JP" dirty="0"/>
              <a:t>43.2</a:t>
            </a:r>
            <a:r>
              <a:rPr lang="ja-JP" altLang="en-US" dirty="0"/>
              <a:t> 分です。</a:t>
            </a:r>
            <a:endParaRPr lang="en-US" altLang="ja-JP" dirty="0"/>
          </a:p>
          <a:p>
            <a:r>
              <a:rPr lang="ja-JP" altLang="en-US" dirty="0"/>
              <a:t>仮に単体の可用性を低めに見積もって </a:t>
            </a:r>
            <a:r>
              <a:rPr lang="en-US" altLang="ja-JP" dirty="0"/>
              <a:t>a = 95% </a:t>
            </a:r>
            <a:r>
              <a:rPr lang="ja-JP" altLang="en-US" dirty="0"/>
              <a:t>とした場合、 </a:t>
            </a:r>
            <a:r>
              <a:rPr lang="en-US" altLang="ja-JP" dirty="0"/>
              <a:t>1</a:t>
            </a:r>
            <a:r>
              <a:rPr lang="ja-JP" altLang="en-US" dirty="0"/>
              <a:t> 台構成では月間で </a:t>
            </a:r>
            <a:r>
              <a:rPr lang="en-US" altLang="ja-JP" dirty="0"/>
              <a:t>2160</a:t>
            </a:r>
            <a:r>
              <a:rPr lang="ja-JP" altLang="en-US" dirty="0"/>
              <a:t> 分（</a:t>
            </a:r>
            <a:r>
              <a:rPr lang="en-US" altLang="ja-JP" dirty="0"/>
              <a:t>=36</a:t>
            </a:r>
            <a:r>
              <a:rPr lang="ja-JP" altLang="en-US" dirty="0"/>
              <a:t>時間</a:t>
            </a:r>
            <a:r>
              <a:rPr lang="en-US" altLang="ja-JP" dirty="0"/>
              <a:t>=1.5</a:t>
            </a:r>
            <a:r>
              <a:rPr lang="ja-JP" altLang="en-US" dirty="0"/>
              <a:t>日）程度の非常に大きなダウンタイムを想定する必要があります。</a:t>
            </a:r>
            <a:endParaRPr lang="en-US" altLang="ja-JP" dirty="0"/>
          </a:p>
          <a:p>
            <a:r>
              <a:rPr lang="ja-JP" altLang="en-US" dirty="0"/>
              <a:t>しかしこの仮想マシンでクラスタを構成した場合、</a:t>
            </a:r>
            <a:r>
              <a:rPr lang="en-US" altLang="ja-JP" dirty="0"/>
              <a:t>2</a:t>
            </a:r>
            <a:r>
              <a:rPr lang="ja-JP" altLang="en-US" dirty="0"/>
              <a:t> ノードクラスタでは</a:t>
            </a:r>
            <a:r>
              <a:rPr lang="en-US" altLang="ja-JP" dirty="0"/>
              <a:t>108</a:t>
            </a:r>
            <a:r>
              <a:rPr lang="ja-JP" altLang="en-US" dirty="0"/>
              <a:t>分（＝</a:t>
            </a:r>
            <a:r>
              <a:rPr lang="en-US" altLang="ja-JP" dirty="0"/>
              <a:t>1</a:t>
            </a:r>
            <a:r>
              <a:rPr lang="ja-JP" altLang="en-US" dirty="0"/>
              <a:t>時間</a:t>
            </a:r>
            <a:r>
              <a:rPr lang="en-US" altLang="ja-JP" dirty="0"/>
              <a:t>48</a:t>
            </a:r>
            <a:r>
              <a:rPr lang="ja-JP" altLang="en-US" dirty="0"/>
              <a:t>分）、</a:t>
            </a:r>
            <a:r>
              <a:rPr lang="en-US" altLang="ja-JP" dirty="0"/>
              <a:t>3</a:t>
            </a:r>
            <a:r>
              <a:rPr lang="ja-JP" altLang="en-US" dirty="0"/>
              <a:t>ノードクラスタでは</a:t>
            </a:r>
            <a:r>
              <a:rPr lang="en-US" altLang="ja-JP" dirty="0"/>
              <a:t>5.4</a:t>
            </a:r>
            <a:r>
              <a:rPr lang="ja-JP" altLang="en-US" dirty="0"/>
              <a:t>分となり、シングルノード </a:t>
            </a:r>
            <a:r>
              <a:rPr lang="en-US" altLang="ja-JP" dirty="0"/>
              <a:t>SLA</a:t>
            </a:r>
            <a:r>
              <a:rPr lang="ja-JP" altLang="en-US" dirty="0"/>
              <a:t> を上回る可用性となります。</a:t>
            </a:r>
            <a:endParaRPr lang="en-US" altLang="ja-JP" dirty="0"/>
          </a:p>
          <a:p>
            <a:endParaRPr lang="en-US" altLang="ja-JP" dirty="0"/>
          </a:p>
          <a:p>
            <a:r>
              <a:rPr lang="ja-JP" altLang="en-US" dirty="0"/>
              <a:t>このようにノード数を増やす効果は極めて高く、高可用性が求められるサービスでは、仮想マシン単体で考えるのではなく、クラスタ化を考慮してください。</a:t>
            </a:r>
            <a:endParaRPr lang="en-US" altLang="ja-JP" dirty="0"/>
          </a:p>
        </p:txBody>
      </p:sp>
    </p:spTree>
    <p:extLst>
      <p:ext uri="{BB962C8B-B14F-4D97-AF65-F5344CB8AC3E}">
        <p14:creationId xmlns:p14="http://schemas.microsoft.com/office/powerpoint/2010/main" val="2031212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403EE33B-3003-493E-8D86-E5A1016FE0E9}"/>
              </a:ext>
            </a:extLst>
          </p:cNvPr>
          <p:cNvGrpSpPr/>
          <p:nvPr/>
        </p:nvGrpSpPr>
        <p:grpSpPr>
          <a:xfrm>
            <a:off x="1036448" y="1401259"/>
            <a:ext cx="10005799" cy="4055482"/>
            <a:chOff x="1041312" y="2651636"/>
            <a:chExt cx="10005799" cy="4055482"/>
          </a:xfrm>
        </p:grpSpPr>
        <p:pic>
          <p:nvPicPr>
            <p:cNvPr id="3" name="図 2">
              <a:extLst>
                <a:ext uri="{FF2B5EF4-FFF2-40B4-BE49-F238E27FC236}">
                  <a16:creationId xmlns:a16="http://schemas.microsoft.com/office/drawing/2014/main" id="{61556A51-9E79-445E-A3C9-86085401B3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7894" y="4683554"/>
              <a:ext cx="1572125" cy="1572125"/>
            </a:xfrm>
            <a:prstGeom prst="rect">
              <a:avLst/>
            </a:prstGeom>
          </p:spPr>
        </p:pic>
        <p:pic>
          <p:nvPicPr>
            <p:cNvPr id="4" name="図 3">
              <a:extLst>
                <a:ext uri="{FF2B5EF4-FFF2-40B4-BE49-F238E27FC236}">
                  <a16:creationId xmlns:a16="http://schemas.microsoft.com/office/drawing/2014/main" id="{A86E3042-BBA9-4F6E-A8CF-6363025BF5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6257" y="4558058"/>
              <a:ext cx="1572125" cy="1572125"/>
            </a:xfrm>
            <a:prstGeom prst="rect">
              <a:avLst/>
            </a:prstGeom>
          </p:spPr>
        </p:pic>
        <p:sp>
          <p:nvSpPr>
            <p:cNvPr id="5" name="吹き出し: 四角形 4">
              <a:extLst>
                <a:ext uri="{FF2B5EF4-FFF2-40B4-BE49-F238E27FC236}">
                  <a16:creationId xmlns:a16="http://schemas.microsoft.com/office/drawing/2014/main" id="{C5626A65-1BDE-4857-9E7D-8A070561F98B}"/>
                </a:ext>
              </a:extLst>
            </p:cNvPr>
            <p:cNvSpPr/>
            <p:nvPr/>
          </p:nvSpPr>
          <p:spPr>
            <a:xfrm>
              <a:off x="1730242" y="3208614"/>
              <a:ext cx="2710348" cy="1467420"/>
            </a:xfrm>
            <a:prstGeom prst="wedgeRectCallout">
              <a:avLst>
                <a:gd name="adj1" fmla="val 26842"/>
                <a:gd name="adj2" fmla="val 96578"/>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 name="吹き出し: 四角形 5">
              <a:extLst>
                <a:ext uri="{FF2B5EF4-FFF2-40B4-BE49-F238E27FC236}">
                  <a16:creationId xmlns:a16="http://schemas.microsoft.com/office/drawing/2014/main" id="{E4DDF1DF-7567-468E-B2EF-8A4CF82C47CF}"/>
                </a:ext>
              </a:extLst>
            </p:cNvPr>
            <p:cNvSpPr/>
            <p:nvPr/>
          </p:nvSpPr>
          <p:spPr>
            <a:xfrm>
              <a:off x="7787145" y="3216134"/>
              <a:ext cx="2710348" cy="1467420"/>
            </a:xfrm>
            <a:prstGeom prst="wedgeRectCallout">
              <a:avLst>
                <a:gd name="adj1" fmla="val 20176"/>
                <a:gd name="adj2" fmla="val 87623"/>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149DDE81-12A0-4948-AED1-A7C917271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2893" y="3482914"/>
              <a:ext cx="1038566" cy="1038566"/>
            </a:xfrm>
            <a:prstGeom prst="rect">
              <a:avLst/>
            </a:prstGeom>
          </p:spPr>
        </p:pic>
        <p:pic>
          <p:nvPicPr>
            <p:cNvPr id="8" name="図 7">
              <a:extLst>
                <a:ext uri="{FF2B5EF4-FFF2-40B4-BE49-F238E27FC236}">
                  <a16:creationId xmlns:a16="http://schemas.microsoft.com/office/drawing/2014/main" id="{7D7760BC-3695-4BF5-A945-54623F2176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2694" y="3612051"/>
              <a:ext cx="780291" cy="780291"/>
            </a:xfrm>
            <a:prstGeom prst="rect">
              <a:avLst/>
            </a:prstGeom>
          </p:spPr>
        </p:pic>
        <p:pic>
          <p:nvPicPr>
            <p:cNvPr id="9" name="図 8">
              <a:extLst>
                <a:ext uri="{FF2B5EF4-FFF2-40B4-BE49-F238E27FC236}">
                  <a16:creationId xmlns:a16="http://schemas.microsoft.com/office/drawing/2014/main" id="{D5B96C61-ABA4-469D-A70C-5FB00344BF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3490" y="3493227"/>
              <a:ext cx="1038566" cy="1038566"/>
            </a:xfrm>
            <a:prstGeom prst="rect">
              <a:avLst/>
            </a:prstGeom>
          </p:spPr>
        </p:pic>
        <p:cxnSp>
          <p:nvCxnSpPr>
            <p:cNvPr id="10" name="直線コネクタ 9">
              <a:extLst>
                <a:ext uri="{FF2B5EF4-FFF2-40B4-BE49-F238E27FC236}">
                  <a16:creationId xmlns:a16="http://schemas.microsoft.com/office/drawing/2014/main" id="{04A85CBA-563A-4B27-9623-2ECBB3F8B25B}"/>
                </a:ext>
              </a:extLst>
            </p:cNvPr>
            <p:cNvCxnSpPr>
              <a:stCxn id="7" idx="3"/>
              <a:endCxn id="8" idx="1"/>
            </p:cNvCxnSpPr>
            <p:nvPr/>
          </p:nvCxnSpPr>
          <p:spPr>
            <a:xfrm>
              <a:off x="3631459" y="4002197"/>
              <a:ext cx="193123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爆発: 14 pt 10">
              <a:extLst>
                <a:ext uri="{FF2B5EF4-FFF2-40B4-BE49-F238E27FC236}">
                  <a16:creationId xmlns:a16="http://schemas.microsoft.com/office/drawing/2014/main" id="{9466CFDF-5881-48A3-9649-9B09A0F6CE98}"/>
                </a:ext>
              </a:extLst>
            </p:cNvPr>
            <p:cNvSpPr/>
            <p:nvPr/>
          </p:nvSpPr>
          <p:spPr>
            <a:xfrm>
              <a:off x="1041312" y="4676034"/>
              <a:ext cx="1999508" cy="1129184"/>
            </a:xfrm>
            <a:prstGeom prst="irregularSeal2">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dirty="0">
                  <a:solidFill>
                    <a:schemeClr val="tx1"/>
                  </a:solidFill>
                </a:rPr>
                <a:t>ホスト</a:t>
              </a:r>
              <a:endParaRPr lang="en-US" altLang="ja-JP" dirty="0">
                <a:solidFill>
                  <a:schemeClr val="tx1"/>
                </a:solidFill>
              </a:endParaRPr>
            </a:p>
            <a:p>
              <a:pPr algn="ctr"/>
              <a:r>
                <a:rPr lang="ja-JP" altLang="en-US" dirty="0">
                  <a:solidFill>
                    <a:schemeClr val="tx1"/>
                  </a:solidFill>
                </a:rPr>
                <a:t>障害</a:t>
              </a:r>
            </a:p>
          </p:txBody>
        </p:sp>
        <p:sp>
          <p:nvSpPr>
            <p:cNvPr id="12" name="矢印: 下カーブ 11">
              <a:extLst>
                <a:ext uri="{FF2B5EF4-FFF2-40B4-BE49-F238E27FC236}">
                  <a16:creationId xmlns:a16="http://schemas.microsoft.com/office/drawing/2014/main" id="{2B3AB0DE-2AEE-4EBC-BF05-FA1D0EF13FB2}"/>
                </a:ext>
              </a:extLst>
            </p:cNvPr>
            <p:cNvSpPr/>
            <p:nvPr/>
          </p:nvSpPr>
          <p:spPr>
            <a:xfrm>
              <a:off x="3252624" y="2901157"/>
              <a:ext cx="6005567" cy="731520"/>
            </a:xfrm>
            <a:prstGeom prst="curvedDownArrow">
              <a:avLst>
                <a:gd name="adj1" fmla="val 38067"/>
                <a:gd name="adj2" fmla="val 83198"/>
                <a:gd name="adj3" fmla="val 34731"/>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ja-JP" altLang="en-US">
                <a:solidFill>
                  <a:schemeClr val="tx1"/>
                </a:solidFill>
              </a:endParaRPr>
            </a:p>
          </p:txBody>
        </p:sp>
        <p:cxnSp>
          <p:nvCxnSpPr>
            <p:cNvPr id="13" name="直線コネクタ 12">
              <a:extLst>
                <a:ext uri="{FF2B5EF4-FFF2-40B4-BE49-F238E27FC236}">
                  <a16:creationId xmlns:a16="http://schemas.microsoft.com/office/drawing/2014/main" id="{82EAB822-B715-4CCE-A29D-1EB1DDAB015F}"/>
                </a:ext>
              </a:extLst>
            </p:cNvPr>
            <p:cNvCxnSpPr>
              <a:cxnSpLocks/>
              <a:stCxn id="8" idx="3"/>
              <a:endCxn id="9" idx="1"/>
            </p:cNvCxnSpPr>
            <p:nvPr/>
          </p:nvCxnSpPr>
          <p:spPr>
            <a:xfrm>
              <a:off x="6342985" y="4002197"/>
              <a:ext cx="2260505" cy="10313"/>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38F91566-0973-481C-9063-AB60C7FBE951}"/>
                </a:ext>
              </a:extLst>
            </p:cNvPr>
            <p:cNvSpPr txBox="1"/>
            <p:nvPr/>
          </p:nvSpPr>
          <p:spPr>
            <a:xfrm>
              <a:off x="7977731" y="2651636"/>
              <a:ext cx="1338828" cy="369332"/>
            </a:xfrm>
            <a:prstGeom prst="rect">
              <a:avLst/>
            </a:prstGeom>
            <a:noFill/>
          </p:spPr>
          <p:txBody>
            <a:bodyPr wrap="none" rtlCol="0">
              <a:spAutoFit/>
            </a:bodyPr>
            <a:lstStyle/>
            <a:p>
              <a:r>
                <a:rPr kumimoji="1" lang="ja-JP" altLang="en-US" dirty="0"/>
                <a:t>再デプロイ</a:t>
              </a:r>
            </a:p>
          </p:txBody>
        </p:sp>
        <p:sp>
          <p:nvSpPr>
            <p:cNvPr id="15" name="テキスト ボックス 14">
              <a:extLst>
                <a:ext uri="{FF2B5EF4-FFF2-40B4-BE49-F238E27FC236}">
                  <a16:creationId xmlns:a16="http://schemas.microsoft.com/office/drawing/2014/main" id="{BA25D39B-EDE0-4B77-A981-D95D8D19BC18}"/>
                </a:ext>
              </a:extLst>
            </p:cNvPr>
            <p:cNvSpPr txBox="1"/>
            <p:nvPr/>
          </p:nvSpPr>
          <p:spPr>
            <a:xfrm>
              <a:off x="5036972" y="5430908"/>
              <a:ext cx="1800493" cy="646331"/>
            </a:xfrm>
            <a:prstGeom prst="rect">
              <a:avLst/>
            </a:prstGeom>
            <a:noFill/>
          </p:spPr>
          <p:txBody>
            <a:bodyPr wrap="none" rtlCol="0">
              <a:spAutoFit/>
            </a:bodyPr>
            <a:lstStyle/>
            <a:p>
              <a:pPr algn="ctr"/>
              <a:r>
                <a:rPr kumimoji="1" lang="en-US" altLang="ja-JP" dirty="0"/>
                <a:t>OS</a:t>
              </a:r>
              <a:r>
                <a:rPr kumimoji="1" lang="ja-JP" altLang="en-US" dirty="0"/>
                <a:t> ディスク</a:t>
              </a:r>
              <a:endParaRPr kumimoji="1" lang="en-US" altLang="ja-JP" dirty="0"/>
            </a:p>
            <a:p>
              <a:pPr algn="ctr"/>
              <a:r>
                <a:rPr lang="ja-JP" altLang="en-US" dirty="0"/>
                <a:t>データディスク</a:t>
              </a:r>
              <a:endParaRPr kumimoji="1" lang="ja-JP" altLang="en-US" dirty="0"/>
            </a:p>
          </p:txBody>
        </p:sp>
        <p:pic>
          <p:nvPicPr>
            <p:cNvPr id="16" name="図 15">
              <a:extLst>
                <a:ext uri="{FF2B5EF4-FFF2-40B4-BE49-F238E27FC236}">
                  <a16:creationId xmlns:a16="http://schemas.microsoft.com/office/drawing/2014/main" id="{01D26A23-70BD-47DC-8CE6-B20D3B081C03}"/>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2757499" y="5997763"/>
              <a:ext cx="709355" cy="709355"/>
            </a:xfrm>
            <a:prstGeom prst="rect">
              <a:avLst/>
            </a:prstGeom>
          </p:spPr>
        </p:pic>
        <p:cxnSp>
          <p:nvCxnSpPr>
            <p:cNvPr id="17" name="直線コネクタ 16">
              <a:extLst>
                <a:ext uri="{FF2B5EF4-FFF2-40B4-BE49-F238E27FC236}">
                  <a16:creationId xmlns:a16="http://schemas.microsoft.com/office/drawing/2014/main" id="{64D9C8F1-6521-4EA2-8B8C-8859B7998E08}"/>
                </a:ext>
              </a:extLst>
            </p:cNvPr>
            <p:cNvCxnSpPr>
              <a:cxnSpLocks/>
              <a:stCxn id="7" idx="2"/>
              <a:endCxn id="16" idx="0"/>
            </p:cNvCxnSpPr>
            <p:nvPr/>
          </p:nvCxnSpPr>
          <p:spPr>
            <a:xfrm>
              <a:off x="3112176" y="4521480"/>
              <a:ext cx="1" cy="1476283"/>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8" name="図 17">
              <a:extLst>
                <a:ext uri="{FF2B5EF4-FFF2-40B4-BE49-F238E27FC236}">
                  <a16:creationId xmlns:a16="http://schemas.microsoft.com/office/drawing/2014/main" id="{7DEA4D05-0188-4443-996E-BE1697C43C8F}"/>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8768096" y="5997763"/>
              <a:ext cx="709355" cy="709355"/>
            </a:xfrm>
            <a:prstGeom prst="rect">
              <a:avLst/>
            </a:prstGeom>
          </p:spPr>
        </p:pic>
        <p:cxnSp>
          <p:nvCxnSpPr>
            <p:cNvPr id="19" name="直線コネクタ 18">
              <a:extLst>
                <a:ext uri="{FF2B5EF4-FFF2-40B4-BE49-F238E27FC236}">
                  <a16:creationId xmlns:a16="http://schemas.microsoft.com/office/drawing/2014/main" id="{8CFDECEF-1E46-4BE3-BDD0-0C0287EBAF8B}"/>
                </a:ext>
              </a:extLst>
            </p:cNvPr>
            <p:cNvCxnSpPr>
              <a:cxnSpLocks/>
              <a:stCxn id="9" idx="2"/>
              <a:endCxn id="18" idx="0"/>
            </p:cNvCxnSpPr>
            <p:nvPr/>
          </p:nvCxnSpPr>
          <p:spPr>
            <a:xfrm>
              <a:off x="9122773" y="4531793"/>
              <a:ext cx="1" cy="146597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CCBD63B7-38D7-4DD4-8562-7EA61F9C45CD}"/>
                </a:ext>
              </a:extLst>
            </p:cNvPr>
            <p:cNvSpPr txBox="1"/>
            <p:nvPr/>
          </p:nvSpPr>
          <p:spPr>
            <a:xfrm>
              <a:off x="1297952" y="6154002"/>
              <a:ext cx="1569660" cy="369332"/>
            </a:xfrm>
            <a:prstGeom prst="rect">
              <a:avLst/>
            </a:prstGeom>
            <a:noFill/>
          </p:spPr>
          <p:txBody>
            <a:bodyPr wrap="none" rtlCol="0">
              <a:spAutoFit/>
            </a:bodyPr>
            <a:lstStyle/>
            <a:p>
              <a:r>
                <a:rPr kumimoji="1" lang="ja-JP" altLang="en-US" dirty="0"/>
                <a:t>一時ディスク</a:t>
              </a:r>
            </a:p>
          </p:txBody>
        </p:sp>
        <p:sp>
          <p:nvSpPr>
            <p:cNvPr id="21" name="テキスト ボックス 20">
              <a:extLst>
                <a:ext uri="{FF2B5EF4-FFF2-40B4-BE49-F238E27FC236}">
                  <a16:creationId xmlns:a16="http://schemas.microsoft.com/office/drawing/2014/main" id="{BFA98D31-8662-4390-A0E1-ACDC7DA12E13}"/>
                </a:ext>
              </a:extLst>
            </p:cNvPr>
            <p:cNvSpPr txBox="1"/>
            <p:nvPr/>
          </p:nvSpPr>
          <p:spPr>
            <a:xfrm>
              <a:off x="9477451" y="6186698"/>
              <a:ext cx="1569660" cy="369332"/>
            </a:xfrm>
            <a:prstGeom prst="rect">
              <a:avLst/>
            </a:prstGeom>
            <a:noFill/>
          </p:spPr>
          <p:txBody>
            <a:bodyPr wrap="none" rtlCol="0">
              <a:spAutoFit/>
            </a:bodyPr>
            <a:lstStyle/>
            <a:p>
              <a:r>
                <a:rPr kumimoji="1" lang="ja-JP" altLang="en-US" dirty="0"/>
                <a:t>一時ディスク</a:t>
              </a:r>
            </a:p>
          </p:txBody>
        </p:sp>
        <p:pic>
          <p:nvPicPr>
            <p:cNvPr id="22" name="図 21">
              <a:extLst>
                <a:ext uri="{FF2B5EF4-FFF2-40B4-BE49-F238E27FC236}">
                  <a16:creationId xmlns:a16="http://schemas.microsoft.com/office/drawing/2014/main" id="{955E3B7C-9BB7-4E01-88EF-0E603BED23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2693" y="2723248"/>
              <a:ext cx="780291" cy="780291"/>
            </a:xfrm>
            <a:prstGeom prst="rect">
              <a:avLst/>
            </a:prstGeom>
          </p:spPr>
        </p:pic>
        <p:pic>
          <p:nvPicPr>
            <p:cNvPr id="23" name="図 22">
              <a:extLst>
                <a:ext uri="{FF2B5EF4-FFF2-40B4-BE49-F238E27FC236}">
                  <a16:creationId xmlns:a16="http://schemas.microsoft.com/office/drawing/2014/main" id="{DC332FBB-9E4E-4EAD-8AA7-8851D62BCA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2693" y="4521480"/>
              <a:ext cx="780291" cy="780291"/>
            </a:xfrm>
            <a:prstGeom prst="rect">
              <a:avLst/>
            </a:prstGeom>
          </p:spPr>
        </p:pic>
        <p:cxnSp>
          <p:nvCxnSpPr>
            <p:cNvPr id="24" name="直線コネクタ 23">
              <a:extLst>
                <a:ext uri="{FF2B5EF4-FFF2-40B4-BE49-F238E27FC236}">
                  <a16:creationId xmlns:a16="http://schemas.microsoft.com/office/drawing/2014/main" id="{09224E78-D018-485F-A1A8-065E0A2C5805}"/>
                </a:ext>
              </a:extLst>
            </p:cNvPr>
            <p:cNvCxnSpPr>
              <a:cxnSpLocks/>
              <a:stCxn id="7" idx="3"/>
              <a:endCxn id="22" idx="1"/>
            </p:cNvCxnSpPr>
            <p:nvPr/>
          </p:nvCxnSpPr>
          <p:spPr>
            <a:xfrm flipV="1">
              <a:off x="3631459" y="3113394"/>
              <a:ext cx="1931234" cy="8888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8E36474D-9B35-4205-8985-CC2C82A6A625}"/>
                </a:ext>
              </a:extLst>
            </p:cNvPr>
            <p:cNvCxnSpPr>
              <a:cxnSpLocks/>
              <a:stCxn id="7" idx="3"/>
              <a:endCxn id="23" idx="1"/>
            </p:cNvCxnSpPr>
            <p:nvPr/>
          </p:nvCxnSpPr>
          <p:spPr>
            <a:xfrm>
              <a:off x="3631459" y="4002197"/>
              <a:ext cx="1931234" cy="9094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1BB8065-6B1F-4622-BA68-1664494E23EC}"/>
                </a:ext>
              </a:extLst>
            </p:cNvPr>
            <p:cNvCxnSpPr>
              <a:cxnSpLocks/>
              <a:stCxn id="23" idx="3"/>
              <a:endCxn id="9" idx="1"/>
            </p:cNvCxnSpPr>
            <p:nvPr/>
          </p:nvCxnSpPr>
          <p:spPr>
            <a:xfrm flipV="1">
              <a:off x="6342984" y="4012510"/>
              <a:ext cx="2260506" cy="899116"/>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C1A3280F-9009-4E98-9B69-4C61F02378B1}"/>
                </a:ext>
              </a:extLst>
            </p:cNvPr>
            <p:cNvCxnSpPr>
              <a:cxnSpLocks/>
              <a:stCxn id="22" idx="3"/>
              <a:endCxn id="9" idx="1"/>
            </p:cNvCxnSpPr>
            <p:nvPr/>
          </p:nvCxnSpPr>
          <p:spPr>
            <a:xfrm>
              <a:off x="6342984" y="3113394"/>
              <a:ext cx="2260506" cy="899116"/>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13242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306782-70C8-4683-B831-1474AEE67657}"/>
              </a:ext>
            </a:extLst>
          </p:cNvPr>
          <p:cNvSpPr>
            <a:spLocks noGrp="1"/>
          </p:cNvSpPr>
          <p:nvPr>
            <p:ph type="title"/>
          </p:nvPr>
        </p:nvSpPr>
        <p:spPr/>
        <p:txBody>
          <a:bodyPr/>
          <a:lstStyle/>
          <a:p>
            <a:r>
              <a:rPr lang="ja-JP" altLang="en-US" dirty="0"/>
              <a:t>単一障害点の排除</a:t>
            </a:r>
            <a:endParaRPr kumimoji="1" lang="ja-JP" altLang="en-US" dirty="0"/>
          </a:p>
        </p:txBody>
      </p:sp>
      <p:sp>
        <p:nvSpPr>
          <p:cNvPr id="3" name="コンテンツ プレースホルダー 2">
            <a:extLst>
              <a:ext uri="{FF2B5EF4-FFF2-40B4-BE49-F238E27FC236}">
                <a16:creationId xmlns:a16="http://schemas.microsoft.com/office/drawing/2014/main" id="{B9C37592-FE34-4346-93FC-D41225141E10}"/>
              </a:ext>
            </a:extLst>
          </p:cNvPr>
          <p:cNvSpPr>
            <a:spLocks noGrp="1"/>
          </p:cNvSpPr>
          <p:nvPr>
            <p:ph idx="1"/>
          </p:nvPr>
        </p:nvSpPr>
        <p:spPr/>
        <p:txBody>
          <a:bodyPr>
            <a:normAutofit fontScale="92500"/>
          </a:bodyPr>
          <a:lstStyle/>
          <a:p>
            <a:r>
              <a:rPr lang="ja-JP" altLang="en-US" dirty="0"/>
              <a:t>前述の計算式が成り立つのは、各仮想マシン単体の可用性が独立している場合ですので、</a:t>
            </a:r>
            <a:r>
              <a:rPr kumimoji="1" lang="ja-JP" altLang="en-US" dirty="0"/>
              <a:t>以下の </a:t>
            </a:r>
            <a:r>
              <a:rPr kumimoji="1" lang="en-US" altLang="ja-JP" dirty="0"/>
              <a:t>2</a:t>
            </a:r>
            <a:r>
              <a:rPr kumimoji="1" lang="ja-JP" altLang="en-US" dirty="0"/>
              <a:t> つが成り立つ必要があります</a:t>
            </a:r>
            <a:endParaRPr kumimoji="1" lang="en-US" altLang="ja-JP" dirty="0"/>
          </a:p>
          <a:p>
            <a:pPr lvl="1"/>
            <a:r>
              <a:rPr lang="ja-JP" altLang="en-US" dirty="0"/>
              <a:t>相互に依存性がない</a:t>
            </a:r>
            <a:endParaRPr lang="en-US" altLang="ja-JP" dirty="0"/>
          </a:p>
          <a:p>
            <a:pPr lvl="1"/>
            <a:r>
              <a:rPr lang="ja-JP" altLang="en-US" dirty="0"/>
              <a:t>単一障害点を持たない</a:t>
            </a:r>
            <a:endParaRPr lang="en-US" altLang="ja-JP" dirty="0"/>
          </a:p>
          <a:p>
            <a:r>
              <a:rPr kumimoji="1" lang="ja-JP" altLang="en-US" dirty="0"/>
              <a:t>例えばサーバー</a:t>
            </a:r>
            <a:r>
              <a:rPr kumimoji="1" lang="en-US" altLang="ja-JP" dirty="0"/>
              <a:t>A</a:t>
            </a:r>
            <a:r>
              <a:rPr kumimoji="1" lang="ja-JP" altLang="en-US" dirty="0"/>
              <a:t>と</a:t>
            </a:r>
            <a:r>
              <a:rPr kumimoji="1" lang="en-US" altLang="ja-JP" dirty="0"/>
              <a:t>B</a:t>
            </a:r>
            <a:r>
              <a:rPr kumimoji="1" lang="ja-JP" altLang="en-US" dirty="0"/>
              <a:t>の</a:t>
            </a:r>
            <a:r>
              <a:rPr kumimoji="1" lang="en-US" altLang="ja-JP" dirty="0"/>
              <a:t>2</a:t>
            </a:r>
            <a:r>
              <a:rPr kumimoji="1" lang="ja-JP" altLang="en-US" dirty="0"/>
              <a:t>台があったとして、</a:t>
            </a:r>
            <a:r>
              <a:rPr kumimoji="1" lang="en-US" altLang="ja-JP" dirty="0"/>
              <a:t>A</a:t>
            </a:r>
            <a:r>
              <a:rPr kumimoji="1" lang="ja-JP" altLang="en-US" dirty="0"/>
              <a:t> が正常に稼働していないと </a:t>
            </a:r>
            <a:r>
              <a:rPr kumimoji="1" lang="en-US" altLang="ja-JP" dirty="0"/>
              <a:t>B</a:t>
            </a:r>
            <a:r>
              <a:rPr kumimoji="1" lang="ja-JP" altLang="en-US" dirty="0"/>
              <a:t> が正常に稼働できない場合、</a:t>
            </a:r>
            <a:r>
              <a:rPr kumimoji="1" lang="en-US" altLang="ja-JP" dirty="0"/>
              <a:t>B</a:t>
            </a:r>
            <a:r>
              <a:rPr kumimoji="1" lang="ja-JP" altLang="en-US" dirty="0"/>
              <a:t> は </a:t>
            </a:r>
            <a:r>
              <a:rPr kumimoji="1" lang="en-US" altLang="ja-JP" dirty="0"/>
              <a:t>A</a:t>
            </a:r>
            <a:r>
              <a:rPr lang="ja-JP" altLang="en-US" dirty="0"/>
              <a:t> に依存します</a:t>
            </a:r>
            <a:r>
              <a:rPr kumimoji="1" lang="ja-JP" altLang="en-US" dirty="0"/>
              <a:t>。</a:t>
            </a:r>
            <a:endParaRPr kumimoji="1" lang="en-US" altLang="ja-JP" dirty="0"/>
          </a:p>
          <a:p>
            <a:r>
              <a:rPr lang="ja-JP" altLang="en-US" dirty="0"/>
              <a:t>この場合の可用性の計算式は </a:t>
            </a:r>
            <a:r>
              <a:rPr lang="en-US" altLang="ja-JP" dirty="0"/>
              <a:t>a^2 </a:t>
            </a:r>
            <a:r>
              <a:rPr lang="ja-JP" altLang="en-US" dirty="0"/>
              <a:t>となり、 </a:t>
            </a:r>
            <a:r>
              <a:rPr lang="en-US" altLang="ja-JP" dirty="0"/>
              <a:t>a &lt; 1 </a:t>
            </a:r>
            <a:r>
              <a:rPr lang="ja-JP" altLang="en-US" dirty="0"/>
              <a:t>ですから </a:t>
            </a:r>
            <a:r>
              <a:rPr lang="en-US" altLang="ja-JP" dirty="0"/>
              <a:t>a^2 &lt; a  </a:t>
            </a:r>
            <a:r>
              <a:rPr lang="ja-JP" altLang="en-US" dirty="0"/>
              <a:t>が成り立ち、</a:t>
            </a:r>
            <a:r>
              <a:rPr lang="en-US" altLang="ja-JP" dirty="0"/>
              <a:t>2</a:t>
            </a:r>
            <a:r>
              <a:rPr lang="ja-JP" altLang="en-US" dirty="0"/>
              <a:t>台並べることで可用性はむしろ劣化します。</a:t>
            </a:r>
            <a:endParaRPr lang="en-US" altLang="ja-JP" dirty="0"/>
          </a:p>
          <a:p>
            <a:r>
              <a:rPr lang="en-US" altLang="ja-JP" dirty="0"/>
              <a:t>Azure</a:t>
            </a:r>
            <a:r>
              <a:rPr lang="ja-JP" altLang="en-US" dirty="0"/>
              <a:t> の仮想マシンを </a:t>
            </a:r>
            <a:r>
              <a:rPr lang="en-US" altLang="ja-JP" dirty="0"/>
              <a:t>2</a:t>
            </a:r>
            <a:r>
              <a:rPr lang="ja-JP" altLang="en-US" dirty="0"/>
              <a:t> </a:t>
            </a:r>
            <a:r>
              <a:rPr lang="ja-JP" altLang="en-US" dirty="0" err="1"/>
              <a:t>つ</a:t>
            </a:r>
            <a:r>
              <a:rPr lang="ja-JP" altLang="en-US" dirty="0"/>
              <a:t>作成した場合、それだけで依存性を持つことはありませんので、この観点での考慮は不要です。</a:t>
            </a:r>
            <a:endParaRPr lang="en-US" altLang="ja-JP" dirty="0"/>
          </a:p>
          <a:p>
            <a:endParaRPr kumimoji="1" lang="ja-JP" altLang="en-US" dirty="0"/>
          </a:p>
        </p:txBody>
      </p:sp>
    </p:spTree>
    <p:extLst>
      <p:ext uri="{BB962C8B-B14F-4D97-AF65-F5344CB8AC3E}">
        <p14:creationId xmlns:p14="http://schemas.microsoft.com/office/powerpoint/2010/main" val="1220015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E75AB2-A644-465C-A69C-458C1A52EADF}"/>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2E1BC183-DA71-401F-BBF0-26EE79967FED}"/>
              </a:ext>
            </a:extLst>
          </p:cNvPr>
          <p:cNvSpPr>
            <a:spLocks noGrp="1"/>
          </p:cNvSpPr>
          <p:nvPr>
            <p:ph idx="1"/>
          </p:nvPr>
        </p:nvSpPr>
        <p:spPr/>
        <p:txBody>
          <a:bodyPr>
            <a:normAutofit fontScale="92500" lnSpcReduction="10000"/>
          </a:bodyPr>
          <a:lstStyle/>
          <a:p>
            <a:r>
              <a:rPr kumimoji="1" lang="ja-JP" altLang="en-US" dirty="0"/>
              <a:t>またネットワークや電源といった障害点をサーバ </a:t>
            </a:r>
            <a:r>
              <a:rPr kumimoji="1" lang="en-US" altLang="ja-JP" dirty="0"/>
              <a:t>A</a:t>
            </a:r>
            <a:r>
              <a:rPr kumimoji="1" lang="ja-JP" altLang="en-US" dirty="0"/>
              <a:t> と </a:t>
            </a:r>
            <a:r>
              <a:rPr kumimoji="1" lang="en-US" altLang="ja-JP" dirty="0"/>
              <a:t>B</a:t>
            </a:r>
            <a:r>
              <a:rPr lang="ja-JP" altLang="en-US" dirty="0"/>
              <a:t> が</a:t>
            </a:r>
            <a:r>
              <a:rPr kumimoji="1" lang="ja-JP" altLang="en-US" dirty="0"/>
              <a:t>共有している場合</a:t>
            </a:r>
            <a:r>
              <a:rPr lang="ja-JP" altLang="en-US" dirty="0"/>
              <a:t>、これらで障害が発生した場合 </a:t>
            </a:r>
            <a:r>
              <a:rPr lang="en-US" altLang="ja-JP" dirty="0"/>
              <a:t>A</a:t>
            </a:r>
            <a:r>
              <a:rPr lang="ja-JP" altLang="en-US" dirty="0"/>
              <a:t> と </a:t>
            </a:r>
            <a:r>
              <a:rPr lang="en-US" altLang="ja-JP" dirty="0"/>
              <a:t>B</a:t>
            </a:r>
            <a:r>
              <a:rPr lang="ja-JP" altLang="en-US" dirty="0"/>
              <a:t> は同時にダウンします。</a:t>
            </a:r>
            <a:endParaRPr lang="en-US" altLang="ja-JP" dirty="0"/>
          </a:p>
          <a:p>
            <a:r>
              <a:rPr kumimoji="1" lang="ja-JP" altLang="en-US" dirty="0"/>
              <a:t>この場合の可用性は </a:t>
            </a:r>
            <a:r>
              <a:rPr kumimoji="1" lang="en-US" altLang="ja-JP" dirty="0"/>
              <a:t>a </a:t>
            </a:r>
            <a:r>
              <a:rPr kumimoji="1" lang="ja-JP" altLang="en-US" dirty="0"/>
              <a:t>となってしまいますので、可用性は全く向上していません。</a:t>
            </a:r>
            <a:endParaRPr kumimoji="1" lang="en-US" altLang="ja-JP" dirty="0"/>
          </a:p>
          <a:p>
            <a:endParaRPr kumimoji="1" lang="en-US" altLang="ja-JP" dirty="0"/>
          </a:p>
          <a:p>
            <a:r>
              <a:rPr lang="en-US" altLang="ja-JP" dirty="0"/>
              <a:t>Azure</a:t>
            </a:r>
            <a:r>
              <a:rPr lang="ja-JP" altLang="en-US" dirty="0"/>
              <a:t> で単純に複数の仮想マシンを作成すると、適宜空いている物理サーバーを探してデプロイが行われます。</a:t>
            </a:r>
            <a:endParaRPr lang="en-US" altLang="ja-JP" dirty="0"/>
          </a:p>
          <a:p>
            <a:r>
              <a:rPr kumimoji="1" lang="ja-JP" altLang="en-US" dirty="0"/>
              <a:t>この時 </a:t>
            </a:r>
            <a:r>
              <a:rPr lang="en-US" altLang="ja-JP" dirty="0"/>
              <a:t>Azure</a:t>
            </a:r>
            <a:r>
              <a:rPr lang="ja-JP" altLang="en-US" dirty="0"/>
              <a:t> のインフラストラクチャは</a:t>
            </a:r>
            <a:r>
              <a:rPr kumimoji="1" lang="ja-JP" altLang="en-US" dirty="0"/>
              <a:t>これらの仮想マシンが「単一障害点を持つと問題があるか否か」を判断することができませんので、利用者側から明示的に指示してあげる必要</a:t>
            </a:r>
            <a:r>
              <a:rPr kumimoji="1" lang="ja-JP" altLang="en-US"/>
              <a:t>があるわけです。</a:t>
            </a:r>
            <a:endParaRPr kumimoji="1" lang="en-US" altLang="ja-JP" dirty="0"/>
          </a:p>
        </p:txBody>
      </p:sp>
    </p:spTree>
    <p:extLst>
      <p:ext uri="{BB962C8B-B14F-4D97-AF65-F5344CB8AC3E}">
        <p14:creationId xmlns:p14="http://schemas.microsoft.com/office/powerpoint/2010/main" val="1753716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グループ化 19">
            <a:extLst>
              <a:ext uri="{FF2B5EF4-FFF2-40B4-BE49-F238E27FC236}">
                <a16:creationId xmlns:a16="http://schemas.microsoft.com/office/drawing/2014/main" id="{014C0CAF-7762-4771-9778-2E5792ABAD59}"/>
              </a:ext>
            </a:extLst>
          </p:cNvPr>
          <p:cNvGrpSpPr/>
          <p:nvPr/>
        </p:nvGrpSpPr>
        <p:grpSpPr>
          <a:xfrm>
            <a:off x="1733487" y="1038225"/>
            <a:ext cx="8378149" cy="4295278"/>
            <a:chOff x="3531125" y="1132936"/>
            <a:chExt cx="6924090" cy="2933732"/>
          </a:xfrm>
        </p:grpSpPr>
        <p:pic>
          <p:nvPicPr>
            <p:cNvPr id="6" name="図 5">
              <a:extLst>
                <a:ext uri="{FF2B5EF4-FFF2-40B4-BE49-F238E27FC236}">
                  <a16:creationId xmlns:a16="http://schemas.microsoft.com/office/drawing/2014/main" id="{247320A5-BC1A-4865-A853-0B9D3C623EE3}"/>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531125" y="1132936"/>
              <a:ext cx="1408838" cy="1229642"/>
            </a:xfrm>
            <a:prstGeom prst="rect">
              <a:avLst/>
            </a:prstGeom>
          </p:spPr>
        </p:pic>
        <p:pic>
          <p:nvPicPr>
            <p:cNvPr id="7" name="図 6">
              <a:extLst>
                <a:ext uri="{FF2B5EF4-FFF2-40B4-BE49-F238E27FC236}">
                  <a16:creationId xmlns:a16="http://schemas.microsoft.com/office/drawing/2014/main" id="{2E41F732-167D-413C-8AC8-9F689B40569E}"/>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531125" y="2837026"/>
              <a:ext cx="1408838" cy="1229642"/>
            </a:xfrm>
            <a:prstGeom prst="rect">
              <a:avLst/>
            </a:prstGeom>
          </p:spPr>
        </p:pic>
        <p:pic>
          <p:nvPicPr>
            <p:cNvPr id="9" name="図 8">
              <a:extLst>
                <a:ext uri="{FF2B5EF4-FFF2-40B4-BE49-F238E27FC236}">
                  <a16:creationId xmlns:a16="http://schemas.microsoft.com/office/drawing/2014/main" id="{F147E67D-67D2-45A2-A0E5-35714EBEE4D0}"/>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392086" y="1132936"/>
              <a:ext cx="1408838" cy="1229642"/>
            </a:xfrm>
            <a:prstGeom prst="rect">
              <a:avLst/>
            </a:prstGeom>
          </p:spPr>
        </p:pic>
        <p:pic>
          <p:nvPicPr>
            <p:cNvPr id="10" name="図 9">
              <a:extLst>
                <a:ext uri="{FF2B5EF4-FFF2-40B4-BE49-F238E27FC236}">
                  <a16:creationId xmlns:a16="http://schemas.microsoft.com/office/drawing/2014/main" id="{7DF67E27-966D-4678-9767-625B3E95032D}"/>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392086" y="2837026"/>
              <a:ext cx="1408838" cy="1229642"/>
            </a:xfrm>
            <a:prstGeom prst="rect">
              <a:avLst/>
            </a:prstGeom>
          </p:spPr>
        </p:pic>
        <p:pic>
          <p:nvPicPr>
            <p:cNvPr id="12" name="図 11">
              <a:extLst>
                <a:ext uri="{FF2B5EF4-FFF2-40B4-BE49-F238E27FC236}">
                  <a16:creationId xmlns:a16="http://schemas.microsoft.com/office/drawing/2014/main" id="{67D27BD4-F226-4F66-A674-6DDD8328A593}"/>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185416" y="1132936"/>
              <a:ext cx="1408838" cy="1229642"/>
            </a:xfrm>
            <a:prstGeom prst="rect">
              <a:avLst/>
            </a:prstGeom>
          </p:spPr>
        </p:pic>
        <p:pic>
          <p:nvPicPr>
            <p:cNvPr id="13" name="図 12">
              <a:extLst>
                <a:ext uri="{FF2B5EF4-FFF2-40B4-BE49-F238E27FC236}">
                  <a16:creationId xmlns:a16="http://schemas.microsoft.com/office/drawing/2014/main" id="{A35C9C1B-57F9-4048-A8E7-C8A99BBCC01D}"/>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185416" y="2837026"/>
              <a:ext cx="1408838" cy="1229642"/>
            </a:xfrm>
            <a:prstGeom prst="rect">
              <a:avLst/>
            </a:prstGeom>
          </p:spPr>
        </p:pic>
        <p:pic>
          <p:nvPicPr>
            <p:cNvPr id="15" name="図 14">
              <a:extLst>
                <a:ext uri="{FF2B5EF4-FFF2-40B4-BE49-F238E27FC236}">
                  <a16:creationId xmlns:a16="http://schemas.microsoft.com/office/drawing/2014/main" id="{390FBC0D-C5A2-40F2-A8F9-EE69C63B496E}"/>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046377" y="1132936"/>
              <a:ext cx="1408838" cy="1229642"/>
            </a:xfrm>
            <a:prstGeom prst="rect">
              <a:avLst/>
            </a:prstGeom>
          </p:spPr>
        </p:pic>
        <p:pic>
          <p:nvPicPr>
            <p:cNvPr id="16" name="図 15">
              <a:extLst>
                <a:ext uri="{FF2B5EF4-FFF2-40B4-BE49-F238E27FC236}">
                  <a16:creationId xmlns:a16="http://schemas.microsoft.com/office/drawing/2014/main" id="{46369D45-0A0E-46EB-98BA-EBF967AA64FD}"/>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046377" y="2837026"/>
              <a:ext cx="1408838" cy="1229642"/>
            </a:xfrm>
            <a:prstGeom prst="rect">
              <a:avLst/>
            </a:prstGeom>
          </p:spPr>
        </p:pic>
      </p:grpSp>
      <p:pic>
        <p:nvPicPr>
          <p:cNvPr id="19" name="図 18">
            <a:extLst>
              <a:ext uri="{FF2B5EF4-FFF2-40B4-BE49-F238E27FC236}">
                <a16:creationId xmlns:a16="http://schemas.microsoft.com/office/drawing/2014/main" id="{A4FAEBA9-F7F1-4811-A2CD-5C1FDB81BA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6653" y="1731417"/>
            <a:ext cx="400413" cy="400413"/>
          </a:xfrm>
          <a:prstGeom prst="rect">
            <a:avLst/>
          </a:prstGeom>
        </p:spPr>
      </p:pic>
      <p:pic>
        <p:nvPicPr>
          <p:cNvPr id="22" name="図 21">
            <a:extLst>
              <a:ext uri="{FF2B5EF4-FFF2-40B4-BE49-F238E27FC236}">
                <a16:creationId xmlns:a16="http://schemas.microsoft.com/office/drawing/2014/main" id="{36884C56-198F-4B13-A33A-A9790BFE09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2094" y="1731417"/>
            <a:ext cx="400413" cy="400413"/>
          </a:xfrm>
          <a:prstGeom prst="rect">
            <a:avLst/>
          </a:prstGeom>
        </p:spPr>
      </p:pic>
      <p:sp>
        <p:nvSpPr>
          <p:cNvPr id="23" name="吹き出し: 四角形 22">
            <a:extLst>
              <a:ext uri="{FF2B5EF4-FFF2-40B4-BE49-F238E27FC236}">
                <a16:creationId xmlns:a16="http://schemas.microsoft.com/office/drawing/2014/main" id="{FC486692-2AA2-4682-849A-8F5F03C77C9B}"/>
              </a:ext>
            </a:extLst>
          </p:cNvPr>
          <p:cNvSpPr/>
          <p:nvPr/>
        </p:nvSpPr>
        <p:spPr>
          <a:xfrm>
            <a:off x="692088" y="366925"/>
            <a:ext cx="3529956" cy="612648"/>
          </a:xfrm>
          <a:prstGeom prst="wedgeRectCallout">
            <a:avLst>
              <a:gd name="adj1" fmla="val -1901"/>
              <a:gd name="adj2" fmla="val 18359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a:t>同一の物理サーバへ</a:t>
            </a:r>
            <a:r>
              <a:rPr lang="ja-JP" altLang="en-US" dirty="0"/>
              <a:t>デプロイ</a:t>
            </a:r>
            <a:endParaRPr lang="en-US" altLang="ja-JP" dirty="0"/>
          </a:p>
          <a:p>
            <a:pPr algn="ctr"/>
            <a:r>
              <a:rPr kumimoji="1" lang="ja-JP" altLang="en-US" dirty="0"/>
              <a:t>マザーボードや </a:t>
            </a:r>
            <a:r>
              <a:rPr kumimoji="1" lang="en-US" altLang="ja-JP" dirty="0"/>
              <a:t>NIC</a:t>
            </a:r>
            <a:r>
              <a:rPr kumimoji="1" lang="ja-JP" altLang="en-US" dirty="0"/>
              <a:t> などを共有</a:t>
            </a:r>
          </a:p>
        </p:txBody>
      </p:sp>
      <p:pic>
        <p:nvPicPr>
          <p:cNvPr id="24" name="図 23">
            <a:extLst>
              <a:ext uri="{FF2B5EF4-FFF2-40B4-BE49-F238E27FC236}">
                <a16:creationId xmlns:a16="http://schemas.microsoft.com/office/drawing/2014/main" id="{B62E754D-91E6-4FB5-B11C-9DFB3DD3F3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768" y="1161120"/>
            <a:ext cx="400413" cy="400413"/>
          </a:xfrm>
          <a:prstGeom prst="rect">
            <a:avLst/>
          </a:prstGeom>
        </p:spPr>
      </p:pic>
      <p:pic>
        <p:nvPicPr>
          <p:cNvPr id="25" name="図 24">
            <a:extLst>
              <a:ext uri="{FF2B5EF4-FFF2-40B4-BE49-F238E27FC236}">
                <a16:creationId xmlns:a16="http://schemas.microsoft.com/office/drawing/2014/main" id="{7D99DE6A-5D7C-4690-A2E6-7D0B90484B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4923" y="2368818"/>
            <a:ext cx="400413" cy="400413"/>
          </a:xfrm>
          <a:prstGeom prst="rect">
            <a:avLst/>
          </a:prstGeom>
        </p:spPr>
      </p:pic>
      <p:sp>
        <p:nvSpPr>
          <p:cNvPr id="26" name="正方形/長方形 25">
            <a:extLst>
              <a:ext uri="{FF2B5EF4-FFF2-40B4-BE49-F238E27FC236}">
                <a16:creationId xmlns:a16="http://schemas.microsoft.com/office/drawing/2014/main" id="{EF4B7BE3-FDE0-4AEA-8205-56E023503429}"/>
              </a:ext>
            </a:extLst>
          </p:cNvPr>
          <p:cNvSpPr/>
          <p:nvPr/>
        </p:nvSpPr>
        <p:spPr>
          <a:xfrm>
            <a:off x="1599453" y="1533569"/>
            <a:ext cx="1920562" cy="7783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B5AD239B-6542-4227-8D4B-D43D7BD5FBFA}"/>
              </a:ext>
            </a:extLst>
          </p:cNvPr>
          <p:cNvSpPr/>
          <p:nvPr/>
        </p:nvSpPr>
        <p:spPr>
          <a:xfrm>
            <a:off x="6047245" y="925211"/>
            <a:ext cx="1866053" cy="20192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吹き出し: 四角形 27">
            <a:extLst>
              <a:ext uri="{FF2B5EF4-FFF2-40B4-BE49-F238E27FC236}">
                <a16:creationId xmlns:a16="http://schemas.microsoft.com/office/drawing/2014/main" id="{20B2F349-97E2-4DBB-914D-FF269E7D9CC3}"/>
              </a:ext>
            </a:extLst>
          </p:cNvPr>
          <p:cNvSpPr/>
          <p:nvPr/>
        </p:nvSpPr>
        <p:spPr>
          <a:xfrm>
            <a:off x="7167650" y="375429"/>
            <a:ext cx="3529956" cy="612648"/>
          </a:xfrm>
          <a:prstGeom prst="wedgeRectCallout">
            <a:avLst>
              <a:gd name="adj1" fmla="val -45726"/>
              <a:gd name="adj2" fmla="val 15918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a:t>同一のラックへデプロイ</a:t>
            </a:r>
            <a:endParaRPr lang="en-US" altLang="ja-JP" dirty="0"/>
          </a:p>
          <a:p>
            <a:pPr algn="ctr"/>
            <a:r>
              <a:rPr kumimoji="1" lang="ja-JP" altLang="en-US" dirty="0"/>
              <a:t>ルーターや電源を共有</a:t>
            </a:r>
          </a:p>
        </p:txBody>
      </p:sp>
      <p:pic>
        <p:nvPicPr>
          <p:cNvPr id="29" name="図 28">
            <a:extLst>
              <a:ext uri="{FF2B5EF4-FFF2-40B4-BE49-F238E27FC236}">
                <a16:creationId xmlns:a16="http://schemas.microsoft.com/office/drawing/2014/main" id="{636376ED-8046-4F7D-9432-13DB4D9EEC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756" y="3613897"/>
            <a:ext cx="400413" cy="400413"/>
          </a:xfrm>
          <a:prstGeom prst="rect">
            <a:avLst/>
          </a:prstGeom>
        </p:spPr>
      </p:pic>
      <p:pic>
        <p:nvPicPr>
          <p:cNvPr id="30" name="図 29">
            <a:extLst>
              <a:ext uri="{FF2B5EF4-FFF2-40B4-BE49-F238E27FC236}">
                <a16:creationId xmlns:a16="http://schemas.microsoft.com/office/drawing/2014/main" id="{D1EEA411-7E6E-4C4A-AC6A-9ACA7E5BC0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8568" y="4280826"/>
            <a:ext cx="400413" cy="400413"/>
          </a:xfrm>
          <a:prstGeom prst="rect">
            <a:avLst/>
          </a:prstGeom>
        </p:spPr>
      </p:pic>
      <p:sp>
        <p:nvSpPr>
          <p:cNvPr id="31" name="正方形/長方形 30">
            <a:extLst>
              <a:ext uri="{FF2B5EF4-FFF2-40B4-BE49-F238E27FC236}">
                <a16:creationId xmlns:a16="http://schemas.microsoft.com/office/drawing/2014/main" id="{478D3178-CD77-48A1-8959-E1E9B1CCF68C}"/>
              </a:ext>
            </a:extLst>
          </p:cNvPr>
          <p:cNvSpPr/>
          <p:nvPr/>
        </p:nvSpPr>
        <p:spPr>
          <a:xfrm>
            <a:off x="6047245" y="3429458"/>
            <a:ext cx="4164169" cy="2019271"/>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吹き出し: 四角形 31">
            <a:extLst>
              <a:ext uri="{FF2B5EF4-FFF2-40B4-BE49-F238E27FC236}">
                <a16:creationId xmlns:a16="http://schemas.microsoft.com/office/drawing/2014/main" id="{944129A8-42E4-4CE3-A454-CD18CCFDD68B}"/>
              </a:ext>
            </a:extLst>
          </p:cNvPr>
          <p:cNvSpPr/>
          <p:nvPr/>
        </p:nvSpPr>
        <p:spPr>
          <a:xfrm>
            <a:off x="2256859" y="5142405"/>
            <a:ext cx="3529956" cy="612648"/>
          </a:xfrm>
          <a:prstGeom prst="wedgeRectCallout">
            <a:avLst>
              <a:gd name="adj1" fmla="val 61637"/>
              <a:gd name="adj2" fmla="val -1186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a:t>異なるラックへデプロイ</a:t>
            </a:r>
            <a:endParaRPr kumimoji="1" lang="en-US" altLang="ja-JP" dirty="0"/>
          </a:p>
          <a:p>
            <a:pPr algn="ctr"/>
            <a:r>
              <a:rPr lang="ja-JP" altLang="en-US" dirty="0"/>
              <a:t>共有リソースなし！</a:t>
            </a:r>
            <a:endParaRPr kumimoji="1" lang="ja-JP" altLang="en-US" dirty="0"/>
          </a:p>
        </p:txBody>
      </p:sp>
    </p:spTree>
    <p:extLst>
      <p:ext uri="{BB962C8B-B14F-4D97-AF65-F5344CB8AC3E}">
        <p14:creationId xmlns:p14="http://schemas.microsoft.com/office/powerpoint/2010/main" val="3976425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946C5AD-B1F9-415D-98EA-1BC8316FD01C}"/>
              </a:ext>
            </a:extLst>
          </p:cNvPr>
          <p:cNvSpPr>
            <a:spLocks noGrp="1"/>
          </p:cNvSpPr>
          <p:nvPr>
            <p:ph idx="1"/>
          </p:nvPr>
        </p:nvSpPr>
        <p:spPr>
          <a:xfrm>
            <a:off x="838200" y="350808"/>
            <a:ext cx="10515600" cy="6176513"/>
          </a:xfrm>
        </p:spPr>
        <p:txBody>
          <a:bodyPr>
            <a:normAutofit fontScale="92500" lnSpcReduction="20000"/>
          </a:bodyPr>
          <a:lstStyle/>
          <a:p>
            <a:r>
              <a:rPr kumimoji="1" lang="en-US" altLang="ja-JP" dirty="0"/>
              <a:t>Azure</a:t>
            </a:r>
            <a:r>
              <a:rPr kumimoji="1" lang="ja-JP" altLang="en-US" dirty="0"/>
              <a:t> インフラストラクチャに対して「これらの仮想サーバーは別々のラックにデプロイして、単一障害点を持たないようにしてね」と教えてあげるためのオプションを「可用性セット」と呼びます。</a:t>
            </a:r>
            <a:endParaRPr kumimoji="1" lang="en-US" altLang="ja-JP" dirty="0"/>
          </a:p>
          <a:p>
            <a:r>
              <a:rPr lang="ja-JP" altLang="en-US" dirty="0"/>
              <a:t>可用性セットの詳細については下記等をご参照ください。</a:t>
            </a:r>
            <a:endParaRPr kumimoji="1" lang="en-US" altLang="ja-JP" dirty="0"/>
          </a:p>
          <a:p>
            <a:r>
              <a:rPr lang="en-US" altLang="ja-JP" dirty="0">
                <a:hlinkClick r:id="rId2"/>
              </a:rPr>
              <a:t>https://docs.microsoft.com/ja-jp/azure/virtual-machines/windows/infrastructure-availability-sets-guidelines</a:t>
            </a:r>
            <a:endParaRPr lang="en-US" altLang="ja-JP" dirty="0"/>
          </a:p>
          <a:p>
            <a:endParaRPr lang="en-US" altLang="ja-JP" dirty="0"/>
          </a:p>
          <a:p>
            <a:r>
              <a:rPr kumimoji="1" lang="ja-JP" altLang="en-US" dirty="0"/>
              <a:t>上記にある通り、可用性セットは障害に備えるだけではなく、通常運用におけるメンテナンスにおいても考慮されます。</a:t>
            </a:r>
            <a:endParaRPr kumimoji="1" lang="en-US" altLang="ja-JP" dirty="0"/>
          </a:p>
          <a:p>
            <a:r>
              <a:rPr kumimoji="1" lang="ja-JP" altLang="en-US" dirty="0"/>
              <a:t>頻度は低いですが一部のメンテナンスは仮想マシンの再起動を伴う場合があります。</a:t>
            </a:r>
            <a:endParaRPr kumimoji="1" lang="en-US" altLang="ja-JP" dirty="0"/>
          </a:p>
          <a:p>
            <a:r>
              <a:rPr lang="ja-JP" altLang="en-US" dirty="0"/>
              <a:t>クラスタを構成する複数の仮想マシンがメンテナンスによって同時に再起動が行われることが無いようにするためにも、可用性セットは重要になってきます。</a:t>
            </a:r>
            <a:endParaRPr lang="en-US" altLang="ja-JP" dirty="0"/>
          </a:p>
          <a:p>
            <a:r>
              <a:rPr lang="en-US" altLang="ja-JP" dirty="0">
                <a:hlinkClick r:id="rId3"/>
              </a:rPr>
              <a:t>https://docs.microsoft.com/ja-jp/azure/virtual-machines/linux/planned-maintenance</a:t>
            </a:r>
            <a:endParaRPr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1510664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39727E-D54D-4462-81DB-0CDAD5FCC024}"/>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C2202440-EA88-4777-B0D7-7A4ED62EFBC4}"/>
              </a:ext>
            </a:extLst>
          </p:cNvPr>
          <p:cNvSpPr>
            <a:spLocks noGrp="1"/>
          </p:cNvSpPr>
          <p:nvPr>
            <p:ph idx="1"/>
          </p:nvPr>
        </p:nvSpPr>
        <p:spPr/>
        <p:txBody>
          <a:bodyPr/>
          <a:lstStyle/>
          <a:p>
            <a:r>
              <a:rPr lang="ja-JP" altLang="en-US" dirty="0"/>
              <a:t>なお同一の可用性セットに複数台の仮想マシンを構成した場合には、それらの仮想マシンに対して </a:t>
            </a:r>
            <a:r>
              <a:rPr lang="en-US" altLang="ja-JP" dirty="0"/>
              <a:t>SLA</a:t>
            </a:r>
            <a:r>
              <a:rPr lang="ja-JP" altLang="en-US" dirty="0"/>
              <a:t> が適用されます。</a:t>
            </a:r>
            <a:endParaRPr lang="en-US" altLang="ja-JP" dirty="0"/>
          </a:p>
          <a:p>
            <a:r>
              <a:rPr lang="en-US" altLang="ja-JP" dirty="0">
                <a:hlinkClick r:id="rId2"/>
              </a:rPr>
              <a:t>https://azure.microsoft.com/ja-jp/support/legal/sla/virtual-machines/v1_6/</a:t>
            </a:r>
            <a:endParaRPr lang="en-US" altLang="ja-JP" dirty="0"/>
          </a:p>
          <a:p>
            <a:r>
              <a:rPr kumimoji="1" lang="ja-JP" altLang="en-US" dirty="0"/>
              <a:t>この場合には仮想マシンに接続されているディスクは必ずしも </a:t>
            </a:r>
            <a:r>
              <a:rPr kumimoji="1" lang="en-US" altLang="ja-JP" dirty="0"/>
              <a:t>Premium</a:t>
            </a:r>
            <a:r>
              <a:rPr kumimoji="1" lang="ja-JP" altLang="en-US" dirty="0"/>
              <a:t> </a:t>
            </a:r>
            <a:r>
              <a:rPr kumimoji="1" lang="en-US" altLang="ja-JP" dirty="0"/>
              <a:t>Storage</a:t>
            </a:r>
            <a:r>
              <a:rPr kumimoji="1" lang="ja-JP" altLang="en-US" dirty="0"/>
              <a:t> である必要は</a:t>
            </a:r>
            <a:r>
              <a:rPr lang="ja-JP" altLang="en-US" dirty="0"/>
              <a:t>ありません。</a:t>
            </a:r>
            <a:endParaRPr kumimoji="1" lang="ja-JP" altLang="en-US" dirty="0"/>
          </a:p>
        </p:txBody>
      </p:sp>
    </p:spTree>
    <p:extLst>
      <p:ext uri="{BB962C8B-B14F-4D97-AF65-F5344CB8AC3E}">
        <p14:creationId xmlns:p14="http://schemas.microsoft.com/office/powerpoint/2010/main" val="4197083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2143B3-77F8-4190-B122-B5184B4DC5BC}"/>
              </a:ext>
            </a:extLst>
          </p:cNvPr>
          <p:cNvSpPr>
            <a:spLocks noGrp="1"/>
          </p:cNvSpPr>
          <p:nvPr>
            <p:ph type="title"/>
          </p:nvPr>
        </p:nvSpPr>
        <p:spPr/>
        <p:txBody>
          <a:bodyPr/>
          <a:lstStyle/>
          <a:p>
            <a:r>
              <a:rPr kumimoji="1" lang="ja-JP" altLang="en-US" dirty="0"/>
              <a:t>クラスタを意識したソフトウェア構成</a:t>
            </a:r>
          </a:p>
        </p:txBody>
      </p:sp>
      <p:sp>
        <p:nvSpPr>
          <p:cNvPr id="3" name="コンテンツ プレースホルダー 2">
            <a:extLst>
              <a:ext uri="{FF2B5EF4-FFF2-40B4-BE49-F238E27FC236}">
                <a16:creationId xmlns:a16="http://schemas.microsoft.com/office/drawing/2014/main" id="{B4EAC6BD-D56A-4BE8-93EA-DF9C7F14464B}"/>
              </a:ext>
            </a:extLst>
          </p:cNvPr>
          <p:cNvSpPr>
            <a:spLocks noGrp="1"/>
          </p:cNvSpPr>
          <p:nvPr>
            <p:ph idx="1"/>
          </p:nvPr>
        </p:nvSpPr>
        <p:spPr/>
        <p:txBody>
          <a:bodyPr/>
          <a:lstStyle/>
          <a:p>
            <a:r>
              <a:rPr lang="ja-JP" altLang="en-US" dirty="0"/>
              <a:t>ここまでが </a:t>
            </a:r>
            <a:r>
              <a:rPr lang="en-US" altLang="ja-JP" dirty="0"/>
              <a:t>Microsoft</a:t>
            </a:r>
            <a:r>
              <a:rPr lang="ja-JP" altLang="en-US" dirty="0"/>
              <a:t> が 「クラスタ構成における可用性」として提供している範囲になります。</a:t>
            </a:r>
            <a:endParaRPr lang="en-US" altLang="ja-JP" dirty="0"/>
          </a:p>
          <a:p>
            <a:r>
              <a:rPr lang="ja-JP" altLang="en-US" dirty="0"/>
              <a:t>しかしこれは、可用性セットに複数の仮想マシンを含んでおけば最低 でも</a:t>
            </a:r>
            <a:r>
              <a:rPr lang="en-US" altLang="ja-JP" dirty="0"/>
              <a:t>1</a:t>
            </a:r>
            <a:r>
              <a:rPr lang="ja-JP" altLang="en-US" dirty="0"/>
              <a:t> 台以上が利用可能であるように管理・運用される、というものになります。</a:t>
            </a:r>
            <a:endParaRPr lang="en-US" altLang="ja-JP" dirty="0"/>
          </a:p>
          <a:p>
            <a:r>
              <a:rPr lang="ja-JP" altLang="en-US" dirty="0"/>
              <a:t>クラスタレベルで「サービスとしての可用性」を考える場合にはこれだけでは十分ではなく、利用者側でもクラスタ化された仮想マシン上に配備されることを意識したソフトウェア構成を考慮する必要があります。</a:t>
            </a:r>
            <a:endParaRPr lang="en-US" altLang="ja-JP" dirty="0"/>
          </a:p>
        </p:txBody>
      </p:sp>
    </p:spTree>
    <p:extLst>
      <p:ext uri="{BB962C8B-B14F-4D97-AF65-F5344CB8AC3E}">
        <p14:creationId xmlns:p14="http://schemas.microsoft.com/office/powerpoint/2010/main" val="208407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979B8B81-26C0-4666-9B2A-3A14F3C2CA32}"/>
              </a:ext>
            </a:extLst>
          </p:cNvPr>
          <p:cNvGrpSpPr/>
          <p:nvPr/>
        </p:nvGrpSpPr>
        <p:grpSpPr>
          <a:xfrm>
            <a:off x="264543" y="-907999"/>
            <a:ext cx="11736959" cy="8479646"/>
            <a:chOff x="264543" y="-907999"/>
            <a:chExt cx="11736959" cy="8479646"/>
          </a:xfrm>
        </p:grpSpPr>
        <p:sp>
          <p:nvSpPr>
            <p:cNvPr id="4" name="正方形/長方形 3">
              <a:extLst>
                <a:ext uri="{FF2B5EF4-FFF2-40B4-BE49-F238E27FC236}">
                  <a16:creationId xmlns:a16="http://schemas.microsoft.com/office/drawing/2014/main" id="{DF069DCD-204D-4854-AD69-45325D7A8AC8}"/>
                </a:ext>
              </a:extLst>
            </p:cNvPr>
            <p:cNvSpPr/>
            <p:nvPr/>
          </p:nvSpPr>
          <p:spPr>
            <a:xfrm>
              <a:off x="264543" y="3704562"/>
              <a:ext cx="11542144" cy="138528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dirty="0"/>
                <a:t>Microsoft</a:t>
              </a:r>
              <a:r>
                <a:rPr kumimoji="1" lang="ja-JP" altLang="en-US" dirty="0"/>
                <a:t>の</a:t>
              </a:r>
              <a:endParaRPr kumimoji="1" lang="en-US" altLang="ja-JP" dirty="0"/>
            </a:p>
            <a:p>
              <a:r>
                <a:rPr kumimoji="1" lang="ja-JP" altLang="en-US" dirty="0"/>
                <a:t>責任範囲</a:t>
              </a:r>
              <a:endParaRPr kumimoji="1" lang="en-US" altLang="ja-JP" dirty="0"/>
            </a:p>
          </p:txBody>
        </p:sp>
        <p:sp>
          <p:nvSpPr>
            <p:cNvPr id="5" name="四角形: 角を丸くする 4">
              <a:extLst>
                <a:ext uri="{FF2B5EF4-FFF2-40B4-BE49-F238E27FC236}">
                  <a16:creationId xmlns:a16="http://schemas.microsoft.com/office/drawing/2014/main" id="{B2A27580-FB1B-4378-9713-CFEDEC1DB60B}"/>
                </a:ext>
              </a:extLst>
            </p:cNvPr>
            <p:cNvSpPr/>
            <p:nvPr/>
          </p:nvSpPr>
          <p:spPr>
            <a:xfrm>
              <a:off x="2360840" y="4443748"/>
              <a:ext cx="4273348" cy="45993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dirty="0"/>
                <a:t>Virtualization</a:t>
              </a:r>
              <a:endParaRPr kumimoji="1" lang="ja-JP" altLang="en-US" dirty="0"/>
            </a:p>
          </p:txBody>
        </p:sp>
        <p:sp>
          <p:nvSpPr>
            <p:cNvPr id="6" name="四角形: 角を丸くする 5">
              <a:extLst>
                <a:ext uri="{FF2B5EF4-FFF2-40B4-BE49-F238E27FC236}">
                  <a16:creationId xmlns:a16="http://schemas.microsoft.com/office/drawing/2014/main" id="{0CD386BD-4758-46DC-AD60-36E33770629C}"/>
                </a:ext>
              </a:extLst>
            </p:cNvPr>
            <p:cNvSpPr/>
            <p:nvPr/>
          </p:nvSpPr>
          <p:spPr>
            <a:xfrm>
              <a:off x="2360840" y="3893466"/>
              <a:ext cx="1264331" cy="45993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t>Compute</a:t>
              </a:r>
              <a:endParaRPr kumimoji="1" lang="ja-JP" altLang="en-US" dirty="0"/>
            </a:p>
          </p:txBody>
        </p:sp>
        <p:sp>
          <p:nvSpPr>
            <p:cNvPr id="7" name="四角形: 角を丸くする 6">
              <a:extLst>
                <a:ext uri="{FF2B5EF4-FFF2-40B4-BE49-F238E27FC236}">
                  <a16:creationId xmlns:a16="http://schemas.microsoft.com/office/drawing/2014/main" id="{437560CB-D5A6-45C0-981A-4A4D10025280}"/>
                </a:ext>
              </a:extLst>
            </p:cNvPr>
            <p:cNvSpPr/>
            <p:nvPr/>
          </p:nvSpPr>
          <p:spPr>
            <a:xfrm>
              <a:off x="3860200" y="3893466"/>
              <a:ext cx="1264331" cy="45993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t>Storage</a:t>
              </a:r>
              <a:endParaRPr kumimoji="1" lang="ja-JP" altLang="en-US" dirty="0"/>
            </a:p>
          </p:txBody>
        </p:sp>
        <p:sp>
          <p:nvSpPr>
            <p:cNvPr id="8" name="四角形: 角を丸くする 7">
              <a:extLst>
                <a:ext uri="{FF2B5EF4-FFF2-40B4-BE49-F238E27FC236}">
                  <a16:creationId xmlns:a16="http://schemas.microsoft.com/office/drawing/2014/main" id="{204B6B3A-A6D5-451D-94BB-7B199CFCAAED}"/>
                </a:ext>
              </a:extLst>
            </p:cNvPr>
            <p:cNvSpPr/>
            <p:nvPr/>
          </p:nvSpPr>
          <p:spPr>
            <a:xfrm>
              <a:off x="5359560" y="3887990"/>
              <a:ext cx="1264331" cy="45993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t>Network</a:t>
              </a:r>
              <a:endParaRPr kumimoji="1" lang="ja-JP" altLang="en-US" dirty="0"/>
            </a:p>
          </p:txBody>
        </p:sp>
        <p:sp>
          <p:nvSpPr>
            <p:cNvPr id="9" name="正方形/長方形 8">
              <a:extLst>
                <a:ext uri="{FF2B5EF4-FFF2-40B4-BE49-F238E27FC236}">
                  <a16:creationId xmlns:a16="http://schemas.microsoft.com/office/drawing/2014/main" id="{2DC34C9B-0AF2-48BA-AFA2-9A242F159B99}"/>
                </a:ext>
              </a:extLst>
            </p:cNvPr>
            <p:cNvSpPr/>
            <p:nvPr/>
          </p:nvSpPr>
          <p:spPr>
            <a:xfrm>
              <a:off x="264543" y="1686861"/>
              <a:ext cx="11542144" cy="192325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kumimoji="1" lang="ja-JP" altLang="en-US" dirty="0"/>
                <a:t>利用者の</a:t>
              </a:r>
              <a:endParaRPr kumimoji="1" lang="en-US" altLang="ja-JP" dirty="0"/>
            </a:p>
            <a:p>
              <a:r>
                <a:rPr kumimoji="1" lang="ja-JP" altLang="en-US" dirty="0"/>
                <a:t>責任範囲</a:t>
              </a:r>
              <a:endParaRPr kumimoji="1" lang="en-US" altLang="ja-JP" dirty="0"/>
            </a:p>
          </p:txBody>
        </p:sp>
        <p:sp>
          <p:nvSpPr>
            <p:cNvPr id="10" name="四角形: 角を丸くする 9">
              <a:extLst>
                <a:ext uri="{FF2B5EF4-FFF2-40B4-BE49-F238E27FC236}">
                  <a16:creationId xmlns:a16="http://schemas.microsoft.com/office/drawing/2014/main" id="{B89DE68E-59F1-4FA1-9F97-A66B93137710}"/>
                </a:ext>
              </a:extLst>
            </p:cNvPr>
            <p:cNvSpPr/>
            <p:nvPr/>
          </p:nvSpPr>
          <p:spPr>
            <a:xfrm>
              <a:off x="2360839" y="2965375"/>
              <a:ext cx="4263051" cy="45993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a:t>Operating System</a:t>
              </a:r>
              <a:endParaRPr kumimoji="1" lang="ja-JP" altLang="en-US" dirty="0"/>
            </a:p>
          </p:txBody>
        </p:sp>
        <p:sp>
          <p:nvSpPr>
            <p:cNvPr id="11" name="四角形: 角を丸くする 10">
              <a:extLst>
                <a:ext uri="{FF2B5EF4-FFF2-40B4-BE49-F238E27FC236}">
                  <a16:creationId xmlns:a16="http://schemas.microsoft.com/office/drawing/2014/main" id="{21CDCF3D-5801-46B2-9E79-E09BBE88705A}"/>
                </a:ext>
              </a:extLst>
            </p:cNvPr>
            <p:cNvSpPr/>
            <p:nvPr/>
          </p:nvSpPr>
          <p:spPr>
            <a:xfrm>
              <a:off x="2360839" y="2410985"/>
              <a:ext cx="4263051" cy="45993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a:t>Middle</a:t>
              </a:r>
              <a:r>
                <a:rPr lang="en-US" altLang="ja-JP" dirty="0"/>
                <a:t>ware</a:t>
              </a:r>
              <a:endParaRPr kumimoji="1" lang="ja-JP" altLang="en-US" dirty="0"/>
            </a:p>
          </p:txBody>
        </p:sp>
        <p:sp>
          <p:nvSpPr>
            <p:cNvPr id="12" name="四角形: 角を丸くする 11">
              <a:extLst>
                <a:ext uri="{FF2B5EF4-FFF2-40B4-BE49-F238E27FC236}">
                  <a16:creationId xmlns:a16="http://schemas.microsoft.com/office/drawing/2014/main" id="{285C5068-0035-4554-9D1A-7CCB39124220}"/>
                </a:ext>
              </a:extLst>
            </p:cNvPr>
            <p:cNvSpPr/>
            <p:nvPr/>
          </p:nvSpPr>
          <p:spPr>
            <a:xfrm>
              <a:off x="2360839" y="1855227"/>
              <a:ext cx="4263051" cy="45993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a:t>Application</a:t>
              </a:r>
            </a:p>
          </p:txBody>
        </p:sp>
        <p:sp>
          <p:nvSpPr>
            <p:cNvPr id="13" name="右中かっこ 12">
              <a:extLst>
                <a:ext uri="{FF2B5EF4-FFF2-40B4-BE49-F238E27FC236}">
                  <a16:creationId xmlns:a16="http://schemas.microsoft.com/office/drawing/2014/main" id="{D43C8CCD-5C25-45B8-8E9B-DD5F607B40F6}"/>
                </a:ext>
              </a:extLst>
            </p:cNvPr>
            <p:cNvSpPr/>
            <p:nvPr/>
          </p:nvSpPr>
          <p:spPr>
            <a:xfrm rot="16200000">
              <a:off x="6733632" y="-3787788"/>
              <a:ext cx="654467" cy="9881273"/>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四角形: メモ 13">
              <a:extLst>
                <a:ext uri="{FF2B5EF4-FFF2-40B4-BE49-F238E27FC236}">
                  <a16:creationId xmlns:a16="http://schemas.microsoft.com/office/drawing/2014/main" id="{1C6D2314-7B1D-4A5F-8E2A-07EAB84DFE13}"/>
                </a:ext>
              </a:extLst>
            </p:cNvPr>
            <p:cNvSpPr/>
            <p:nvPr/>
          </p:nvSpPr>
          <p:spPr>
            <a:xfrm>
              <a:off x="5921538" y="-907999"/>
              <a:ext cx="2278654" cy="1697967"/>
            </a:xfrm>
            <a:prstGeom prst="foldedCorner">
              <a:avLst>
                <a:gd name="adj" fmla="val 23818"/>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dirty="0"/>
                <a:t>クラスタ構成による</a:t>
              </a:r>
              <a:endParaRPr lang="en-US" altLang="ja-JP" dirty="0"/>
            </a:p>
            <a:p>
              <a:pPr algn="ctr"/>
              <a:r>
                <a:rPr lang="ja-JP" altLang="en-US" dirty="0"/>
                <a:t>サービスとしての</a:t>
              </a:r>
              <a:endParaRPr lang="en-US" altLang="ja-JP" dirty="0"/>
            </a:p>
            <a:p>
              <a:pPr algn="ctr"/>
              <a:r>
                <a:rPr kumimoji="1" lang="ja-JP" altLang="en-US" dirty="0"/>
                <a:t>可用性</a:t>
              </a:r>
            </a:p>
          </p:txBody>
        </p:sp>
        <p:pic>
          <p:nvPicPr>
            <p:cNvPr id="15" name="図 14">
              <a:extLst>
                <a:ext uri="{FF2B5EF4-FFF2-40B4-BE49-F238E27FC236}">
                  <a16:creationId xmlns:a16="http://schemas.microsoft.com/office/drawing/2014/main" id="{168A9310-AF3A-413A-95D7-D3B5F21A83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3850" y="5816562"/>
              <a:ext cx="532949" cy="532949"/>
            </a:xfrm>
            <a:prstGeom prst="rect">
              <a:avLst/>
            </a:prstGeom>
          </p:spPr>
        </p:pic>
        <p:sp>
          <p:nvSpPr>
            <p:cNvPr id="16" name="四角形: 角を丸くする 15">
              <a:extLst>
                <a:ext uri="{FF2B5EF4-FFF2-40B4-BE49-F238E27FC236}">
                  <a16:creationId xmlns:a16="http://schemas.microsoft.com/office/drawing/2014/main" id="{2A83D906-CD4A-4E90-AAAD-43F6EFECE50C}"/>
                </a:ext>
              </a:extLst>
            </p:cNvPr>
            <p:cNvSpPr/>
            <p:nvPr/>
          </p:nvSpPr>
          <p:spPr>
            <a:xfrm>
              <a:off x="7165753" y="4443748"/>
              <a:ext cx="4273348" cy="45993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dirty="0"/>
                <a:t>Virtualization</a:t>
              </a:r>
              <a:endParaRPr kumimoji="1" lang="ja-JP" altLang="en-US" dirty="0"/>
            </a:p>
          </p:txBody>
        </p:sp>
        <p:sp>
          <p:nvSpPr>
            <p:cNvPr id="17" name="四角形: 角を丸くする 16">
              <a:extLst>
                <a:ext uri="{FF2B5EF4-FFF2-40B4-BE49-F238E27FC236}">
                  <a16:creationId xmlns:a16="http://schemas.microsoft.com/office/drawing/2014/main" id="{3C04C103-DAA5-4841-829E-89DE5E3556FE}"/>
                </a:ext>
              </a:extLst>
            </p:cNvPr>
            <p:cNvSpPr/>
            <p:nvPr/>
          </p:nvSpPr>
          <p:spPr>
            <a:xfrm>
              <a:off x="7165753" y="3893466"/>
              <a:ext cx="1264331" cy="45993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t>Compute</a:t>
              </a:r>
              <a:endParaRPr kumimoji="1" lang="ja-JP" altLang="en-US" dirty="0"/>
            </a:p>
          </p:txBody>
        </p:sp>
        <p:sp>
          <p:nvSpPr>
            <p:cNvPr id="18" name="四角形: 角を丸くする 17">
              <a:extLst>
                <a:ext uri="{FF2B5EF4-FFF2-40B4-BE49-F238E27FC236}">
                  <a16:creationId xmlns:a16="http://schemas.microsoft.com/office/drawing/2014/main" id="{24357E2D-9A43-4C88-8364-5F9E38FBC7FE}"/>
                </a:ext>
              </a:extLst>
            </p:cNvPr>
            <p:cNvSpPr/>
            <p:nvPr/>
          </p:nvSpPr>
          <p:spPr>
            <a:xfrm>
              <a:off x="8665113" y="3893466"/>
              <a:ext cx="1264331" cy="45993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t>Storage</a:t>
              </a:r>
              <a:endParaRPr kumimoji="1" lang="ja-JP" altLang="en-US" dirty="0"/>
            </a:p>
          </p:txBody>
        </p:sp>
        <p:sp>
          <p:nvSpPr>
            <p:cNvPr id="19" name="四角形: 角を丸くする 18">
              <a:extLst>
                <a:ext uri="{FF2B5EF4-FFF2-40B4-BE49-F238E27FC236}">
                  <a16:creationId xmlns:a16="http://schemas.microsoft.com/office/drawing/2014/main" id="{B4708F18-22BD-44FD-9FAD-675B1FDB3927}"/>
                </a:ext>
              </a:extLst>
            </p:cNvPr>
            <p:cNvSpPr/>
            <p:nvPr/>
          </p:nvSpPr>
          <p:spPr>
            <a:xfrm>
              <a:off x="10164473" y="3887990"/>
              <a:ext cx="1264331" cy="45993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t>Network</a:t>
              </a:r>
              <a:endParaRPr kumimoji="1" lang="ja-JP" altLang="en-US" dirty="0"/>
            </a:p>
          </p:txBody>
        </p:sp>
        <p:sp>
          <p:nvSpPr>
            <p:cNvPr id="20" name="四角形: 角を丸くする 19">
              <a:extLst>
                <a:ext uri="{FF2B5EF4-FFF2-40B4-BE49-F238E27FC236}">
                  <a16:creationId xmlns:a16="http://schemas.microsoft.com/office/drawing/2014/main" id="{A9022454-3644-4774-8D1A-E44A3F561FD4}"/>
                </a:ext>
              </a:extLst>
            </p:cNvPr>
            <p:cNvSpPr/>
            <p:nvPr/>
          </p:nvSpPr>
          <p:spPr>
            <a:xfrm>
              <a:off x="7165752" y="2965375"/>
              <a:ext cx="4263051" cy="45993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a:t>Operating System</a:t>
              </a:r>
              <a:endParaRPr kumimoji="1" lang="ja-JP" altLang="en-US" dirty="0"/>
            </a:p>
          </p:txBody>
        </p:sp>
        <p:sp>
          <p:nvSpPr>
            <p:cNvPr id="21" name="四角形: 角を丸くする 20">
              <a:extLst>
                <a:ext uri="{FF2B5EF4-FFF2-40B4-BE49-F238E27FC236}">
                  <a16:creationId xmlns:a16="http://schemas.microsoft.com/office/drawing/2014/main" id="{4C5B349E-5842-4A46-A566-0804480CFED3}"/>
                </a:ext>
              </a:extLst>
            </p:cNvPr>
            <p:cNvSpPr/>
            <p:nvPr/>
          </p:nvSpPr>
          <p:spPr>
            <a:xfrm>
              <a:off x="7165752" y="2410985"/>
              <a:ext cx="4263051" cy="45993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a:t>Middle</a:t>
              </a:r>
              <a:r>
                <a:rPr lang="en-US" altLang="ja-JP" dirty="0"/>
                <a:t>ware</a:t>
              </a:r>
              <a:endParaRPr kumimoji="1" lang="ja-JP" altLang="en-US" dirty="0"/>
            </a:p>
          </p:txBody>
        </p:sp>
        <p:sp>
          <p:nvSpPr>
            <p:cNvPr id="22" name="四角形: 角を丸くする 21">
              <a:extLst>
                <a:ext uri="{FF2B5EF4-FFF2-40B4-BE49-F238E27FC236}">
                  <a16:creationId xmlns:a16="http://schemas.microsoft.com/office/drawing/2014/main" id="{4092DD61-46CC-45EF-8BCF-5A6CFCD452B7}"/>
                </a:ext>
              </a:extLst>
            </p:cNvPr>
            <p:cNvSpPr/>
            <p:nvPr/>
          </p:nvSpPr>
          <p:spPr>
            <a:xfrm>
              <a:off x="7165752" y="1855227"/>
              <a:ext cx="4263051" cy="45993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a:t>Application</a:t>
              </a:r>
            </a:p>
          </p:txBody>
        </p:sp>
        <p:sp>
          <p:nvSpPr>
            <p:cNvPr id="23" name="吹き出し: 四角形 22">
              <a:extLst>
                <a:ext uri="{FF2B5EF4-FFF2-40B4-BE49-F238E27FC236}">
                  <a16:creationId xmlns:a16="http://schemas.microsoft.com/office/drawing/2014/main" id="{08708782-25C3-4968-BE09-082263AB40C4}"/>
                </a:ext>
              </a:extLst>
            </p:cNvPr>
            <p:cNvSpPr/>
            <p:nvPr/>
          </p:nvSpPr>
          <p:spPr>
            <a:xfrm>
              <a:off x="2236246" y="1492968"/>
              <a:ext cx="4469353" cy="3881887"/>
            </a:xfrm>
            <a:prstGeom prst="wedgeRectCallout">
              <a:avLst>
                <a:gd name="adj1" fmla="val 39813"/>
                <a:gd name="adj2" fmla="val 68444"/>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図 23">
              <a:extLst>
                <a:ext uri="{FF2B5EF4-FFF2-40B4-BE49-F238E27FC236}">
                  <a16:creationId xmlns:a16="http://schemas.microsoft.com/office/drawing/2014/main" id="{79E68DE6-B1A6-49BF-9CA9-4D8517F35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0143" y="5816561"/>
              <a:ext cx="532949" cy="532949"/>
            </a:xfrm>
            <a:prstGeom prst="rect">
              <a:avLst/>
            </a:prstGeom>
          </p:spPr>
        </p:pic>
        <p:sp>
          <p:nvSpPr>
            <p:cNvPr id="25" name="吹き出し: 四角形 24">
              <a:extLst>
                <a:ext uri="{FF2B5EF4-FFF2-40B4-BE49-F238E27FC236}">
                  <a16:creationId xmlns:a16="http://schemas.microsoft.com/office/drawing/2014/main" id="{E57FF3C2-A379-4976-A7C3-1172B1A9196C}"/>
                </a:ext>
              </a:extLst>
            </p:cNvPr>
            <p:cNvSpPr/>
            <p:nvPr/>
          </p:nvSpPr>
          <p:spPr>
            <a:xfrm>
              <a:off x="7062600" y="1492968"/>
              <a:ext cx="4469353" cy="3881887"/>
            </a:xfrm>
            <a:prstGeom prst="wedgeRectCallout">
              <a:avLst>
                <a:gd name="adj1" fmla="val -39720"/>
                <a:gd name="adj2" fmla="val 66669"/>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6417E477-4725-4F9D-87BA-8B76518938C2}"/>
                </a:ext>
              </a:extLst>
            </p:cNvPr>
            <p:cNvSpPr/>
            <p:nvPr/>
          </p:nvSpPr>
          <p:spPr>
            <a:xfrm>
              <a:off x="5523220" y="5720215"/>
              <a:ext cx="2782579" cy="736594"/>
            </a:xfrm>
            <a:prstGeom prst="roundRect">
              <a:avLst/>
            </a:prstGeom>
            <a:noFill/>
            <a:ln w="38100">
              <a:solidFill>
                <a:schemeClr val="accent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CC065C4E-F5CC-4988-933B-D70AA886AE10}"/>
                </a:ext>
              </a:extLst>
            </p:cNvPr>
            <p:cNvSpPr txBox="1"/>
            <p:nvPr/>
          </p:nvSpPr>
          <p:spPr>
            <a:xfrm>
              <a:off x="8359784" y="5929375"/>
              <a:ext cx="1569660" cy="369332"/>
            </a:xfrm>
            <a:prstGeom prst="rect">
              <a:avLst/>
            </a:prstGeom>
            <a:noFill/>
          </p:spPr>
          <p:txBody>
            <a:bodyPr wrap="none" rtlCol="0">
              <a:spAutoFit/>
            </a:bodyPr>
            <a:lstStyle/>
            <a:p>
              <a:r>
                <a:rPr kumimoji="1" lang="ja-JP" altLang="en-US" dirty="0"/>
                <a:t>可用性セット</a:t>
              </a:r>
            </a:p>
          </p:txBody>
        </p:sp>
        <p:pic>
          <p:nvPicPr>
            <p:cNvPr id="28" name="図 27">
              <a:extLst>
                <a:ext uri="{FF2B5EF4-FFF2-40B4-BE49-F238E27FC236}">
                  <a16:creationId xmlns:a16="http://schemas.microsoft.com/office/drawing/2014/main" id="{AD51B518-F6AB-4EF1-9CF7-69C00F567074}"/>
                </a:ext>
              </a:extLst>
            </p:cNvPr>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891707" y="6727422"/>
              <a:ext cx="657233" cy="694101"/>
            </a:xfrm>
            <a:prstGeom prst="rect">
              <a:avLst/>
            </a:prstGeom>
          </p:spPr>
        </p:pic>
        <p:pic>
          <p:nvPicPr>
            <p:cNvPr id="29" name="図 28">
              <a:extLst>
                <a:ext uri="{FF2B5EF4-FFF2-40B4-BE49-F238E27FC236}">
                  <a16:creationId xmlns:a16="http://schemas.microsoft.com/office/drawing/2014/main" id="{CFCDD773-70A6-4926-9DC8-7B3826B21C7E}"/>
                </a:ext>
              </a:extLst>
            </p:cNvPr>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228000" y="6707839"/>
              <a:ext cx="657233" cy="694101"/>
            </a:xfrm>
            <a:prstGeom prst="rect">
              <a:avLst/>
            </a:prstGeom>
          </p:spPr>
        </p:pic>
        <p:sp>
          <p:nvSpPr>
            <p:cNvPr id="30" name="四角形: 角を丸くする 29">
              <a:extLst>
                <a:ext uri="{FF2B5EF4-FFF2-40B4-BE49-F238E27FC236}">
                  <a16:creationId xmlns:a16="http://schemas.microsoft.com/office/drawing/2014/main" id="{30756A24-7B03-4CFF-86FB-65D92696873F}"/>
                </a:ext>
              </a:extLst>
            </p:cNvPr>
            <p:cNvSpPr/>
            <p:nvPr/>
          </p:nvSpPr>
          <p:spPr>
            <a:xfrm>
              <a:off x="5542270" y="6590164"/>
              <a:ext cx="2782579" cy="972685"/>
            </a:xfrm>
            <a:prstGeom prst="roundRect">
              <a:avLst/>
            </a:prstGeom>
            <a:noFill/>
            <a:ln w="38100">
              <a:solidFill>
                <a:schemeClr val="accent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pic>
          <p:nvPicPr>
            <p:cNvPr id="31" name="図 30">
              <a:extLst>
                <a:ext uri="{FF2B5EF4-FFF2-40B4-BE49-F238E27FC236}">
                  <a16:creationId xmlns:a16="http://schemas.microsoft.com/office/drawing/2014/main" id="{6840129C-A057-4146-A9B4-AD6DBC80C6EE}"/>
                </a:ext>
              </a:extLst>
            </p:cNvPr>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095267" y="6858000"/>
              <a:ext cx="713647" cy="713647"/>
            </a:xfrm>
            <a:prstGeom prst="rect">
              <a:avLst/>
            </a:prstGeom>
          </p:spPr>
        </p:pic>
        <p:sp>
          <p:nvSpPr>
            <p:cNvPr id="32" name="テキスト ボックス 31">
              <a:extLst>
                <a:ext uri="{FF2B5EF4-FFF2-40B4-BE49-F238E27FC236}">
                  <a16:creationId xmlns:a16="http://schemas.microsoft.com/office/drawing/2014/main" id="{13B70C82-0375-46BA-8861-94EDC5006603}"/>
                </a:ext>
              </a:extLst>
            </p:cNvPr>
            <p:cNvSpPr txBox="1"/>
            <p:nvPr/>
          </p:nvSpPr>
          <p:spPr>
            <a:xfrm>
              <a:off x="8359784" y="6845491"/>
              <a:ext cx="3416320" cy="369332"/>
            </a:xfrm>
            <a:prstGeom prst="rect">
              <a:avLst/>
            </a:prstGeom>
            <a:noFill/>
          </p:spPr>
          <p:txBody>
            <a:bodyPr wrap="none" rtlCol="0">
              <a:spAutoFit/>
            </a:bodyPr>
            <a:lstStyle/>
            <a:p>
              <a:r>
                <a:rPr kumimoji="1" lang="ja-JP" altLang="en-US" dirty="0"/>
                <a:t>同一リージョンの異なるラック</a:t>
              </a:r>
            </a:p>
          </p:txBody>
        </p:sp>
      </p:grpSp>
    </p:spTree>
    <p:extLst>
      <p:ext uri="{BB962C8B-B14F-4D97-AF65-F5344CB8AC3E}">
        <p14:creationId xmlns:p14="http://schemas.microsoft.com/office/powerpoint/2010/main" val="8728109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3BC785-7275-4B17-891C-5EE117BADEA2}"/>
              </a:ext>
            </a:extLst>
          </p:cNvPr>
          <p:cNvSpPr>
            <a:spLocks noGrp="1"/>
          </p:cNvSpPr>
          <p:nvPr>
            <p:ph type="title"/>
          </p:nvPr>
        </p:nvSpPr>
        <p:spPr/>
        <p:txBody>
          <a:bodyPr/>
          <a:lstStyle/>
          <a:p>
            <a:r>
              <a:rPr kumimoji="1" lang="en-US" altLang="ja-JP" dirty="0"/>
              <a:t>Web</a:t>
            </a:r>
            <a:r>
              <a:rPr kumimoji="1" lang="ja-JP" altLang="en-US" dirty="0"/>
              <a:t> サーバーの場合</a:t>
            </a:r>
          </a:p>
        </p:txBody>
      </p:sp>
      <p:sp>
        <p:nvSpPr>
          <p:cNvPr id="3" name="コンテンツ プレースホルダー 2">
            <a:extLst>
              <a:ext uri="{FF2B5EF4-FFF2-40B4-BE49-F238E27FC236}">
                <a16:creationId xmlns:a16="http://schemas.microsoft.com/office/drawing/2014/main" id="{913121AF-A308-4943-BA8D-DF4C5FC3DE50}"/>
              </a:ext>
            </a:extLst>
          </p:cNvPr>
          <p:cNvSpPr>
            <a:spLocks noGrp="1"/>
          </p:cNvSpPr>
          <p:nvPr>
            <p:ph idx="1"/>
          </p:nvPr>
        </p:nvSpPr>
        <p:spPr/>
        <p:txBody>
          <a:bodyPr>
            <a:normAutofit fontScale="85000" lnSpcReduction="20000"/>
          </a:bodyPr>
          <a:lstStyle/>
          <a:p>
            <a:r>
              <a:rPr lang="ja-JP" altLang="en-US" dirty="0"/>
              <a:t>仮想マシンが </a:t>
            </a:r>
            <a:r>
              <a:rPr lang="en-US" altLang="ja-JP" dirty="0"/>
              <a:t>Web</a:t>
            </a:r>
            <a:r>
              <a:rPr lang="ja-JP" altLang="en-US" dirty="0"/>
              <a:t> アプリケーションや </a:t>
            </a:r>
            <a:r>
              <a:rPr lang="en-US" altLang="ja-JP" dirty="0"/>
              <a:t>Web</a:t>
            </a:r>
            <a:r>
              <a:rPr lang="ja-JP" altLang="en-US" dirty="0"/>
              <a:t> </a:t>
            </a:r>
            <a:r>
              <a:rPr lang="en-US" altLang="ja-JP" dirty="0"/>
              <a:t>API</a:t>
            </a:r>
            <a:r>
              <a:rPr lang="ja-JP" altLang="en-US" dirty="0"/>
              <a:t> を処理する </a:t>
            </a:r>
            <a:r>
              <a:rPr lang="en-US" altLang="ja-JP" dirty="0"/>
              <a:t>Web</a:t>
            </a:r>
            <a:r>
              <a:rPr lang="ja-JP" altLang="en-US" dirty="0"/>
              <a:t> サーバーの場合には、その上で動作するアプリケーションをステートレスに実装し、全てのサーバーに同じものを配置するのが一般的です。</a:t>
            </a:r>
            <a:endParaRPr lang="en-US" altLang="ja-JP" dirty="0"/>
          </a:p>
          <a:p>
            <a:r>
              <a:rPr lang="ja-JP" altLang="en-US" dirty="0"/>
              <a:t>直接のリクエストは前段に配置した負荷分散装置で受け付け、処理を後段の </a:t>
            </a:r>
            <a:r>
              <a:rPr lang="en-US" altLang="ja-JP" dirty="0"/>
              <a:t>Web</a:t>
            </a:r>
            <a:r>
              <a:rPr lang="ja-JP" altLang="en-US" dirty="0"/>
              <a:t> サーバー群に振り分けます。</a:t>
            </a:r>
            <a:endParaRPr lang="en-US" altLang="ja-JP" dirty="0"/>
          </a:p>
          <a:p>
            <a:r>
              <a:rPr kumimoji="1" lang="ja-JP" altLang="en-US" dirty="0"/>
              <a:t>負荷分散装置は </a:t>
            </a:r>
            <a:r>
              <a:rPr kumimoji="1" lang="en-US" altLang="ja-JP" dirty="0"/>
              <a:t>Web</a:t>
            </a:r>
            <a:r>
              <a:rPr kumimoji="1" lang="ja-JP" altLang="en-US" dirty="0"/>
              <a:t> サーバー</a:t>
            </a:r>
            <a:r>
              <a:rPr lang="ja-JP" altLang="en-US" dirty="0"/>
              <a:t>群の正常性監視も行うことで、異常を検知した場合には処理を振り分けないようにすることでクラスタから切り離します。</a:t>
            </a:r>
            <a:endParaRPr lang="en-US" altLang="ja-JP" dirty="0"/>
          </a:p>
          <a:p>
            <a:r>
              <a:rPr lang="en-US" altLang="ja-JP" dirty="0"/>
              <a:t>Azure</a:t>
            </a:r>
            <a:r>
              <a:rPr lang="ja-JP" altLang="en-US" dirty="0"/>
              <a:t> では </a:t>
            </a:r>
            <a:r>
              <a:rPr lang="en-US" altLang="ja-JP" dirty="0"/>
              <a:t>Layer</a:t>
            </a:r>
            <a:r>
              <a:rPr lang="ja-JP" altLang="en-US" dirty="0"/>
              <a:t> </a:t>
            </a:r>
            <a:r>
              <a:rPr lang="en-US" altLang="ja-JP" dirty="0"/>
              <a:t>4 </a:t>
            </a:r>
            <a:r>
              <a:rPr lang="ja-JP" altLang="en-US" dirty="0"/>
              <a:t>の負荷分散としては </a:t>
            </a:r>
            <a:r>
              <a:rPr lang="en-US" altLang="ja-JP" dirty="0"/>
              <a:t>Load</a:t>
            </a:r>
            <a:r>
              <a:rPr lang="ja-JP" altLang="en-US" dirty="0"/>
              <a:t> </a:t>
            </a:r>
            <a:r>
              <a:rPr lang="en-US" altLang="ja-JP" dirty="0"/>
              <a:t>Balancer</a:t>
            </a:r>
            <a:r>
              <a:rPr lang="ja-JP" altLang="en-US" dirty="0"/>
              <a:t> を、あるいは </a:t>
            </a:r>
            <a:r>
              <a:rPr lang="en-US" altLang="ja-JP" dirty="0"/>
              <a:t>Layer 7 </a:t>
            </a:r>
            <a:r>
              <a:rPr lang="ja-JP" altLang="en-US" dirty="0"/>
              <a:t>の負荷分散として </a:t>
            </a:r>
            <a:r>
              <a:rPr lang="en-US" altLang="ja-JP" dirty="0"/>
              <a:t>Application</a:t>
            </a:r>
            <a:r>
              <a:rPr lang="ja-JP" altLang="en-US" dirty="0"/>
              <a:t> </a:t>
            </a:r>
            <a:r>
              <a:rPr lang="en-US" altLang="ja-JP" dirty="0"/>
              <a:t>Gateway</a:t>
            </a:r>
            <a:r>
              <a:rPr lang="ja-JP" altLang="en-US" dirty="0"/>
              <a:t> を利用することが出来ます。</a:t>
            </a:r>
            <a:endParaRPr lang="en-US" altLang="ja-JP" dirty="0"/>
          </a:p>
          <a:p>
            <a:r>
              <a:rPr lang="en-US" altLang="ja-JP" dirty="0">
                <a:hlinkClick r:id="rId2"/>
              </a:rPr>
              <a:t>https://docs.microsoft.com/ja-jp/azure/load-balancer/load-balancer-overview</a:t>
            </a:r>
            <a:endParaRPr lang="en-US" altLang="ja-JP" dirty="0"/>
          </a:p>
          <a:p>
            <a:r>
              <a:rPr lang="en-US" altLang="ja-JP" dirty="0">
                <a:hlinkClick r:id="rId3"/>
              </a:rPr>
              <a:t>https://docs.microsoft.com/ja-jp/azure/application-gateway/</a:t>
            </a:r>
            <a:endParaRPr lang="en-US" altLang="ja-JP" dirty="0"/>
          </a:p>
          <a:p>
            <a:endParaRPr lang="en-US" altLang="ja-JP" dirty="0"/>
          </a:p>
          <a:p>
            <a:endParaRPr kumimoji="1" lang="ja-JP" altLang="en-US" dirty="0"/>
          </a:p>
        </p:txBody>
      </p:sp>
    </p:spTree>
    <p:extLst>
      <p:ext uri="{BB962C8B-B14F-4D97-AF65-F5344CB8AC3E}">
        <p14:creationId xmlns:p14="http://schemas.microsoft.com/office/powerpoint/2010/main" val="16764367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0EC29150-F4B0-40CA-AE30-6AA31BB4C194}"/>
              </a:ext>
            </a:extLst>
          </p:cNvPr>
          <p:cNvGrpSpPr/>
          <p:nvPr/>
        </p:nvGrpSpPr>
        <p:grpSpPr>
          <a:xfrm>
            <a:off x="582561" y="273999"/>
            <a:ext cx="12935052" cy="4164031"/>
            <a:chOff x="582561" y="273999"/>
            <a:chExt cx="12935052" cy="4164031"/>
          </a:xfrm>
        </p:grpSpPr>
        <p:pic>
          <p:nvPicPr>
            <p:cNvPr id="3" name="図 2">
              <a:extLst>
                <a:ext uri="{FF2B5EF4-FFF2-40B4-BE49-F238E27FC236}">
                  <a16:creationId xmlns:a16="http://schemas.microsoft.com/office/drawing/2014/main" id="{77F4D86D-7765-4D09-AED0-238D1363A9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5565" y="1656770"/>
              <a:ext cx="780290" cy="780290"/>
            </a:xfrm>
            <a:prstGeom prst="rect">
              <a:avLst/>
            </a:prstGeom>
          </p:spPr>
        </p:pic>
        <p:pic>
          <p:nvPicPr>
            <p:cNvPr id="4" name="図 3">
              <a:extLst>
                <a:ext uri="{FF2B5EF4-FFF2-40B4-BE49-F238E27FC236}">
                  <a16:creationId xmlns:a16="http://schemas.microsoft.com/office/drawing/2014/main" id="{06237F44-DDBD-4906-8564-8D716552B6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6805" y="477645"/>
              <a:ext cx="532949" cy="532949"/>
            </a:xfrm>
            <a:prstGeom prst="rect">
              <a:avLst/>
            </a:prstGeom>
          </p:spPr>
        </p:pic>
        <p:pic>
          <p:nvPicPr>
            <p:cNvPr id="5" name="図 4">
              <a:extLst>
                <a:ext uri="{FF2B5EF4-FFF2-40B4-BE49-F238E27FC236}">
                  <a16:creationId xmlns:a16="http://schemas.microsoft.com/office/drawing/2014/main" id="{CD67007E-09BA-4D27-BF66-4763578C6A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6805" y="1325871"/>
              <a:ext cx="532949" cy="532949"/>
            </a:xfrm>
            <a:prstGeom prst="rect">
              <a:avLst/>
            </a:prstGeom>
          </p:spPr>
        </p:pic>
        <p:sp>
          <p:nvSpPr>
            <p:cNvPr id="6" name="四角形: 角を丸くする 5">
              <a:extLst>
                <a:ext uri="{FF2B5EF4-FFF2-40B4-BE49-F238E27FC236}">
                  <a16:creationId xmlns:a16="http://schemas.microsoft.com/office/drawing/2014/main" id="{638EB13A-2F77-41A3-96BD-F35BFB2B246C}"/>
                </a:ext>
              </a:extLst>
            </p:cNvPr>
            <p:cNvSpPr/>
            <p:nvPr/>
          </p:nvSpPr>
          <p:spPr>
            <a:xfrm>
              <a:off x="5847686" y="273999"/>
              <a:ext cx="1570753" cy="3604825"/>
            </a:xfrm>
            <a:prstGeom prst="roundRect">
              <a:avLst/>
            </a:prstGeom>
            <a:noFill/>
            <a:ln w="38100">
              <a:solidFill>
                <a:schemeClr val="tx2"/>
              </a:solidFill>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F54EB5F-8F4C-4A41-8D1E-368E01CF6E44}"/>
                </a:ext>
              </a:extLst>
            </p:cNvPr>
            <p:cNvSpPr txBox="1"/>
            <p:nvPr/>
          </p:nvSpPr>
          <p:spPr>
            <a:xfrm>
              <a:off x="1537834" y="2553563"/>
              <a:ext cx="2372765" cy="923330"/>
            </a:xfrm>
            <a:prstGeom prst="rect">
              <a:avLst/>
            </a:prstGeom>
            <a:noFill/>
          </p:spPr>
          <p:txBody>
            <a:bodyPr wrap="none" rtlCol="0">
              <a:spAutoFit/>
            </a:bodyPr>
            <a:lstStyle/>
            <a:p>
              <a:r>
                <a:rPr kumimoji="1" lang="en-US" altLang="ja-JP" dirty="0"/>
                <a:t>Load</a:t>
              </a:r>
              <a:r>
                <a:rPr kumimoji="1" lang="ja-JP" altLang="en-US" dirty="0"/>
                <a:t> </a:t>
              </a:r>
              <a:r>
                <a:rPr kumimoji="1" lang="en-US" altLang="ja-JP" dirty="0"/>
                <a:t>Balancer</a:t>
              </a:r>
            </a:p>
            <a:p>
              <a:r>
                <a:rPr kumimoji="1" lang="ja-JP" altLang="en-US" dirty="0"/>
                <a:t>ないしは</a:t>
              </a:r>
              <a:endParaRPr kumimoji="1" lang="en-US" altLang="ja-JP" dirty="0"/>
            </a:p>
            <a:p>
              <a:r>
                <a:rPr lang="en-US" altLang="ja-JP" dirty="0"/>
                <a:t>Application</a:t>
              </a:r>
              <a:r>
                <a:rPr lang="ja-JP" altLang="en-US" dirty="0"/>
                <a:t> </a:t>
              </a:r>
              <a:r>
                <a:rPr lang="en-US" altLang="ja-JP" dirty="0"/>
                <a:t>Gateway</a:t>
              </a:r>
              <a:endParaRPr kumimoji="1" lang="ja-JP" altLang="en-US" dirty="0"/>
            </a:p>
          </p:txBody>
        </p:sp>
        <p:pic>
          <p:nvPicPr>
            <p:cNvPr id="8" name="図 7">
              <a:extLst>
                <a:ext uri="{FF2B5EF4-FFF2-40B4-BE49-F238E27FC236}">
                  <a16:creationId xmlns:a16="http://schemas.microsoft.com/office/drawing/2014/main" id="{1E933D36-C5C3-4415-8FE5-C394A19A21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6805" y="2174097"/>
              <a:ext cx="532949" cy="532949"/>
            </a:xfrm>
            <a:prstGeom prst="rect">
              <a:avLst/>
            </a:prstGeom>
          </p:spPr>
        </p:pic>
        <p:pic>
          <p:nvPicPr>
            <p:cNvPr id="9" name="図 8">
              <a:extLst>
                <a:ext uri="{FF2B5EF4-FFF2-40B4-BE49-F238E27FC236}">
                  <a16:creationId xmlns:a16="http://schemas.microsoft.com/office/drawing/2014/main" id="{F3A25478-5E92-49BA-AD58-6F905B71C8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6805" y="3022323"/>
              <a:ext cx="532949" cy="532949"/>
            </a:xfrm>
            <a:prstGeom prst="rect">
              <a:avLst/>
            </a:prstGeom>
          </p:spPr>
        </p:pic>
        <p:cxnSp>
          <p:nvCxnSpPr>
            <p:cNvPr id="10" name="直線コネクタ 9">
              <a:extLst>
                <a:ext uri="{FF2B5EF4-FFF2-40B4-BE49-F238E27FC236}">
                  <a16:creationId xmlns:a16="http://schemas.microsoft.com/office/drawing/2014/main" id="{0252EA4B-6A24-472D-AD40-E7783FCEC694}"/>
                </a:ext>
              </a:extLst>
            </p:cNvPr>
            <p:cNvCxnSpPr>
              <a:cxnSpLocks/>
              <a:stCxn id="3" idx="3"/>
              <a:endCxn id="4" idx="1"/>
            </p:cNvCxnSpPr>
            <p:nvPr/>
          </p:nvCxnSpPr>
          <p:spPr>
            <a:xfrm flipV="1">
              <a:off x="3425855" y="744120"/>
              <a:ext cx="2940950" cy="1302795"/>
            </a:xfrm>
            <a:prstGeom prst="line">
              <a:avLst/>
            </a:prstGeom>
            <a:ln w="38100">
              <a:solidFill>
                <a:schemeClr val="accent2"/>
              </a:solidFill>
              <a:prstDash val="sysDot"/>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3" name="直線コネクタ 12">
              <a:extLst>
                <a:ext uri="{FF2B5EF4-FFF2-40B4-BE49-F238E27FC236}">
                  <a16:creationId xmlns:a16="http://schemas.microsoft.com/office/drawing/2014/main" id="{18E4983F-DE78-45EA-B4D0-55B790B7DFB6}"/>
                </a:ext>
              </a:extLst>
            </p:cNvPr>
            <p:cNvCxnSpPr>
              <a:cxnSpLocks/>
              <a:stCxn id="3" idx="3"/>
              <a:endCxn id="5" idx="1"/>
            </p:cNvCxnSpPr>
            <p:nvPr/>
          </p:nvCxnSpPr>
          <p:spPr>
            <a:xfrm flipV="1">
              <a:off x="3425855" y="1592346"/>
              <a:ext cx="2940950" cy="454569"/>
            </a:xfrm>
            <a:prstGeom prst="line">
              <a:avLst/>
            </a:prstGeom>
            <a:ln w="38100">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6" name="直線コネクタ 15">
              <a:extLst>
                <a:ext uri="{FF2B5EF4-FFF2-40B4-BE49-F238E27FC236}">
                  <a16:creationId xmlns:a16="http://schemas.microsoft.com/office/drawing/2014/main" id="{AC0BDDA0-C06F-45FD-BB8F-4E6699B5AA66}"/>
                </a:ext>
              </a:extLst>
            </p:cNvPr>
            <p:cNvCxnSpPr>
              <a:cxnSpLocks/>
              <a:stCxn id="3" idx="3"/>
              <a:endCxn id="8" idx="1"/>
            </p:cNvCxnSpPr>
            <p:nvPr/>
          </p:nvCxnSpPr>
          <p:spPr>
            <a:xfrm>
              <a:off x="3425855" y="2046915"/>
              <a:ext cx="2940950" cy="393657"/>
            </a:xfrm>
            <a:prstGeom prst="line">
              <a:avLst/>
            </a:prstGeom>
            <a:ln w="38100">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9" name="直線コネクタ 18">
              <a:extLst>
                <a:ext uri="{FF2B5EF4-FFF2-40B4-BE49-F238E27FC236}">
                  <a16:creationId xmlns:a16="http://schemas.microsoft.com/office/drawing/2014/main" id="{320A57C3-C9D2-4E2C-9DC0-97FB03B67087}"/>
                </a:ext>
              </a:extLst>
            </p:cNvPr>
            <p:cNvCxnSpPr>
              <a:cxnSpLocks/>
              <a:stCxn id="3" idx="3"/>
              <a:endCxn id="9" idx="1"/>
            </p:cNvCxnSpPr>
            <p:nvPr/>
          </p:nvCxnSpPr>
          <p:spPr>
            <a:xfrm>
              <a:off x="3425855" y="2046915"/>
              <a:ext cx="2940950" cy="1241883"/>
            </a:xfrm>
            <a:prstGeom prst="line">
              <a:avLst/>
            </a:prstGeom>
            <a:ln w="38100">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2" name="直線コネクタ 21">
              <a:extLst>
                <a:ext uri="{FF2B5EF4-FFF2-40B4-BE49-F238E27FC236}">
                  <a16:creationId xmlns:a16="http://schemas.microsoft.com/office/drawing/2014/main" id="{54C5CC38-1B81-4EAA-8785-3230B4C379D3}"/>
                </a:ext>
              </a:extLst>
            </p:cNvPr>
            <p:cNvCxnSpPr>
              <a:cxnSpLocks/>
              <a:endCxn id="3" idx="1"/>
            </p:cNvCxnSpPr>
            <p:nvPr/>
          </p:nvCxnSpPr>
          <p:spPr>
            <a:xfrm>
              <a:off x="582561" y="2046915"/>
              <a:ext cx="2063004" cy="0"/>
            </a:xfrm>
            <a:prstGeom prst="line">
              <a:avLst/>
            </a:prstGeom>
            <a:ln w="38100">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25" name="テキスト ボックス 24">
              <a:extLst>
                <a:ext uri="{FF2B5EF4-FFF2-40B4-BE49-F238E27FC236}">
                  <a16:creationId xmlns:a16="http://schemas.microsoft.com/office/drawing/2014/main" id="{DE2C6FF6-EC84-4676-9EC5-692AE2352338}"/>
                </a:ext>
              </a:extLst>
            </p:cNvPr>
            <p:cNvSpPr txBox="1"/>
            <p:nvPr/>
          </p:nvSpPr>
          <p:spPr>
            <a:xfrm>
              <a:off x="582561" y="1620216"/>
              <a:ext cx="1961535" cy="369332"/>
            </a:xfrm>
            <a:prstGeom prst="rect">
              <a:avLst/>
            </a:prstGeom>
            <a:noFill/>
          </p:spPr>
          <p:txBody>
            <a:bodyPr wrap="square" rtlCol="0">
              <a:spAutoFit/>
            </a:bodyPr>
            <a:lstStyle/>
            <a:p>
              <a:r>
                <a:rPr kumimoji="1" lang="en-US" altLang="ja-JP" dirty="0"/>
                <a:t>HTTP/HTTPS</a:t>
              </a:r>
              <a:endParaRPr kumimoji="1" lang="ja-JP" altLang="en-US" dirty="0"/>
            </a:p>
          </p:txBody>
        </p:sp>
        <p:pic>
          <p:nvPicPr>
            <p:cNvPr id="27" name="図 26">
              <a:extLst>
                <a:ext uri="{FF2B5EF4-FFF2-40B4-BE49-F238E27FC236}">
                  <a16:creationId xmlns:a16="http://schemas.microsoft.com/office/drawing/2014/main" id="{318BBF89-DA5D-4F88-9259-6AF12EDD8F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7541" y="3657740"/>
              <a:ext cx="780290" cy="780290"/>
            </a:xfrm>
            <a:prstGeom prst="rect">
              <a:avLst/>
            </a:prstGeom>
          </p:spPr>
        </p:pic>
        <p:sp>
          <p:nvSpPr>
            <p:cNvPr id="28" name="テキスト ボックス 27">
              <a:extLst>
                <a:ext uri="{FF2B5EF4-FFF2-40B4-BE49-F238E27FC236}">
                  <a16:creationId xmlns:a16="http://schemas.microsoft.com/office/drawing/2014/main" id="{68DDCF03-5366-4308-BB35-DE8075DF277B}"/>
                </a:ext>
              </a:extLst>
            </p:cNvPr>
            <p:cNvSpPr txBox="1"/>
            <p:nvPr/>
          </p:nvSpPr>
          <p:spPr>
            <a:xfrm>
              <a:off x="6238924" y="3991173"/>
              <a:ext cx="1569660" cy="369332"/>
            </a:xfrm>
            <a:prstGeom prst="rect">
              <a:avLst/>
            </a:prstGeom>
            <a:noFill/>
          </p:spPr>
          <p:txBody>
            <a:bodyPr wrap="none" rtlCol="0">
              <a:spAutoFit/>
            </a:bodyPr>
            <a:lstStyle/>
            <a:p>
              <a:r>
                <a:rPr lang="ja-JP" altLang="en-US" dirty="0"/>
                <a:t>可用性セット</a:t>
              </a:r>
              <a:endParaRPr kumimoji="1" lang="ja-JP" altLang="en-US" dirty="0"/>
            </a:p>
          </p:txBody>
        </p:sp>
        <p:sp>
          <p:nvSpPr>
            <p:cNvPr id="30" name="吹き出し: 四角形 29">
              <a:extLst>
                <a:ext uri="{FF2B5EF4-FFF2-40B4-BE49-F238E27FC236}">
                  <a16:creationId xmlns:a16="http://schemas.microsoft.com/office/drawing/2014/main" id="{DADDB6D3-6533-4B39-9112-909128F7D732}"/>
                </a:ext>
              </a:extLst>
            </p:cNvPr>
            <p:cNvSpPr/>
            <p:nvPr/>
          </p:nvSpPr>
          <p:spPr>
            <a:xfrm>
              <a:off x="7808584" y="1550346"/>
              <a:ext cx="5709029" cy="1052129"/>
            </a:xfrm>
            <a:prstGeom prst="wedgeRectCallout">
              <a:avLst>
                <a:gd name="adj1" fmla="val -67560"/>
                <a:gd name="adj2" fmla="val -52147"/>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ステートレスに実装されたアプリケーションを配置</a:t>
              </a:r>
              <a:endParaRPr kumimoji="1" lang="en-US" altLang="ja-JP" dirty="0">
                <a:solidFill>
                  <a:schemeClr val="tx1"/>
                </a:solidFill>
              </a:endParaRPr>
            </a:p>
            <a:p>
              <a:pPr algn="ctr"/>
              <a:r>
                <a:rPr kumimoji="1" lang="ja-JP" altLang="en-US" dirty="0">
                  <a:solidFill>
                    <a:schemeClr val="tx1"/>
                  </a:solidFill>
                </a:rPr>
                <a:t>⇒</a:t>
              </a:r>
              <a:r>
                <a:rPr lang="ja-JP" altLang="en-US" dirty="0">
                  <a:solidFill>
                    <a:schemeClr val="tx1"/>
                  </a:solidFill>
                </a:rPr>
                <a:t> 任意のサーバーで障害ノードの代替が可能</a:t>
              </a:r>
              <a:endParaRPr kumimoji="1" lang="en-US" altLang="ja-JP" dirty="0">
                <a:solidFill>
                  <a:schemeClr val="tx1"/>
                </a:solidFill>
              </a:endParaRPr>
            </a:p>
          </p:txBody>
        </p:sp>
      </p:grpSp>
    </p:spTree>
    <p:extLst>
      <p:ext uri="{BB962C8B-B14F-4D97-AF65-F5344CB8AC3E}">
        <p14:creationId xmlns:p14="http://schemas.microsoft.com/office/powerpoint/2010/main" val="23754695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39EE31-BA80-4A04-A024-571BCF251318}"/>
              </a:ext>
            </a:extLst>
          </p:cNvPr>
          <p:cNvSpPr>
            <a:spLocks noGrp="1"/>
          </p:cNvSpPr>
          <p:nvPr>
            <p:ph type="title"/>
          </p:nvPr>
        </p:nvSpPr>
        <p:spPr/>
        <p:txBody>
          <a:bodyPr/>
          <a:lstStyle/>
          <a:p>
            <a:r>
              <a:rPr kumimoji="1" lang="en-US" altLang="ja-JP" dirty="0"/>
              <a:t>DB</a:t>
            </a:r>
            <a:r>
              <a:rPr kumimoji="1" lang="ja-JP" altLang="en-US" dirty="0"/>
              <a:t> サーバーの場合</a:t>
            </a:r>
          </a:p>
        </p:txBody>
      </p:sp>
      <p:sp>
        <p:nvSpPr>
          <p:cNvPr id="3" name="コンテンツ プレースホルダー 2">
            <a:extLst>
              <a:ext uri="{FF2B5EF4-FFF2-40B4-BE49-F238E27FC236}">
                <a16:creationId xmlns:a16="http://schemas.microsoft.com/office/drawing/2014/main" id="{81B9C69A-590D-4EDD-A545-05499A64192D}"/>
              </a:ext>
            </a:extLst>
          </p:cNvPr>
          <p:cNvSpPr>
            <a:spLocks noGrp="1"/>
          </p:cNvSpPr>
          <p:nvPr>
            <p:ph idx="1"/>
          </p:nvPr>
        </p:nvSpPr>
        <p:spPr/>
        <p:txBody>
          <a:bodyPr>
            <a:normAutofit fontScale="85000" lnSpcReduction="20000"/>
          </a:bodyPr>
          <a:lstStyle/>
          <a:p>
            <a:r>
              <a:rPr kumimoji="1" lang="ja-JP" altLang="en-US" dirty="0"/>
              <a:t>仮想マシンの役割が </a:t>
            </a:r>
            <a:r>
              <a:rPr kumimoji="1" lang="en-US" altLang="ja-JP" dirty="0"/>
              <a:t>DB</a:t>
            </a:r>
            <a:r>
              <a:rPr kumimoji="1" lang="ja-JP" altLang="en-US" dirty="0"/>
              <a:t> サーバーの場合には、多くの場合 </a:t>
            </a:r>
            <a:r>
              <a:rPr kumimoji="1" lang="en-US" altLang="ja-JP" dirty="0"/>
              <a:t>DB</a:t>
            </a:r>
            <a:r>
              <a:rPr kumimoji="1" lang="ja-JP" altLang="en-US" dirty="0"/>
              <a:t> ソフトウェアに対応したミドルウェアが必要となります。</a:t>
            </a:r>
            <a:endParaRPr kumimoji="1" lang="en-US" altLang="ja-JP" dirty="0"/>
          </a:p>
          <a:p>
            <a:r>
              <a:rPr lang="ja-JP" altLang="en-US" dirty="0"/>
              <a:t>例えば </a:t>
            </a:r>
            <a:r>
              <a:rPr lang="en-US" altLang="ja-JP" dirty="0"/>
              <a:t>SQL</a:t>
            </a:r>
            <a:r>
              <a:rPr lang="ja-JP" altLang="en-US" dirty="0"/>
              <a:t> </a:t>
            </a:r>
            <a:r>
              <a:rPr lang="en-US" altLang="ja-JP" dirty="0"/>
              <a:t>Server</a:t>
            </a:r>
            <a:r>
              <a:rPr lang="ja-JP" altLang="en-US" dirty="0"/>
              <a:t> で高可用性構成を構築する場合には、</a:t>
            </a:r>
            <a:r>
              <a:rPr lang="en-US" altLang="ja-JP" dirty="0"/>
              <a:t>SQL</a:t>
            </a:r>
            <a:r>
              <a:rPr lang="ja-JP" altLang="en-US" dirty="0"/>
              <a:t> </a:t>
            </a:r>
            <a:r>
              <a:rPr lang="en-US" altLang="ja-JP" dirty="0"/>
              <a:t>Server</a:t>
            </a:r>
            <a:r>
              <a:rPr lang="ja-JP" altLang="en-US" dirty="0"/>
              <a:t> </a:t>
            </a:r>
            <a:r>
              <a:rPr lang="en-US" altLang="ja-JP" dirty="0"/>
              <a:t>Always On Availability Group</a:t>
            </a:r>
            <a:r>
              <a:rPr lang="ja-JP" altLang="en-US" dirty="0"/>
              <a:t> を使用しますが、これは </a:t>
            </a:r>
            <a:r>
              <a:rPr lang="en-US" altLang="ja-JP" dirty="0"/>
              <a:t>Windows</a:t>
            </a:r>
            <a:r>
              <a:rPr lang="ja-JP" altLang="en-US" dirty="0"/>
              <a:t> </a:t>
            </a:r>
            <a:r>
              <a:rPr lang="en-US" altLang="ja-JP" dirty="0"/>
              <a:t>Server</a:t>
            </a:r>
            <a:r>
              <a:rPr lang="ja-JP" altLang="en-US" dirty="0"/>
              <a:t> の </a:t>
            </a:r>
            <a:r>
              <a:rPr lang="en-US" altLang="ja-JP" dirty="0"/>
              <a:t>Failover</a:t>
            </a:r>
            <a:r>
              <a:rPr lang="ja-JP" altLang="en-US" dirty="0"/>
              <a:t> </a:t>
            </a:r>
            <a:r>
              <a:rPr lang="en-US" altLang="ja-JP" dirty="0"/>
              <a:t>Cluster</a:t>
            </a:r>
            <a:r>
              <a:rPr lang="ja-JP" altLang="en-US" dirty="0"/>
              <a:t> 機能も併せて構成する必要があります。</a:t>
            </a:r>
            <a:endParaRPr lang="en-US" altLang="ja-JP" dirty="0"/>
          </a:p>
          <a:p>
            <a:r>
              <a:rPr kumimoji="1" lang="ja-JP" altLang="en-US" dirty="0"/>
              <a:t>これらにより複数の </a:t>
            </a:r>
            <a:r>
              <a:rPr kumimoji="1" lang="en-US" altLang="ja-JP" dirty="0"/>
              <a:t>DB</a:t>
            </a:r>
            <a:r>
              <a:rPr kumimoji="1" lang="ja-JP" altLang="en-US" dirty="0"/>
              <a:t> サーバー間でデータ同期を取りつつ、主系および待機系の管理を行います。</a:t>
            </a:r>
            <a:endParaRPr kumimoji="1" lang="en-US" altLang="ja-JP" dirty="0"/>
          </a:p>
          <a:p>
            <a:r>
              <a:rPr kumimoji="1" lang="ja-JP" altLang="en-US" dirty="0"/>
              <a:t>この場合も</a:t>
            </a:r>
            <a:r>
              <a:rPr lang="ja-JP" altLang="en-US" dirty="0"/>
              <a:t>接続元となるクライアントからは</a:t>
            </a:r>
            <a:r>
              <a:rPr kumimoji="1" lang="ja-JP" altLang="en-US" dirty="0"/>
              <a:t>前段に配置した </a:t>
            </a:r>
            <a:r>
              <a:rPr kumimoji="1" lang="en-US" altLang="ja-JP" dirty="0"/>
              <a:t>Azure</a:t>
            </a:r>
            <a:r>
              <a:rPr kumimoji="1" lang="ja-JP" altLang="en-US" dirty="0"/>
              <a:t> </a:t>
            </a:r>
            <a:r>
              <a:rPr kumimoji="1" lang="en-US" altLang="ja-JP" dirty="0"/>
              <a:t>Load</a:t>
            </a:r>
            <a:r>
              <a:rPr kumimoji="1" lang="ja-JP" altLang="en-US" dirty="0"/>
              <a:t> </a:t>
            </a:r>
            <a:r>
              <a:rPr kumimoji="1" lang="en-US" altLang="ja-JP" dirty="0"/>
              <a:t>Balancer</a:t>
            </a:r>
            <a:r>
              <a:rPr kumimoji="1" lang="ja-JP" altLang="en-US" dirty="0"/>
              <a:t> に対して接続し、その </a:t>
            </a:r>
            <a:r>
              <a:rPr kumimoji="1" lang="en-US" altLang="ja-JP" dirty="0"/>
              <a:t>NAT</a:t>
            </a:r>
            <a:r>
              <a:rPr kumimoji="1" lang="ja-JP" altLang="en-US" dirty="0"/>
              <a:t> 機能を利用してその時点での主系への透過的な接続を実現します。</a:t>
            </a:r>
            <a:endParaRPr kumimoji="1" lang="en-US" altLang="ja-JP" dirty="0"/>
          </a:p>
          <a:p>
            <a:r>
              <a:rPr lang="en-US" altLang="ja-JP" dirty="0">
                <a:hlinkClick r:id="rId2"/>
              </a:rPr>
              <a:t>https://docs.microsoft.com/en-us/azure/virtual-machines/windows/sql/virtual-machines-windows-portal-sql-availability-group-overview</a:t>
            </a:r>
            <a:endParaRPr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1101187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D719E7E9-6CD6-456C-A700-EC7B150C8143}"/>
              </a:ext>
            </a:extLst>
          </p:cNvPr>
          <p:cNvGrpSpPr/>
          <p:nvPr/>
        </p:nvGrpSpPr>
        <p:grpSpPr>
          <a:xfrm>
            <a:off x="1825481" y="1611493"/>
            <a:ext cx="7491555" cy="4038150"/>
            <a:chOff x="3445136" y="2739902"/>
            <a:chExt cx="7491555" cy="4038150"/>
          </a:xfrm>
        </p:grpSpPr>
        <p:pic>
          <p:nvPicPr>
            <p:cNvPr id="3" name="図 2">
              <a:extLst>
                <a:ext uri="{FF2B5EF4-FFF2-40B4-BE49-F238E27FC236}">
                  <a16:creationId xmlns:a16="http://schemas.microsoft.com/office/drawing/2014/main" id="{509EBFFC-9C2F-4351-B21B-05B7710C8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166" y="2890132"/>
              <a:ext cx="1038566" cy="1038566"/>
            </a:xfrm>
            <a:prstGeom prst="rect">
              <a:avLst/>
            </a:prstGeom>
          </p:spPr>
        </p:pic>
        <p:pic>
          <p:nvPicPr>
            <p:cNvPr id="4" name="図 3">
              <a:extLst>
                <a:ext uri="{FF2B5EF4-FFF2-40B4-BE49-F238E27FC236}">
                  <a16:creationId xmlns:a16="http://schemas.microsoft.com/office/drawing/2014/main" id="{63D98401-7D39-4CAD-91C1-43B5A5C06A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8265" y="3019269"/>
              <a:ext cx="780291" cy="780291"/>
            </a:xfrm>
            <a:prstGeom prst="rect">
              <a:avLst/>
            </a:prstGeom>
          </p:spPr>
        </p:pic>
        <p:cxnSp>
          <p:nvCxnSpPr>
            <p:cNvPr id="5" name="直線コネクタ 4">
              <a:extLst>
                <a:ext uri="{FF2B5EF4-FFF2-40B4-BE49-F238E27FC236}">
                  <a16:creationId xmlns:a16="http://schemas.microsoft.com/office/drawing/2014/main" id="{D252A48A-14E0-4F7D-8C05-2A0D81F795FD}"/>
                </a:ext>
              </a:extLst>
            </p:cNvPr>
            <p:cNvCxnSpPr>
              <a:cxnSpLocks/>
              <a:stCxn id="3" idx="3"/>
              <a:endCxn id="4" idx="1"/>
            </p:cNvCxnSpPr>
            <p:nvPr/>
          </p:nvCxnSpPr>
          <p:spPr>
            <a:xfrm>
              <a:off x="4843732" y="3409415"/>
              <a:ext cx="1834533" cy="0"/>
            </a:xfrm>
            <a:prstGeom prst="line">
              <a:avLst/>
            </a:prstGeom>
            <a:ln w="38100">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6" name="吹き出し: 四角形 5">
              <a:extLst>
                <a:ext uri="{FF2B5EF4-FFF2-40B4-BE49-F238E27FC236}">
                  <a16:creationId xmlns:a16="http://schemas.microsoft.com/office/drawing/2014/main" id="{4A5BD384-8B05-4A9A-B13C-58F22F4CFF5B}"/>
                </a:ext>
              </a:extLst>
            </p:cNvPr>
            <p:cNvSpPr/>
            <p:nvPr/>
          </p:nvSpPr>
          <p:spPr>
            <a:xfrm>
              <a:off x="3948616" y="4704049"/>
              <a:ext cx="1390838" cy="1102495"/>
            </a:xfrm>
            <a:prstGeom prst="wedgeRectCallout">
              <a:avLst>
                <a:gd name="adj1" fmla="val -1548"/>
                <a:gd name="adj2" fmla="val 92808"/>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7DBE8B35-A141-41A2-9880-1B46390D3E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0132" y="5997762"/>
              <a:ext cx="780290" cy="780290"/>
            </a:xfrm>
            <a:prstGeom prst="rect">
              <a:avLst/>
            </a:prstGeom>
          </p:spPr>
        </p:pic>
        <p:pic>
          <p:nvPicPr>
            <p:cNvPr id="8" name="図 7">
              <a:extLst>
                <a:ext uri="{FF2B5EF4-FFF2-40B4-BE49-F238E27FC236}">
                  <a16:creationId xmlns:a16="http://schemas.microsoft.com/office/drawing/2014/main" id="{3BC011E5-2BBB-473B-90D8-0CBEAC73BF13}"/>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4283472" y="4900618"/>
              <a:ext cx="709355" cy="709355"/>
            </a:xfrm>
            <a:prstGeom prst="rect">
              <a:avLst/>
            </a:prstGeom>
          </p:spPr>
        </p:pic>
        <p:sp>
          <p:nvSpPr>
            <p:cNvPr id="9" name="吹き出し: 四角形 8">
              <a:extLst>
                <a:ext uri="{FF2B5EF4-FFF2-40B4-BE49-F238E27FC236}">
                  <a16:creationId xmlns:a16="http://schemas.microsoft.com/office/drawing/2014/main" id="{C4E798E9-9C7F-490F-8618-D13D83D9B449}"/>
                </a:ext>
              </a:extLst>
            </p:cNvPr>
            <p:cNvSpPr/>
            <p:nvPr/>
          </p:nvSpPr>
          <p:spPr>
            <a:xfrm>
              <a:off x="5791271" y="4704049"/>
              <a:ext cx="1390838" cy="1102495"/>
            </a:xfrm>
            <a:prstGeom prst="wedgeRectCallout">
              <a:avLst>
                <a:gd name="adj1" fmla="val -1548"/>
                <a:gd name="adj2" fmla="val 92808"/>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pic>
          <p:nvPicPr>
            <p:cNvPr id="10" name="図 9">
              <a:extLst>
                <a:ext uri="{FF2B5EF4-FFF2-40B4-BE49-F238E27FC236}">
                  <a16:creationId xmlns:a16="http://schemas.microsoft.com/office/drawing/2014/main" id="{CF8C9AC3-19FE-4EEA-B5A9-1CB4845493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787" y="5997762"/>
              <a:ext cx="780290" cy="780290"/>
            </a:xfrm>
            <a:prstGeom prst="rect">
              <a:avLst/>
            </a:prstGeom>
          </p:spPr>
        </p:pic>
        <p:sp>
          <p:nvSpPr>
            <p:cNvPr id="11" name="吹き出し: 四角形 10">
              <a:extLst>
                <a:ext uri="{FF2B5EF4-FFF2-40B4-BE49-F238E27FC236}">
                  <a16:creationId xmlns:a16="http://schemas.microsoft.com/office/drawing/2014/main" id="{496BD669-8AC4-4BA0-9C84-A4505B0F6364}"/>
                </a:ext>
              </a:extLst>
            </p:cNvPr>
            <p:cNvSpPr/>
            <p:nvPr/>
          </p:nvSpPr>
          <p:spPr>
            <a:xfrm>
              <a:off x="7633926" y="4704049"/>
              <a:ext cx="1390838" cy="1102495"/>
            </a:xfrm>
            <a:prstGeom prst="wedgeRectCallout">
              <a:avLst>
                <a:gd name="adj1" fmla="val -1548"/>
                <a:gd name="adj2" fmla="val 92808"/>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58344176-9763-4FEE-8C24-F162827D8C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5442" y="5997762"/>
              <a:ext cx="780290" cy="780290"/>
            </a:xfrm>
            <a:prstGeom prst="rect">
              <a:avLst/>
            </a:prstGeom>
          </p:spPr>
        </p:pic>
        <p:cxnSp>
          <p:nvCxnSpPr>
            <p:cNvPr id="13" name="コネクタ: カギ線 12">
              <a:extLst>
                <a:ext uri="{FF2B5EF4-FFF2-40B4-BE49-F238E27FC236}">
                  <a16:creationId xmlns:a16="http://schemas.microsoft.com/office/drawing/2014/main" id="{D227ECE2-E603-4DF4-B566-419E668B260E}"/>
                </a:ext>
              </a:extLst>
            </p:cNvPr>
            <p:cNvCxnSpPr>
              <a:stCxn id="4" idx="2"/>
              <a:endCxn id="8" idx="0"/>
            </p:cNvCxnSpPr>
            <p:nvPr/>
          </p:nvCxnSpPr>
          <p:spPr>
            <a:xfrm rot="5400000">
              <a:off x="5302752" y="3134959"/>
              <a:ext cx="1101058" cy="2430261"/>
            </a:xfrm>
            <a:prstGeom prst="bentConnector3">
              <a:avLst/>
            </a:prstGeom>
            <a:ln w="28575">
              <a:solidFill>
                <a:schemeClr val="accent2"/>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AE2F083E-C8AC-4787-BBE0-8F08A2B950C5}"/>
                </a:ext>
              </a:extLst>
            </p:cNvPr>
            <p:cNvCxnSpPr>
              <a:cxnSpLocks/>
              <a:stCxn id="4" idx="2"/>
              <a:endCxn id="21" idx="0"/>
            </p:cNvCxnSpPr>
            <p:nvPr/>
          </p:nvCxnSpPr>
          <p:spPr>
            <a:xfrm rot="5400000">
              <a:off x="6224079" y="4056286"/>
              <a:ext cx="1101058" cy="587606"/>
            </a:xfrm>
            <a:prstGeom prst="bentConnector3">
              <a:avLst>
                <a:gd name="adj1" fmla="val 50000"/>
              </a:avLst>
            </a:prstGeom>
            <a:ln w="28575">
              <a:solidFill>
                <a:schemeClr val="accent2"/>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コネクタ: カギ線 14">
              <a:extLst>
                <a:ext uri="{FF2B5EF4-FFF2-40B4-BE49-F238E27FC236}">
                  <a16:creationId xmlns:a16="http://schemas.microsoft.com/office/drawing/2014/main" id="{F0870319-4253-4144-AE34-D8F4CE24690D}"/>
                </a:ext>
              </a:extLst>
            </p:cNvPr>
            <p:cNvCxnSpPr>
              <a:cxnSpLocks/>
              <a:stCxn id="4" idx="2"/>
              <a:endCxn id="22" idx="0"/>
            </p:cNvCxnSpPr>
            <p:nvPr/>
          </p:nvCxnSpPr>
          <p:spPr>
            <a:xfrm rot="16200000" flipH="1">
              <a:off x="7145406" y="3722564"/>
              <a:ext cx="1101058" cy="1255049"/>
            </a:xfrm>
            <a:prstGeom prst="bentConnector3">
              <a:avLst>
                <a:gd name="adj1" fmla="val 50000"/>
              </a:avLst>
            </a:prstGeom>
            <a:ln w="28575">
              <a:solidFill>
                <a:schemeClr val="accent2"/>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BA941917-E720-4125-871E-75BC0C74075C}"/>
                </a:ext>
              </a:extLst>
            </p:cNvPr>
            <p:cNvSpPr txBox="1"/>
            <p:nvPr/>
          </p:nvSpPr>
          <p:spPr>
            <a:xfrm>
              <a:off x="7098036" y="3937263"/>
              <a:ext cx="955711" cy="369332"/>
            </a:xfrm>
            <a:prstGeom prst="rect">
              <a:avLst/>
            </a:prstGeom>
            <a:noFill/>
          </p:spPr>
          <p:txBody>
            <a:bodyPr wrap="none" rtlCol="0">
              <a:spAutoFit/>
            </a:bodyPr>
            <a:lstStyle/>
            <a:p>
              <a:r>
                <a:rPr kumimoji="1" lang="en-US" altLang="ja-JP" dirty="0"/>
                <a:t>RAID-1</a:t>
              </a:r>
              <a:endParaRPr kumimoji="1" lang="ja-JP" altLang="en-US" dirty="0"/>
            </a:p>
          </p:txBody>
        </p:sp>
        <p:sp>
          <p:nvSpPr>
            <p:cNvPr id="17" name="吹き出し: 四角形 16">
              <a:extLst>
                <a:ext uri="{FF2B5EF4-FFF2-40B4-BE49-F238E27FC236}">
                  <a16:creationId xmlns:a16="http://schemas.microsoft.com/office/drawing/2014/main" id="{08C7F3CB-7BB6-4A9B-834D-061CAA514F15}"/>
                </a:ext>
              </a:extLst>
            </p:cNvPr>
            <p:cNvSpPr/>
            <p:nvPr/>
          </p:nvSpPr>
          <p:spPr>
            <a:xfrm>
              <a:off x="9545853" y="4704049"/>
              <a:ext cx="1390838" cy="1102495"/>
            </a:xfrm>
            <a:prstGeom prst="wedgeRectCallout">
              <a:avLst>
                <a:gd name="adj1" fmla="val -1548"/>
                <a:gd name="adj2" fmla="val 92808"/>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pic>
          <p:nvPicPr>
            <p:cNvPr id="18" name="図 17">
              <a:extLst>
                <a:ext uri="{FF2B5EF4-FFF2-40B4-BE49-F238E27FC236}">
                  <a16:creationId xmlns:a16="http://schemas.microsoft.com/office/drawing/2014/main" id="{3AF7B6B9-C891-4C42-97E0-04118210AD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27369" y="5997762"/>
              <a:ext cx="780290" cy="780290"/>
            </a:xfrm>
            <a:prstGeom prst="rect">
              <a:avLst/>
            </a:prstGeom>
          </p:spPr>
        </p:pic>
        <p:sp>
          <p:nvSpPr>
            <p:cNvPr id="19" name="爆発: 14 pt 18">
              <a:extLst>
                <a:ext uri="{FF2B5EF4-FFF2-40B4-BE49-F238E27FC236}">
                  <a16:creationId xmlns:a16="http://schemas.microsoft.com/office/drawing/2014/main" id="{1917C7AA-DBED-43C9-9BB8-C9673168E00F}"/>
                </a:ext>
              </a:extLst>
            </p:cNvPr>
            <p:cNvSpPr/>
            <p:nvPr/>
          </p:nvSpPr>
          <p:spPr>
            <a:xfrm>
              <a:off x="3445136" y="5359832"/>
              <a:ext cx="1999508" cy="1129184"/>
            </a:xfrm>
            <a:prstGeom prst="irregularSeal2">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dirty="0">
                  <a:solidFill>
                    <a:schemeClr val="tx1"/>
                  </a:solidFill>
                </a:rPr>
                <a:t>ストレージ</a:t>
              </a:r>
              <a:endParaRPr lang="en-US" altLang="ja-JP" dirty="0">
                <a:solidFill>
                  <a:schemeClr val="tx1"/>
                </a:solidFill>
              </a:endParaRPr>
            </a:p>
            <a:p>
              <a:pPr algn="ctr"/>
              <a:r>
                <a:rPr lang="ja-JP" altLang="en-US" dirty="0">
                  <a:solidFill>
                    <a:schemeClr val="tx1"/>
                  </a:solidFill>
                </a:rPr>
                <a:t>障害</a:t>
              </a:r>
            </a:p>
          </p:txBody>
        </p:sp>
        <p:sp>
          <p:nvSpPr>
            <p:cNvPr id="20" name="矢印: 右 19">
              <a:extLst>
                <a:ext uri="{FF2B5EF4-FFF2-40B4-BE49-F238E27FC236}">
                  <a16:creationId xmlns:a16="http://schemas.microsoft.com/office/drawing/2014/main" id="{DD1682EC-B020-4FBA-86E3-67412822612A}"/>
                </a:ext>
              </a:extLst>
            </p:cNvPr>
            <p:cNvSpPr/>
            <p:nvPr/>
          </p:nvSpPr>
          <p:spPr>
            <a:xfrm>
              <a:off x="6480805" y="4900618"/>
              <a:ext cx="3377292" cy="709355"/>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pic>
          <p:nvPicPr>
            <p:cNvPr id="21" name="図 20">
              <a:extLst>
                <a:ext uri="{FF2B5EF4-FFF2-40B4-BE49-F238E27FC236}">
                  <a16:creationId xmlns:a16="http://schemas.microsoft.com/office/drawing/2014/main" id="{D1FAEF49-3F46-4FCA-AA0F-0717F5ECE1CF}"/>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6126127" y="4900618"/>
              <a:ext cx="709355" cy="709355"/>
            </a:xfrm>
            <a:prstGeom prst="rect">
              <a:avLst/>
            </a:prstGeom>
          </p:spPr>
        </p:pic>
        <p:pic>
          <p:nvPicPr>
            <p:cNvPr id="22" name="図 21">
              <a:extLst>
                <a:ext uri="{FF2B5EF4-FFF2-40B4-BE49-F238E27FC236}">
                  <a16:creationId xmlns:a16="http://schemas.microsoft.com/office/drawing/2014/main" id="{0325659E-4742-4AD5-91CE-E4AC9D6DE2F4}"/>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7968782" y="4900618"/>
              <a:ext cx="709355" cy="709355"/>
            </a:xfrm>
            <a:prstGeom prst="rect">
              <a:avLst/>
            </a:prstGeom>
          </p:spPr>
        </p:pic>
        <p:pic>
          <p:nvPicPr>
            <p:cNvPr id="23" name="図 22">
              <a:extLst>
                <a:ext uri="{FF2B5EF4-FFF2-40B4-BE49-F238E27FC236}">
                  <a16:creationId xmlns:a16="http://schemas.microsoft.com/office/drawing/2014/main" id="{21F44239-191C-43D8-AF09-DD6749CAA1DF}"/>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9880709" y="4900618"/>
              <a:ext cx="709355" cy="709355"/>
            </a:xfrm>
            <a:prstGeom prst="rect">
              <a:avLst/>
            </a:prstGeom>
          </p:spPr>
        </p:pic>
        <p:sp>
          <p:nvSpPr>
            <p:cNvPr id="24" name="テキスト ボックス 23">
              <a:extLst>
                <a:ext uri="{FF2B5EF4-FFF2-40B4-BE49-F238E27FC236}">
                  <a16:creationId xmlns:a16="http://schemas.microsoft.com/office/drawing/2014/main" id="{28987713-DC06-449C-9187-79E2A133493E}"/>
                </a:ext>
              </a:extLst>
            </p:cNvPr>
            <p:cNvSpPr txBox="1"/>
            <p:nvPr/>
          </p:nvSpPr>
          <p:spPr>
            <a:xfrm>
              <a:off x="5202301" y="2739902"/>
              <a:ext cx="1301959" cy="646331"/>
            </a:xfrm>
            <a:prstGeom prst="rect">
              <a:avLst/>
            </a:prstGeom>
            <a:noFill/>
          </p:spPr>
          <p:txBody>
            <a:bodyPr wrap="none" rtlCol="0">
              <a:spAutoFit/>
            </a:bodyPr>
            <a:lstStyle/>
            <a:p>
              <a:r>
                <a:rPr kumimoji="1" lang="en-US" altLang="ja-JP" dirty="0"/>
                <a:t>OS/</a:t>
              </a:r>
              <a:r>
                <a:rPr kumimoji="1" lang="ja-JP" altLang="en-US" dirty="0"/>
                <a:t>データ</a:t>
              </a:r>
              <a:endParaRPr kumimoji="1" lang="en-US" altLang="ja-JP" dirty="0"/>
            </a:p>
            <a:p>
              <a:r>
                <a:rPr lang="ja-JP" altLang="en-US" dirty="0"/>
                <a:t>ディスク</a:t>
              </a:r>
              <a:endParaRPr kumimoji="1" lang="ja-JP" altLang="en-US" dirty="0"/>
            </a:p>
          </p:txBody>
        </p:sp>
      </p:grpSp>
    </p:spTree>
    <p:extLst>
      <p:ext uri="{BB962C8B-B14F-4D97-AF65-F5344CB8AC3E}">
        <p14:creationId xmlns:p14="http://schemas.microsoft.com/office/powerpoint/2010/main" val="32067473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FDF456E-07C4-4534-96CC-A8CC3E41661B}"/>
              </a:ext>
            </a:extLst>
          </p:cNvPr>
          <p:cNvGrpSpPr/>
          <p:nvPr/>
        </p:nvGrpSpPr>
        <p:grpSpPr>
          <a:xfrm>
            <a:off x="582561" y="273999"/>
            <a:ext cx="10935929" cy="4164031"/>
            <a:chOff x="582561" y="273999"/>
            <a:chExt cx="10935929" cy="4164031"/>
          </a:xfrm>
        </p:grpSpPr>
        <p:pic>
          <p:nvPicPr>
            <p:cNvPr id="4" name="図 3">
              <a:extLst>
                <a:ext uri="{FF2B5EF4-FFF2-40B4-BE49-F238E27FC236}">
                  <a16:creationId xmlns:a16="http://schemas.microsoft.com/office/drawing/2014/main" id="{D6447C03-6E20-4934-BE95-1BBEA7751E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5565" y="1133203"/>
              <a:ext cx="780290" cy="780290"/>
            </a:xfrm>
            <a:prstGeom prst="rect">
              <a:avLst/>
            </a:prstGeom>
          </p:spPr>
        </p:pic>
        <p:pic>
          <p:nvPicPr>
            <p:cNvPr id="6" name="図 5">
              <a:extLst>
                <a:ext uri="{FF2B5EF4-FFF2-40B4-BE49-F238E27FC236}">
                  <a16:creationId xmlns:a16="http://schemas.microsoft.com/office/drawing/2014/main" id="{EBB49833-890B-4D97-A609-94247BA1AB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6805" y="573704"/>
              <a:ext cx="532949" cy="532949"/>
            </a:xfrm>
            <a:prstGeom prst="rect">
              <a:avLst/>
            </a:prstGeom>
          </p:spPr>
        </p:pic>
        <p:sp>
          <p:nvSpPr>
            <p:cNvPr id="7" name="四角形: 角を丸くする 6">
              <a:extLst>
                <a:ext uri="{FF2B5EF4-FFF2-40B4-BE49-F238E27FC236}">
                  <a16:creationId xmlns:a16="http://schemas.microsoft.com/office/drawing/2014/main" id="{4A8215EA-45C4-4A80-835E-239A47CF52DF}"/>
                </a:ext>
              </a:extLst>
            </p:cNvPr>
            <p:cNvSpPr/>
            <p:nvPr/>
          </p:nvSpPr>
          <p:spPr>
            <a:xfrm>
              <a:off x="5847686" y="273999"/>
              <a:ext cx="1570753" cy="3604825"/>
            </a:xfrm>
            <a:prstGeom prst="roundRect">
              <a:avLst/>
            </a:prstGeom>
            <a:noFill/>
            <a:ln w="38100">
              <a:solidFill>
                <a:schemeClr val="tx2"/>
              </a:solidFill>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8C4C45E-0F9F-4973-8FA8-9800FBD8AA3E}"/>
                </a:ext>
              </a:extLst>
            </p:cNvPr>
            <p:cNvSpPr txBox="1"/>
            <p:nvPr/>
          </p:nvSpPr>
          <p:spPr>
            <a:xfrm>
              <a:off x="2176340" y="1977917"/>
              <a:ext cx="1718740" cy="369332"/>
            </a:xfrm>
            <a:prstGeom prst="rect">
              <a:avLst/>
            </a:prstGeom>
            <a:noFill/>
          </p:spPr>
          <p:txBody>
            <a:bodyPr wrap="none" rtlCol="0">
              <a:spAutoFit/>
            </a:bodyPr>
            <a:lstStyle/>
            <a:p>
              <a:r>
                <a:rPr kumimoji="1" lang="en-US" altLang="ja-JP" dirty="0"/>
                <a:t>Load</a:t>
              </a:r>
              <a:r>
                <a:rPr kumimoji="1" lang="ja-JP" altLang="en-US" dirty="0"/>
                <a:t> </a:t>
              </a:r>
              <a:r>
                <a:rPr kumimoji="1" lang="en-US" altLang="ja-JP" dirty="0"/>
                <a:t>Balancer</a:t>
              </a:r>
            </a:p>
          </p:txBody>
        </p:sp>
        <p:pic>
          <p:nvPicPr>
            <p:cNvPr id="9" name="図 8">
              <a:extLst>
                <a:ext uri="{FF2B5EF4-FFF2-40B4-BE49-F238E27FC236}">
                  <a16:creationId xmlns:a16="http://schemas.microsoft.com/office/drawing/2014/main" id="{69598E1F-D9ED-47FD-97BD-B68F03B758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6805" y="1960248"/>
              <a:ext cx="532949" cy="532949"/>
            </a:xfrm>
            <a:prstGeom prst="rect">
              <a:avLst/>
            </a:prstGeom>
          </p:spPr>
        </p:pic>
        <p:pic>
          <p:nvPicPr>
            <p:cNvPr id="10" name="図 9">
              <a:extLst>
                <a:ext uri="{FF2B5EF4-FFF2-40B4-BE49-F238E27FC236}">
                  <a16:creationId xmlns:a16="http://schemas.microsoft.com/office/drawing/2014/main" id="{9F251BCD-BD96-4B66-A12B-87531A6264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6805" y="3022323"/>
              <a:ext cx="532949" cy="532949"/>
            </a:xfrm>
            <a:prstGeom prst="rect">
              <a:avLst/>
            </a:prstGeom>
          </p:spPr>
        </p:pic>
        <p:cxnSp>
          <p:nvCxnSpPr>
            <p:cNvPr id="12" name="直線コネクタ 11">
              <a:extLst>
                <a:ext uri="{FF2B5EF4-FFF2-40B4-BE49-F238E27FC236}">
                  <a16:creationId xmlns:a16="http://schemas.microsoft.com/office/drawing/2014/main" id="{2B87602E-75C4-4B83-991A-73EEDAD9D6D6}"/>
                </a:ext>
              </a:extLst>
            </p:cNvPr>
            <p:cNvCxnSpPr>
              <a:cxnSpLocks/>
              <a:stCxn id="4" idx="3"/>
              <a:endCxn id="6" idx="1"/>
            </p:cNvCxnSpPr>
            <p:nvPr/>
          </p:nvCxnSpPr>
          <p:spPr>
            <a:xfrm flipV="1">
              <a:off x="3425855" y="840179"/>
              <a:ext cx="2940950" cy="683169"/>
            </a:xfrm>
            <a:prstGeom prst="line">
              <a:avLst/>
            </a:prstGeom>
            <a:ln w="38100">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3" name="直線コネクタ 12">
              <a:extLst>
                <a:ext uri="{FF2B5EF4-FFF2-40B4-BE49-F238E27FC236}">
                  <a16:creationId xmlns:a16="http://schemas.microsoft.com/office/drawing/2014/main" id="{4D571CF5-14D6-4E13-8A49-98735CD64C63}"/>
                </a:ext>
              </a:extLst>
            </p:cNvPr>
            <p:cNvCxnSpPr>
              <a:cxnSpLocks/>
              <a:stCxn id="4" idx="3"/>
              <a:endCxn id="9" idx="1"/>
            </p:cNvCxnSpPr>
            <p:nvPr/>
          </p:nvCxnSpPr>
          <p:spPr>
            <a:xfrm>
              <a:off x="3425855" y="1523348"/>
              <a:ext cx="2940950" cy="703375"/>
            </a:xfrm>
            <a:prstGeom prst="line">
              <a:avLst/>
            </a:prstGeom>
            <a:ln w="38100">
              <a:prstDash val="dash"/>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5" name="直線コネクタ 14">
              <a:extLst>
                <a:ext uri="{FF2B5EF4-FFF2-40B4-BE49-F238E27FC236}">
                  <a16:creationId xmlns:a16="http://schemas.microsoft.com/office/drawing/2014/main" id="{6F08794C-06CA-4D10-824A-C7855559B88B}"/>
                </a:ext>
              </a:extLst>
            </p:cNvPr>
            <p:cNvCxnSpPr>
              <a:cxnSpLocks/>
              <a:endCxn id="4" idx="1"/>
            </p:cNvCxnSpPr>
            <p:nvPr/>
          </p:nvCxnSpPr>
          <p:spPr>
            <a:xfrm>
              <a:off x="582561" y="1523348"/>
              <a:ext cx="2063004" cy="0"/>
            </a:xfrm>
            <a:prstGeom prst="line">
              <a:avLst/>
            </a:prstGeom>
            <a:ln w="38100">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16" name="テキスト ボックス 15">
              <a:extLst>
                <a:ext uri="{FF2B5EF4-FFF2-40B4-BE49-F238E27FC236}">
                  <a16:creationId xmlns:a16="http://schemas.microsoft.com/office/drawing/2014/main" id="{BAF59B4B-8D6A-404E-A284-DF65853E16A4}"/>
                </a:ext>
              </a:extLst>
            </p:cNvPr>
            <p:cNvSpPr txBox="1"/>
            <p:nvPr/>
          </p:nvSpPr>
          <p:spPr>
            <a:xfrm>
              <a:off x="582561" y="1096649"/>
              <a:ext cx="1961535" cy="369332"/>
            </a:xfrm>
            <a:prstGeom prst="rect">
              <a:avLst/>
            </a:prstGeom>
            <a:noFill/>
          </p:spPr>
          <p:txBody>
            <a:bodyPr wrap="square" rtlCol="0">
              <a:spAutoFit/>
            </a:bodyPr>
            <a:lstStyle/>
            <a:p>
              <a:r>
                <a:rPr kumimoji="1" lang="en-US" altLang="ja-JP" dirty="0"/>
                <a:t>TDS</a:t>
              </a:r>
              <a:endParaRPr kumimoji="1" lang="ja-JP" altLang="en-US" dirty="0"/>
            </a:p>
          </p:txBody>
        </p:sp>
        <p:pic>
          <p:nvPicPr>
            <p:cNvPr id="17" name="図 16">
              <a:extLst>
                <a:ext uri="{FF2B5EF4-FFF2-40B4-BE49-F238E27FC236}">
                  <a16:creationId xmlns:a16="http://schemas.microsoft.com/office/drawing/2014/main" id="{7A7CD299-E51F-4978-9D21-D00EC4CBDF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7541" y="3657740"/>
              <a:ext cx="780290" cy="780290"/>
            </a:xfrm>
            <a:prstGeom prst="rect">
              <a:avLst/>
            </a:prstGeom>
          </p:spPr>
        </p:pic>
        <p:sp>
          <p:nvSpPr>
            <p:cNvPr id="18" name="テキスト ボックス 17">
              <a:extLst>
                <a:ext uri="{FF2B5EF4-FFF2-40B4-BE49-F238E27FC236}">
                  <a16:creationId xmlns:a16="http://schemas.microsoft.com/office/drawing/2014/main" id="{402929D1-692E-4D9D-A4FF-68399299FB12}"/>
                </a:ext>
              </a:extLst>
            </p:cNvPr>
            <p:cNvSpPr txBox="1"/>
            <p:nvPr/>
          </p:nvSpPr>
          <p:spPr>
            <a:xfrm>
              <a:off x="6238924" y="3991173"/>
              <a:ext cx="1569660" cy="369332"/>
            </a:xfrm>
            <a:prstGeom prst="rect">
              <a:avLst/>
            </a:prstGeom>
            <a:noFill/>
          </p:spPr>
          <p:txBody>
            <a:bodyPr wrap="square" rtlCol="0">
              <a:spAutoFit/>
            </a:bodyPr>
            <a:lstStyle/>
            <a:p>
              <a:r>
                <a:rPr lang="ja-JP" altLang="en-US" dirty="0"/>
                <a:t>可用性セット</a:t>
              </a:r>
              <a:endParaRPr kumimoji="1" lang="ja-JP" altLang="en-US" dirty="0"/>
            </a:p>
          </p:txBody>
        </p:sp>
        <p:pic>
          <p:nvPicPr>
            <p:cNvPr id="22" name="図 21">
              <a:extLst>
                <a:ext uri="{FF2B5EF4-FFF2-40B4-BE49-F238E27FC236}">
                  <a16:creationId xmlns:a16="http://schemas.microsoft.com/office/drawing/2014/main" id="{324EF338-D7DD-4D54-A794-1AF5FACBDC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22156" y="573704"/>
              <a:ext cx="532949" cy="532949"/>
            </a:xfrm>
            <a:prstGeom prst="rect">
              <a:avLst/>
            </a:prstGeom>
          </p:spPr>
        </p:pic>
        <p:pic>
          <p:nvPicPr>
            <p:cNvPr id="23" name="図 22">
              <a:extLst>
                <a:ext uri="{FF2B5EF4-FFF2-40B4-BE49-F238E27FC236}">
                  <a16:creationId xmlns:a16="http://schemas.microsoft.com/office/drawing/2014/main" id="{B92C4461-F87D-49AA-A92B-57BDE09C8D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22156" y="1960247"/>
              <a:ext cx="532949" cy="532949"/>
            </a:xfrm>
            <a:prstGeom prst="rect">
              <a:avLst/>
            </a:prstGeom>
          </p:spPr>
        </p:pic>
        <p:cxnSp>
          <p:nvCxnSpPr>
            <p:cNvPr id="24" name="直線コネクタ 23">
              <a:extLst>
                <a:ext uri="{FF2B5EF4-FFF2-40B4-BE49-F238E27FC236}">
                  <a16:creationId xmlns:a16="http://schemas.microsoft.com/office/drawing/2014/main" id="{A3B98EC5-CFF2-4356-AB58-BECB1FA86AB0}"/>
                </a:ext>
              </a:extLst>
            </p:cNvPr>
            <p:cNvCxnSpPr>
              <a:cxnSpLocks/>
              <a:stCxn id="6" idx="3"/>
              <a:endCxn id="22" idx="1"/>
            </p:cNvCxnSpPr>
            <p:nvPr/>
          </p:nvCxnSpPr>
          <p:spPr>
            <a:xfrm>
              <a:off x="6899754" y="840179"/>
              <a:ext cx="1522402" cy="0"/>
            </a:xfrm>
            <a:prstGeom prst="line">
              <a:avLst/>
            </a:prstGeom>
            <a:ln w="38100">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30" name="テキスト ボックス 29">
              <a:extLst>
                <a:ext uri="{FF2B5EF4-FFF2-40B4-BE49-F238E27FC236}">
                  <a16:creationId xmlns:a16="http://schemas.microsoft.com/office/drawing/2014/main" id="{8DED6A4B-B365-47D8-9E2C-2D3B2CFB8E13}"/>
                </a:ext>
              </a:extLst>
            </p:cNvPr>
            <p:cNvSpPr txBox="1"/>
            <p:nvPr/>
          </p:nvSpPr>
          <p:spPr>
            <a:xfrm>
              <a:off x="6233064" y="296588"/>
              <a:ext cx="1569660" cy="369332"/>
            </a:xfrm>
            <a:prstGeom prst="rect">
              <a:avLst/>
            </a:prstGeom>
            <a:noFill/>
          </p:spPr>
          <p:txBody>
            <a:bodyPr wrap="square" rtlCol="0">
              <a:spAutoFit/>
            </a:bodyPr>
            <a:lstStyle/>
            <a:p>
              <a:r>
                <a:rPr lang="en-US" altLang="ja-JP" dirty="0"/>
                <a:t>Active</a:t>
              </a:r>
              <a:endParaRPr kumimoji="1" lang="ja-JP" altLang="en-US" dirty="0"/>
            </a:p>
          </p:txBody>
        </p:sp>
        <p:sp>
          <p:nvSpPr>
            <p:cNvPr id="31" name="テキスト ボックス 30">
              <a:extLst>
                <a:ext uri="{FF2B5EF4-FFF2-40B4-BE49-F238E27FC236}">
                  <a16:creationId xmlns:a16="http://schemas.microsoft.com/office/drawing/2014/main" id="{308E67B7-BEE7-41D9-AE65-136FA6E84E39}"/>
                </a:ext>
              </a:extLst>
            </p:cNvPr>
            <p:cNvSpPr txBox="1"/>
            <p:nvPr/>
          </p:nvSpPr>
          <p:spPr>
            <a:xfrm>
              <a:off x="6119845" y="2521665"/>
              <a:ext cx="1569660" cy="369332"/>
            </a:xfrm>
            <a:prstGeom prst="rect">
              <a:avLst/>
            </a:prstGeom>
            <a:noFill/>
          </p:spPr>
          <p:txBody>
            <a:bodyPr wrap="square" rtlCol="0">
              <a:spAutoFit/>
            </a:bodyPr>
            <a:lstStyle/>
            <a:p>
              <a:r>
                <a:rPr lang="en-US" altLang="ja-JP" dirty="0"/>
                <a:t>Stand-by</a:t>
              </a:r>
              <a:endParaRPr kumimoji="1" lang="ja-JP" altLang="en-US" dirty="0"/>
            </a:p>
          </p:txBody>
        </p:sp>
        <p:sp>
          <p:nvSpPr>
            <p:cNvPr id="33" name="吹き出し: 四角形 32">
              <a:extLst>
                <a:ext uri="{FF2B5EF4-FFF2-40B4-BE49-F238E27FC236}">
                  <a16:creationId xmlns:a16="http://schemas.microsoft.com/office/drawing/2014/main" id="{FDAC625F-8464-4F70-B90C-4EA4E284465D}"/>
                </a:ext>
              </a:extLst>
            </p:cNvPr>
            <p:cNvSpPr/>
            <p:nvPr/>
          </p:nvSpPr>
          <p:spPr>
            <a:xfrm>
              <a:off x="7991920" y="3188568"/>
              <a:ext cx="3526570" cy="1052129"/>
            </a:xfrm>
            <a:prstGeom prst="wedgeRectCallout">
              <a:avLst>
                <a:gd name="adj1" fmla="val -70279"/>
                <a:gd name="adj2" fmla="val -141159"/>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主系で永続化されたデータを</a:t>
              </a:r>
              <a:endParaRPr kumimoji="1" lang="en-US" altLang="ja-JP" dirty="0">
                <a:solidFill>
                  <a:schemeClr val="tx1"/>
                </a:solidFill>
              </a:endParaRPr>
            </a:p>
            <a:p>
              <a:pPr algn="ctr"/>
              <a:r>
                <a:rPr lang="en-US" altLang="ja-JP" dirty="0">
                  <a:solidFill>
                    <a:schemeClr val="tx1"/>
                  </a:solidFill>
                </a:rPr>
                <a:t>Always-on </a:t>
              </a:r>
              <a:r>
                <a:rPr lang="ja-JP" altLang="en-US" dirty="0">
                  <a:solidFill>
                    <a:schemeClr val="tx1"/>
                  </a:solidFill>
                </a:rPr>
                <a:t>の機能によって</a:t>
              </a:r>
              <a:endParaRPr lang="en-US" altLang="ja-JP" dirty="0">
                <a:solidFill>
                  <a:schemeClr val="tx1"/>
                </a:solidFill>
              </a:endParaRPr>
            </a:p>
            <a:p>
              <a:pPr algn="ctr"/>
              <a:r>
                <a:rPr kumimoji="1" lang="ja-JP" altLang="en-US" dirty="0">
                  <a:solidFill>
                    <a:schemeClr val="tx1"/>
                  </a:solidFill>
                </a:rPr>
                <a:t>同期レプリケーション</a:t>
              </a:r>
              <a:endParaRPr kumimoji="1" lang="en-US" altLang="ja-JP" dirty="0">
                <a:solidFill>
                  <a:schemeClr val="tx1"/>
                </a:solidFill>
              </a:endParaRPr>
            </a:p>
          </p:txBody>
        </p:sp>
        <p:cxnSp>
          <p:nvCxnSpPr>
            <p:cNvPr id="34" name="直線コネクタ 33">
              <a:extLst>
                <a:ext uri="{FF2B5EF4-FFF2-40B4-BE49-F238E27FC236}">
                  <a16:creationId xmlns:a16="http://schemas.microsoft.com/office/drawing/2014/main" id="{6BD1C523-3738-45BB-AFC4-02EDD284A062}"/>
                </a:ext>
              </a:extLst>
            </p:cNvPr>
            <p:cNvCxnSpPr>
              <a:cxnSpLocks/>
              <a:stCxn id="6" idx="2"/>
            </p:cNvCxnSpPr>
            <p:nvPr/>
          </p:nvCxnSpPr>
          <p:spPr>
            <a:xfrm>
              <a:off x="6633280" y="1106653"/>
              <a:ext cx="0" cy="969758"/>
            </a:xfrm>
            <a:prstGeom prst="line">
              <a:avLst/>
            </a:prstGeom>
            <a:ln w="38100">
              <a:solidFill>
                <a:schemeClr val="accent2"/>
              </a:solidFill>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9" name="直線コネクタ 38">
              <a:extLst>
                <a:ext uri="{FF2B5EF4-FFF2-40B4-BE49-F238E27FC236}">
                  <a16:creationId xmlns:a16="http://schemas.microsoft.com/office/drawing/2014/main" id="{19439CCC-E7CF-4AE3-AA7C-41ACEA22E2B7}"/>
                </a:ext>
              </a:extLst>
            </p:cNvPr>
            <p:cNvCxnSpPr>
              <a:cxnSpLocks/>
              <a:stCxn id="9" idx="3"/>
              <a:endCxn id="23" idx="1"/>
            </p:cNvCxnSpPr>
            <p:nvPr/>
          </p:nvCxnSpPr>
          <p:spPr>
            <a:xfrm flipV="1">
              <a:off x="6899754" y="2226722"/>
              <a:ext cx="1522402" cy="1"/>
            </a:xfrm>
            <a:prstGeom prst="line">
              <a:avLst/>
            </a:prstGeom>
            <a:ln w="38100">
              <a:solidFill>
                <a:schemeClr val="accent2"/>
              </a:solidFill>
              <a:headEnd type="none" w="med" len="med"/>
              <a:tailEnd type="arrow" w="med" len="med"/>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6807114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7D94CB-C0C7-47ED-B157-CDFEB157E4A0}"/>
              </a:ext>
            </a:extLst>
          </p:cNvPr>
          <p:cNvSpPr>
            <a:spLocks noGrp="1"/>
          </p:cNvSpPr>
          <p:nvPr>
            <p:ph type="title"/>
          </p:nvPr>
        </p:nvSpPr>
        <p:spPr/>
        <p:txBody>
          <a:bodyPr/>
          <a:lstStyle/>
          <a:p>
            <a:r>
              <a:rPr kumimoji="1" lang="ja-JP" altLang="en-US" dirty="0"/>
              <a:t>その他のクラスタオプション</a:t>
            </a:r>
          </a:p>
        </p:txBody>
      </p:sp>
      <p:sp>
        <p:nvSpPr>
          <p:cNvPr id="3" name="コンテンツ プレースホルダー 2">
            <a:extLst>
              <a:ext uri="{FF2B5EF4-FFF2-40B4-BE49-F238E27FC236}">
                <a16:creationId xmlns:a16="http://schemas.microsoft.com/office/drawing/2014/main" id="{764DF7CC-2CA6-4460-9B92-2314D291AE04}"/>
              </a:ext>
            </a:extLst>
          </p:cNvPr>
          <p:cNvSpPr>
            <a:spLocks noGrp="1"/>
          </p:cNvSpPr>
          <p:nvPr>
            <p:ph idx="1"/>
          </p:nvPr>
        </p:nvSpPr>
        <p:spPr/>
        <p:txBody>
          <a:bodyPr>
            <a:normAutofit fontScale="85000" lnSpcReduction="20000"/>
          </a:bodyPr>
          <a:lstStyle/>
          <a:p>
            <a:r>
              <a:rPr kumimoji="1" lang="en-US" altLang="ja-JP" dirty="0"/>
              <a:t>Azure</a:t>
            </a:r>
            <a:r>
              <a:rPr kumimoji="1" lang="ja-JP" altLang="en-US" dirty="0"/>
              <a:t> 仮想マシンによるクラスタを構築する場合には、前述のようなマニュアルにおる構成に以外にもいくつかの選択肢が存在します。</a:t>
            </a:r>
            <a:endParaRPr kumimoji="1" lang="en-US" altLang="ja-JP" dirty="0"/>
          </a:p>
          <a:p>
            <a:r>
              <a:rPr lang="ja-JP" altLang="en-US" dirty="0"/>
              <a:t>いずれの場合も可用性セットやロードバランサーによるクラスタ構成が行われますが、利用者はその特性に合わせたアプリケーションを配置する必要があります。</a:t>
            </a:r>
            <a:endParaRPr lang="en-US" altLang="ja-JP" dirty="0"/>
          </a:p>
          <a:p>
            <a:r>
              <a:rPr lang="en-US" altLang="ja-JP" dirty="0"/>
              <a:t>VM</a:t>
            </a:r>
            <a:r>
              <a:rPr lang="ja-JP" altLang="en-US" dirty="0"/>
              <a:t> </a:t>
            </a:r>
            <a:r>
              <a:rPr lang="en-US" altLang="ja-JP" dirty="0"/>
              <a:t>Scale</a:t>
            </a:r>
            <a:r>
              <a:rPr lang="ja-JP" altLang="en-US" dirty="0"/>
              <a:t> </a:t>
            </a:r>
            <a:r>
              <a:rPr lang="en-US" altLang="ja-JP" dirty="0"/>
              <a:t>Sets</a:t>
            </a:r>
          </a:p>
          <a:p>
            <a:r>
              <a:rPr lang="en-US" altLang="ja-JP" dirty="0">
                <a:hlinkClick r:id="rId2"/>
              </a:rPr>
              <a:t>https://docs.microsoft.com/ja-jp/azure/virtual-machine-scale-sets/virtual-machine-scale-sets-overview</a:t>
            </a:r>
            <a:endParaRPr lang="en-US" altLang="ja-JP" dirty="0"/>
          </a:p>
          <a:p>
            <a:r>
              <a:rPr lang="en-US" altLang="ja-JP" dirty="0"/>
              <a:t>Container</a:t>
            </a:r>
            <a:r>
              <a:rPr lang="ja-JP" altLang="en-US" dirty="0"/>
              <a:t> </a:t>
            </a:r>
            <a:r>
              <a:rPr lang="en-US" altLang="ja-JP" dirty="0"/>
              <a:t>Services</a:t>
            </a:r>
          </a:p>
          <a:p>
            <a:r>
              <a:rPr lang="en-US" altLang="ja-JP" dirty="0">
                <a:hlinkClick r:id="rId3"/>
              </a:rPr>
              <a:t>https://azure.microsoft.com/ja-jp/services/container-service/</a:t>
            </a:r>
            <a:endParaRPr lang="en-US" altLang="ja-JP" dirty="0"/>
          </a:p>
          <a:p>
            <a:r>
              <a:rPr lang="en-US" altLang="ja-JP" dirty="0"/>
              <a:t>Azure</a:t>
            </a:r>
            <a:r>
              <a:rPr lang="ja-JP" altLang="en-US" dirty="0"/>
              <a:t> </a:t>
            </a:r>
            <a:r>
              <a:rPr lang="en-US" altLang="ja-JP" dirty="0"/>
              <a:t>Service</a:t>
            </a:r>
            <a:r>
              <a:rPr lang="ja-JP" altLang="en-US" dirty="0"/>
              <a:t> </a:t>
            </a:r>
            <a:r>
              <a:rPr lang="en-US" altLang="ja-JP" dirty="0"/>
              <a:t>Fabric</a:t>
            </a:r>
          </a:p>
          <a:p>
            <a:r>
              <a:rPr lang="en-US" altLang="ja-JP" dirty="0">
                <a:hlinkClick r:id="rId4"/>
              </a:rPr>
              <a:t>https://docs.microsoft.com/ja-jp/azure/service-fabric/</a:t>
            </a:r>
            <a:endParaRPr lang="en-US" altLang="ja-JP" dirty="0"/>
          </a:p>
          <a:p>
            <a:endParaRPr lang="en-US" altLang="ja-JP" dirty="0"/>
          </a:p>
        </p:txBody>
      </p:sp>
    </p:spTree>
    <p:extLst>
      <p:ext uri="{BB962C8B-B14F-4D97-AF65-F5344CB8AC3E}">
        <p14:creationId xmlns:p14="http://schemas.microsoft.com/office/powerpoint/2010/main" val="21633480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5D9D2D-D75C-45DF-9A2C-ECCCD3204C21}"/>
              </a:ext>
            </a:extLst>
          </p:cNvPr>
          <p:cNvSpPr>
            <a:spLocks noGrp="1"/>
          </p:cNvSpPr>
          <p:nvPr>
            <p:ph type="title"/>
          </p:nvPr>
        </p:nvSpPr>
        <p:spPr/>
        <p:txBody>
          <a:bodyPr/>
          <a:lstStyle/>
          <a:p>
            <a:r>
              <a:rPr lang="ja-JP" altLang="en-US" dirty="0"/>
              <a:t>面倒なら </a:t>
            </a:r>
            <a:r>
              <a:rPr lang="en-US" altLang="ja-JP" dirty="0"/>
              <a:t>PaaS</a:t>
            </a:r>
            <a:r>
              <a:rPr lang="ja-JP" altLang="en-US" dirty="0"/>
              <a:t> という選択肢も</a:t>
            </a:r>
            <a:endParaRPr kumimoji="1" lang="ja-JP" altLang="en-US" dirty="0"/>
          </a:p>
        </p:txBody>
      </p:sp>
      <p:sp>
        <p:nvSpPr>
          <p:cNvPr id="3" name="コンテンツ プレースホルダー 2">
            <a:extLst>
              <a:ext uri="{FF2B5EF4-FFF2-40B4-BE49-F238E27FC236}">
                <a16:creationId xmlns:a16="http://schemas.microsoft.com/office/drawing/2014/main" id="{96CE7122-DE61-4EE7-A08E-45607711390C}"/>
              </a:ext>
            </a:extLst>
          </p:cNvPr>
          <p:cNvSpPr>
            <a:spLocks noGrp="1"/>
          </p:cNvSpPr>
          <p:nvPr>
            <p:ph idx="1"/>
          </p:nvPr>
        </p:nvSpPr>
        <p:spPr/>
        <p:txBody>
          <a:bodyPr>
            <a:normAutofit fontScale="62500" lnSpcReduction="20000"/>
          </a:bodyPr>
          <a:lstStyle/>
          <a:p>
            <a:r>
              <a:rPr kumimoji="1" lang="ja-JP" altLang="en-US" dirty="0"/>
              <a:t>すべての </a:t>
            </a:r>
            <a:r>
              <a:rPr kumimoji="1" lang="en-US" altLang="ja-JP" dirty="0"/>
              <a:t>PaaS</a:t>
            </a:r>
            <a:r>
              <a:rPr kumimoji="1" lang="ja-JP" altLang="en-US" dirty="0"/>
              <a:t> サービスは既定で可用性が考慮された構成になっています。</a:t>
            </a:r>
            <a:endParaRPr kumimoji="1" lang="en-US" altLang="ja-JP" dirty="0"/>
          </a:p>
          <a:p>
            <a:r>
              <a:rPr lang="ja-JP" altLang="en-US" dirty="0"/>
              <a:t>可用性以外も様々な非機能要件が組み込み済みのため、構築のコストやスピードという面では大きなメリットがあります。</a:t>
            </a:r>
            <a:endParaRPr lang="en-US" altLang="ja-JP" dirty="0"/>
          </a:p>
          <a:p>
            <a:r>
              <a:rPr lang="ja-JP" altLang="en-US" dirty="0"/>
              <a:t>利用者に特有の要件が実装できないケースもありますので、単純に可用性の観点だけで選択することは難しいかもしれませんが、是非一度検討いただくことをお勧めします。</a:t>
            </a:r>
            <a:endParaRPr lang="en-US" altLang="ja-JP" dirty="0"/>
          </a:p>
          <a:p>
            <a:endParaRPr lang="en-US" altLang="ja-JP" dirty="0"/>
          </a:p>
          <a:p>
            <a:r>
              <a:rPr kumimoji="1" lang="ja-JP" altLang="en-US" dirty="0"/>
              <a:t>なお以下のような一部の </a:t>
            </a:r>
            <a:r>
              <a:rPr kumimoji="1" lang="en-US" altLang="ja-JP" dirty="0"/>
              <a:t>PaaS</a:t>
            </a:r>
            <a:r>
              <a:rPr kumimoji="1" lang="ja-JP" altLang="en-US" dirty="0"/>
              <a:t> サービスでは仮想マシンと同様に仮想ネットワーク上にデプロイするオプションも提供していますので、前述のクラスタと同様に扱うことが可能になっています。</a:t>
            </a:r>
            <a:endParaRPr kumimoji="1" lang="en-US" altLang="ja-JP" dirty="0"/>
          </a:p>
          <a:p>
            <a:r>
              <a:rPr lang="en-US" altLang="ja-JP" dirty="0"/>
              <a:t>App</a:t>
            </a:r>
            <a:r>
              <a:rPr lang="ja-JP" altLang="en-US" dirty="0"/>
              <a:t> </a:t>
            </a:r>
            <a:r>
              <a:rPr lang="en-US" altLang="ja-JP" dirty="0"/>
              <a:t>Service</a:t>
            </a:r>
            <a:r>
              <a:rPr lang="ja-JP" altLang="en-US" dirty="0"/>
              <a:t> </a:t>
            </a:r>
            <a:r>
              <a:rPr lang="en-US" altLang="ja-JP" dirty="0"/>
              <a:t>Environment</a:t>
            </a:r>
          </a:p>
          <a:p>
            <a:r>
              <a:rPr lang="en-US" altLang="ja-JP" dirty="0">
                <a:hlinkClick r:id="rId2"/>
              </a:rPr>
              <a:t>https://docs.microsoft.com/ja-jp/azure/app-service-web/app-service-app-service-environment-intro</a:t>
            </a:r>
            <a:endParaRPr lang="en-US" altLang="ja-JP" dirty="0"/>
          </a:p>
          <a:p>
            <a:r>
              <a:rPr lang="en-US" altLang="ja-JP" dirty="0"/>
              <a:t>Azure</a:t>
            </a:r>
            <a:r>
              <a:rPr lang="ja-JP" altLang="en-US" dirty="0"/>
              <a:t> </a:t>
            </a:r>
            <a:r>
              <a:rPr lang="en-US" altLang="ja-JP" dirty="0"/>
              <a:t>Batch</a:t>
            </a:r>
          </a:p>
          <a:p>
            <a:r>
              <a:rPr lang="en-US" altLang="ja-JP" dirty="0">
                <a:hlinkClick r:id="rId3"/>
              </a:rPr>
              <a:t>https://docs.microsoft.com/ja-jp/azure/batch/batch-technical-overview</a:t>
            </a:r>
            <a:endParaRPr lang="en-US" altLang="ja-JP" dirty="0"/>
          </a:p>
          <a:p>
            <a:r>
              <a:rPr lang="en-US" altLang="ja-JP" dirty="0"/>
              <a:t>HDInsight</a:t>
            </a:r>
          </a:p>
          <a:p>
            <a:r>
              <a:rPr lang="en-US" altLang="ja-JP" dirty="0">
                <a:hlinkClick r:id="rId4"/>
              </a:rPr>
              <a:t>https://docs.microsoft.com/ja-jp/azure/hdinsight/hdinsight-hadoop-introduction</a:t>
            </a:r>
            <a:endParaRPr lang="en-US" altLang="ja-JP" dirty="0"/>
          </a:p>
          <a:p>
            <a:endParaRPr kumimoji="1" lang="ja-JP" altLang="en-US" dirty="0"/>
          </a:p>
        </p:txBody>
      </p:sp>
    </p:spTree>
    <p:extLst>
      <p:ext uri="{BB962C8B-B14F-4D97-AF65-F5344CB8AC3E}">
        <p14:creationId xmlns:p14="http://schemas.microsoft.com/office/powerpoint/2010/main" val="19014427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6B9400-B18D-40F7-B6C7-7B09C1B5EDAF}"/>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897D2900-017C-4C66-A081-4C0E5B55052A}"/>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5865100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D84493-ABA6-4DBD-8B67-699A6E718881}"/>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145CFBEC-9951-4E33-AEA5-6FB4B786E0B1}"/>
              </a:ext>
            </a:extLst>
          </p:cNvPr>
          <p:cNvSpPr>
            <a:spLocks noGrp="1"/>
          </p:cNvSpPr>
          <p:nvPr>
            <p:ph idx="1"/>
          </p:nvPr>
        </p:nvSpPr>
        <p:spPr/>
        <p:txBody>
          <a:bodyPr/>
          <a:lstStyle/>
          <a:p>
            <a:r>
              <a:rPr kumimoji="1" lang="en-US" altLang="ja-JP" dirty="0"/>
              <a:t>Azure</a:t>
            </a:r>
            <a:r>
              <a:rPr kumimoji="1" lang="ja-JP" altLang="en-US" dirty="0"/>
              <a:t> 仮想マシンは単体構成でも「それなり」の可用性は提供されています。</a:t>
            </a:r>
            <a:endParaRPr kumimoji="1" lang="en-US" altLang="ja-JP" dirty="0"/>
          </a:p>
          <a:p>
            <a:r>
              <a:rPr lang="ja-JP" altLang="en-US" dirty="0"/>
              <a:t>それ以上の可用性が必要な場合には複数の仮想マシンを利用したクラスタを構成してください。</a:t>
            </a:r>
            <a:endParaRPr lang="en-US" altLang="ja-JP" dirty="0"/>
          </a:p>
          <a:p>
            <a:r>
              <a:rPr kumimoji="1" lang="ja-JP" altLang="en-US" dirty="0"/>
              <a:t>いずれの場合にも仮想マシン上で動作するアプリケーション側での対応も重要になります。</a:t>
            </a:r>
          </a:p>
        </p:txBody>
      </p:sp>
    </p:spTree>
    <p:extLst>
      <p:ext uri="{BB962C8B-B14F-4D97-AF65-F5344CB8AC3E}">
        <p14:creationId xmlns:p14="http://schemas.microsoft.com/office/powerpoint/2010/main" val="2048535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D6F91C2D-DE99-4C13-83FF-AACE89BCE6AA}"/>
              </a:ext>
            </a:extLst>
          </p:cNvPr>
          <p:cNvGrpSpPr/>
          <p:nvPr/>
        </p:nvGrpSpPr>
        <p:grpSpPr>
          <a:xfrm>
            <a:off x="1029419" y="2718562"/>
            <a:ext cx="10384611" cy="3402990"/>
            <a:chOff x="1029419" y="2718562"/>
            <a:chExt cx="10384611" cy="3402990"/>
          </a:xfrm>
        </p:grpSpPr>
        <p:sp>
          <p:nvSpPr>
            <p:cNvPr id="3" name="正方形/長方形 2">
              <a:extLst>
                <a:ext uri="{FF2B5EF4-FFF2-40B4-BE49-F238E27FC236}">
                  <a16:creationId xmlns:a16="http://schemas.microsoft.com/office/drawing/2014/main" id="{E45183B3-EDDA-469B-A3F9-5C2B10558069}"/>
                </a:ext>
              </a:extLst>
            </p:cNvPr>
            <p:cNvSpPr/>
            <p:nvPr/>
          </p:nvSpPr>
          <p:spPr>
            <a:xfrm>
              <a:off x="1029419" y="4736263"/>
              <a:ext cx="7205656" cy="138528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dirty="0"/>
                <a:t>Microsoft</a:t>
              </a:r>
              <a:r>
                <a:rPr kumimoji="1" lang="ja-JP" altLang="en-US" dirty="0"/>
                <a:t> の責任範囲</a:t>
              </a:r>
              <a:endParaRPr kumimoji="1" lang="en-US" altLang="ja-JP" dirty="0"/>
            </a:p>
            <a:p>
              <a:r>
                <a:rPr lang="ja-JP" altLang="en-US" dirty="0"/>
                <a:t>⇒ 条件付き </a:t>
              </a:r>
              <a:r>
                <a:rPr lang="en-US" altLang="ja-JP" dirty="0"/>
                <a:t>SLA</a:t>
              </a:r>
              <a:endParaRPr kumimoji="1" lang="en-US" altLang="ja-JP" dirty="0"/>
            </a:p>
          </p:txBody>
        </p:sp>
        <p:sp>
          <p:nvSpPr>
            <p:cNvPr id="4" name="四角形: 角を丸くする 3">
              <a:extLst>
                <a:ext uri="{FF2B5EF4-FFF2-40B4-BE49-F238E27FC236}">
                  <a16:creationId xmlns:a16="http://schemas.microsoft.com/office/drawing/2014/main" id="{F6C2E5E8-423C-4280-9953-86AB879E9455}"/>
                </a:ext>
              </a:extLst>
            </p:cNvPr>
            <p:cNvSpPr/>
            <p:nvPr/>
          </p:nvSpPr>
          <p:spPr>
            <a:xfrm>
              <a:off x="3712355" y="5475449"/>
              <a:ext cx="4389484" cy="45993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dirty="0"/>
                <a:t>Virtualization</a:t>
              </a:r>
              <a:endParaRPr kumimoji="1" lang="ja-JP" altLang="en-US" dirty="0"/>
            </a:p>
          </p:txBody>
        </p:sp>
        <p:sp>
          <p:nvSpPr>
            <p:cNvPr id="5" name="四角形: 角を丸くする 4">
              <a:extLst>
                <a:ext uri="{FF2B5EF4-FFF2-40B4-BE49-F238E27FC236}">
                  <a16:creationId xmlns:a16="http://schemas.microsoft.com/office/drawing/2014/main" id="{569041D5-6FBD-4A0E-8E8B-405B50DF8572}"/>
                </a:ext>
              </a:extLst>
            </p:cNvPr>
            <p:cNvSpPr/>
            <p:nvPr/>
          </p:nvSpPr>
          <p:spPr>
            <a:xfrm>
              <a:off x="3712355" y="4925167"/>
              <a:ext cx="1390764" cy="45993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t>Compute</a:t>
              </a:r>
              <a:endParaRPr kumimoji="1" lang="ja-JP" altLang="en-US" dirty="0"/>
            </a:p>
          </p:txBody>
        </p:sp>
        <p:sp>
          <p:nvSpPr>
            <p:cNvPr id="6" name="四角形: 角を丸くする 5">
              <a:extLst>
                <a:ext uri="{FF2B5EF4-FFF2-40B4-BE49-F238E27FC236}">
                  <a16:creationId xmlns:a16="http://schemas.microsoft.com/office/drawing/2014/main" id="{DA2842C3-4E79-4C2D-9976-3EA5DD153591}"/>
                </a:ext>
              </a:extLst>
            </p:cNvPr>
            <p:cNvSpPr/>
            <p:nvPr/>
          </p:nvSpPr>
          <p:spPr>
            <a:xfrm>
              <a:off x="5211715" y="4925167"/>
              <a:ext cx="1390764" cy="45993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t>Storage</a:t>
              </a:r>
              <a:endParaRPr kumimoji="1" lang="ja-JP" altLang="en-US" dirty="0"/>
            </a:p>
          </p:txBody>
        </p:sp>
        <p:sp>
          <p:nvSpPr>
            <p:cNvPr id="7" name="四角形: 角を丸くする 6">
              <a:extLst>
                <a:ext uri="{FF2B5EF4-FFF2-40B4-BE49-F238E27FC236}">
                  <a16:creationId xmlns:a16="http://schemas.microsoft.com/office/drawing/2014/main" id="{1097BE05-7A70-4C74-B16E-11D6EF901DCB}"/>
                </a:ext>
              </a:extLst>
            </p:cNvPr>
            <p:cNvSpPr/>
            <p:nvPr/>
          </p:nvSpPr>
          <p:spPr>
            <a:xfrm>
              <a:off x="6711075" y="4919691"/>
              <a:ext cx="1390764" cy="45993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t>Network</a:t>
              </a:r>
              <a:endParaRPr kumimoji="1" lang="ja-JP" altLang="en-US" dirty="0"/>
            </a:p>
          </p:txBody>
        </p:sp>
        <p:sp>
          <p:nvSpPr>
            <p:cNvPr id="8" name="正方形/長方形 7">
              <a:extLst>
                <a:ext uri="{FF2B5EF4-FFF2-40B4-BE49-F238E27FC236}">
                  <a16:creationId xmlns:a16="http://schemas.microsoft.com/office/drawing/2014/main" id="{20F1030D-6F9F-4E0B-888C-AFC1678CB1A3}"/>
                </a:ext>
              </a:extLst>
            </p:cNvPr>
            <p:cNvSpPr/>
            <p:nvPr/>
          </p:nvSpPr>
          <p:spPr>
            <a:xfrm>
              <a:off x="1029419" y="2718562"/>
              <a:ext cx="7205656" cy="192325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kumimoji="1" lang="ja-JP" altLang="en-US" dirty="0"/>
                <a:t>利用者の責任範囲</a:t>
              </a:r>
              <a:endParaRPr kumimoji="1" lang="en-US" altLang="ja-JP" dirty="0"/>
            </a:p>
          </p:txBody>
        </p:sp>
        <p:sp>
          <p:nvSpPr>
            <p:cNvPr id="9" name="四角形: 角を丸くする 8">
              <a:extLst>
                <a:ext uri="{FF2B5EF4-FFF2-40B4-BE49-F238E27FC236}">
                  <a16:creationId xmlns:a16="http://schemas.microsoft.com/office/drawing/2014/main" id="{31E09A51-6616-4BBF-A67E-AADC9C05ECC1}"/>
                </a:ext>
              </a:extLst>
            </p:cNvPr>
            <p:cNvSpPr/>
            <p:nvPr/>
          </p:nvSpPr>
          <p:spPr>
            <a:xfrm>
              <a:off x="3712355" y="3997076"/>
              <a:ext cx="4389484" cy="45993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a:t>Operating System</a:t>
              </a:r>
              <a:endParaRPr kumimoji="1" lang="ja-JP" altLang="en-US" dirty="0"/>
            </a:p>
          </p:txBody>
        </p:sp>
        <p:sp>
          <p:nvSpPr>
            <p:cNvPr id="10" name="四角形: 角を丸くする 9">
              <a:extLst>
                <a:ext uri="{FF2B5EF4-FFF2-40B4-BE49-F238E27FC236}">
                  <a16:creationId xmlns:a16="http://schemas.microsoft.com/office/drawing/2014/main" id="{01B57782-880A-45CF-A438-F2CC4AF90840}"/>
                </a:ext>
              </a:extLst>
            </p:cNvPr>
            <p:cNvSpPr/>
            <p:nvPr/>
          </p:nvSpPr>
          <p:spPr>
            <a:xfrm>
              <a:off x="3712355" y="3442686"/>
              <a:ext cx="4389484" cy="45993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a:t>Middle</a:t>
              </a:r>
              <a:r>
                <a:rPr lang="en-US" altLang="ja-JP" dirty="0"/>
                <a:t>ware</a:t>
              </a:r>
              <a:endParaRPr kumimoji="1" lang="ja-JP" altLang="en-US" dirty="0"/>
            </a:p>
          </p:txBody>
        </p:sp>
        <p:sp>
          <p:nvSpPr>
            <p:cNvPr id="11" name="四角形: 角を丸くする 10">
              <a:extLst>
                <a:ext uri="{FF2B5EF4-FFF2-40B4-BE49-F238E27FC236}">
                  <a16:creationId xmlns:a16="http://schemas.microsoft.com/office/drawing/2014/main" id="{87E9820F-F52E-4964-BE71-DD913DFF6F12}"/>
                </a:ext>
              </a:extLst>
            </p:cNvPr>
            <p:cNvSpPr/>
            <p:nvPr/>
          </p:nvSpPr>
          <p:spPr>
            <a:xfrm>
              <a:off x="3712355" y="2886928"/>
              <a:ext cx="4389484" cy="45993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a:t>Application</a:t>
              </a:r>
            </a:p>
          </p:txBody>
        </p:sp>
        <p:sp>
          <p:nvSpPr>
            <p:cNvPr id="12" name="右中かっこ 11">
              <a:extLst>
                <a:ext uri="{FF2B5EF4-FFF2-40B4-BE49-F238E27FC236}">
                  <a16:creationId xmlns:a16="http://schemas.microsoft.com/office/drawing/2014/main" id="{D841043F-3DDC-433B-8F59-678746D63D66}"/>
                </a:ext>
              </a:extLst>
            </p:cNvPr>
            <p:cNvSpPr/>
            <p:nvPr/>
          </p:nvSpPr>
          <p:spPr>
            <a:xfrm>
              <a:off x="8370522" y="2718562"/>
              <a:ext cx="654467" cy="3402990"/>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四角形: メモ 12">
              <a:extLst>
                <a:ext uri="{FF2B5EF4-FFF2-40B4-BE49-F238E27FC236}">
                  <a16:creationId xmlns:a16="http://schemas.microsoft.com/office/drawing/2014/main" id="{456EED1F-6674-4683-8BAD-CC7EF1E7FBDD}"/>
                </a:ext>
              </a:extLst>
            </p:cNvPr>
            <p:cNvSpPr/>
            <p:nvPr/>
          </p:nvSpPr>
          <p:spPr>
            <a:xfrm>
              <a:off x="9346592" y="3346866"/>
              <a:ext cx="2067438" cy="2259994"/>
            </a:xfrm>
            <a:prstGeom prst="foldedCorner">
              <a:avLst>
                <a:gd name="adj" fmla="val 23818"/>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dirty="0"/>
                <a:t>単体の仮想マシン</a:t>
              </a:r>
              <a:endParaRPr lang="en-US" altLang="ja-JP" dirty="0"/>
            </a:p>
            <a:p>
              <a:pPr algn="ctr"/>
              <a:r>
                <a:rPr lang="ja-JP" altLang="en-US" dirty="0"/>
                <a:t>上で構成されるサービスとしての</a:t>
              </a:r>
              <a:endParaRPr lang="en-US" altLang="ja-JP" dirty="0"/>
            </a:p>
            <a:p>
              <a:pPr algn="ctr"/>
              <a:r>
                <a:rPr kumimoji="1" lang="ja-JP" altLang="en-US" dirty="0"/>
                <a:t>可用性</a:t>
              </a:r>
            </a:p>
          </p:txBody>
        </p:sp>
      </p:grpSp>
    </p:spTree>
    <p:extLst>
      <p:ext uri="{BB962C8B-B14F-4D97-AF65-F5344CB8AC3E}">
        <p14:creationId xmlns:p14="http://schemas.microsoft.com/office/powerpoint/2010/main" val="652864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040680B-166C-4CFA-989B-04AF06ABAA51}"/>
              </a:ext>
            </a:extLst>
          </p:cNvPr>
          <p:cNvSpPr>
            <a:spLocks noGrp="1"/>
          </p:cNvSpPr>
          <p:nvPr>
            <p:ph idx="1"/>
          </p:nvPr>
        </p:nvSpPr>
        <p:spPr>
          <a:xfrm>
            <a:off x="838200" y="454463"/>
            <a:ext cx="10515600" cy="2133635"/>
          </a:xfrm>
        </p:spPr>
        <p:txBody>
          <a:bodyPr>
            <a:normAutofit fontScale="77500" lnSpcReduction="20000"/>
          </a:bodyPr>
          <a:lstStyle/>
          <a:p>
            <a:r>
              <a:rPr kumimoji="1" lang="ja-JP" altLang="en-US" dirty="0"/>
              <a:t>この仮想化基盤とその上で動作する仮想マシンはデータセンターのオペレーションチームによって監視・運用されています。</a:t>
            </a:r>
            <a:endParaRPr kumimoji="1" lang="en-US" altLang="ja-JP" dirty="0"/>
          </a:p>
          <a:p>
            <a:r>
              <a:rPr lang="ja-JP" altLang="en-US" dirty="0"/>
              <a:t>例えばホストとなる物理サーバーに異常が検知された場合、その内容によっては再起動、あるいは他の健全な物理サーバーへの再デプロイが自動的に行われます。</a:t>
            </a:r>
            <a:endParaRPr lang="en-US" altLang="ja-JP" dirty="0"/>
          </a:p>
          <a:p>
            <a:r>
              <a:rPr lang="ja-JP" altLang="en-US" dirty="0"/>
              <a:t>この仕組みは </a:t>
            </a:r>
            <a:r>
              <a:rPr lang="en-US" altLang="ja-JP" dirty="0"/>
              <a:t>Service</a:t>
            </a:r>
            <a:r>
              <a:rPr lang="ja-JP" altLang="en-US" dirty="0"/>
              <a:t> </a:t>
            </a:r>
            <a:r>
              <a:rPr lang="en-US" altLang="ja-JP" dirty="0"/>
              <a:t>Healing</a:t>
            </a:r>
            <a:r>
              <a:rPr lang="ja-JP" altLang="en-US" dirty="0"/>
              <a:t> と呼ばれ、これは全ての </a:t>
            </a:r>
            <a:r>
              <a:rPr lang="en-US" altLang="ja-JP" dirty="0"/>
              <a:t>Azure</a:t>
            </a:r>
            <a:r>
              <a:rPr lang="ja-JP" altLang="en-US" dirty="0"/>
              <a:t> 仮想マシンにおいて標準の機能になります。</a:t>
            </a:r>
            <a:endParaRPr lang="en-US" altLang="ja-JP" dirty="0"/>
          </a:p>
          <a:p>
            <a:r>
              <a:rPr lang="en-US" altLang="ja-JP" dirty="0">
                <a:hlinkClick r:id="rId2"/>
              </a:rPr>
              <a:t>https://blogs.msdn.microsoft.com/windowsazurej/2015/04/15/5933/</a:t>
            </a:r>
            <a:endParaRPr lang="en-US" altLang="ja-JP" dirty="0"/>
          </a:p>
          <a:p>
            <a:pPr marL="0" indent="0">
              <a:buNone/>
            </a:pPr>
            <a:endParaRPr lang="en-US" altLang="ja-JP" dirty="0"/>
          </a:p>
        </p:txBody>
      </p:sp>
    </p:spTree>
    <p:extLst>
      <p:ext uri="{BB962C8B-B14F-4D97-AF65-F5344CB8AC3E}">
        <p14:creationId xmlns:p14="http://schemas.microsoft.com/office/powerpoint/2010/main" val="1179305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4826643-0DB8-49A2-8093-AFD5DCDBFAFB}"/>
              </a:ext>
            </a:extLst>
          </p:cNvPr>
          <p:cNvSpPr>
            <a:spLocks noGrp="1"/>
          </p:cNvSpPr>
          <p:nvPr>
            <p:ph idx="1"/>
          </p:nvPr>
        </p:nvSpPr>
        <p:spPr>
          <a:xfrm>
            <a:off x="838200" y="459938"/>
            <a:ext cx="10515600" cy="5717025"/>
          </a:xfrm>
        </p:spPr>
        <p:txBody>
          <a:bodyPr>
            <a:normAutofit/>
          </a:bodyPr>
          <a:lstStyle/>
          <a:p>
            <a:r>
              <a:rPr lang="ja-JP" altLang="en-US" dirty="0"/>
              <a:t>この際、仮想マシンとしても強制的に再起動が発生してしまいますので、一時的にサービスは中断されることになります。</a:t>
            </a:r>
            <a:endParaRPr lang="en-US" altLang="ja-JP" dirty="0"/>
          </a:p>
          <a:p>
            <a:r>
              <a:rPr lang="ja-JP" altLang="en-US" dirty="0"/>
              <a:t>つまり </a:t>
            </a:r>
            <a:r>
              <a:rPr lang="en-US" altLang="ja-JP" dirty="0"/>
              <a:t>Service</a:t>
            </a:r>
            <a:r>
              <a:rPr lang="ja-JP" altLang="en-US" dirty="0"/>
              <a:t> </a:t>
            </a:r>
            <a:r>
              <a:rPr lang="en-US" altLang="ja-JP" dirty="0"/>
              <a:t>Healing</a:t>
            </a:r>
            <a:r>
              <a:rPr lang="ja-JP" altLang="en-US" dirty="0"/>
              <a:t> によるモニタリング間隔＋仮想マシンの起動＋</a:t>
            </a:r>
            <a:r>
              <a:rPr lang="en-US" altLang="ja-JP" dirty="0"/>
              <a:t>α</a:t>
            </a:r>
            <a:r>
              <a:rPr lang="ja-JP" altLang="en-US" dirty="0"/>
              <a:t> 程度のダウンタイムが発生します。</a:t>
            </a:r>
            <a:endParaRPr lang="en-US" altLang="ja-JP" dirty="0"/>
          </a:p>
          <a:p>
            <a:endParaRPr lang="en-US" altLang="ja-JP" dirty="0"/>
          </a:p>
          <a:p>
            <a:r>
              <a:rPr lang="ja-JP" altLang="en-US" dirty="0"/>
              <a:t>ただし再起動先でも同一の</a:t>
            </a:r>
            <a:r>
              <a:rPr lang="en-US" altLang="ja-JP" dirty="0"/>
              <a:t>OS</a:t>
            </a:r>
            <a:r>
              <a:rPr lang="ja-JP" altLang="en-US" dirty="0"/>
              <a:t>ディスクやデータディスクに接続されるため、そこに格納されたデータが失われることはありません。</a:t>
            </a:r>
            <a:endParaRPr lang="en-US" altLang="ja-JP" dirty="0"/>
          </a:p>
          <a:p>
            <a:r>
              <a:rPr lang="ja-JP" altLang="en-US" dirty="0"/>
              <a:t>またネットワーク的にも同条件で再構成されるため、一定時間後には接続可能になりますので、利用を再開することができます。</a:t>
            </a:r>
          </a:p>
          <a:p>
            <a:endParaRPr lang="en-US" altLang="ja-JP" dirty="0"/>
          </a:p>
          <a:p>
            <a:endParaRPr lang="en-US" altLang="ja-JP" dirty="0"/>
          </a:p>
          <a:p>
            <a:endParaRPr lang="en-US" altLang="ja-JP" dirty="0"/>
          </a:p>
          <a:p>
            <a:endParaRPr kumimoji="1" lang="ja-JP" altLang="en-US" dirty="0"/>
          </a:p>
        </p:txBody>
      </p:sp>
    </p:spTree>
    <p:extLst>
      <p:ext uri="{BB962C8B-B14F-4D97-AF65-F5344CB8AC3E}">
        <p14:creationId xmlns:p14="http://schemas.microsoft.com/office/powerpoint/2010/main" val="443055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43C51A-48FB-4CA5-AD15-1D0D3EBEA1DC}"/>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263637C2-7289-40C7-B1AD-5DD85E87E37B}"/>
              </a:ext>
            </a:extLst>
          </p:cNvPr>
          <p:cNvSpPr>
            <a:spLocks noGrp="1"/>
          </p:cNvSpPr>
          <p:nvPr>
            <p:ph idx="1"/>
          </p:nvPr>
        </p:nvSpPr>
        <p:spPr/>
        <p:txBody>
          <a:bodyPr>
            <a:normAutofit fontScale="77500" lnSpcReduction="20000"/>
          </a:bodyPr>
          <a:lstStyle/>
          <a:p>
            <a:endParaRPr lang="en-US" altLang="ja-JP" dirty="0"/>
          </a:p>
          <a:p>
            <a:r>
              <a:rPr lang="ja-JP" altLang="en-US" dirty="0"/>
              <a:t>これは言い換えれば、</a:t>
            </a:r>
            <a:r>
              <a:rPr lang="en-US" altLang="ja-JP" dirty="0"/>
              <a:t>Azure</a:t>
            </a:r>
            <a:r>
              <a:rPr lang="ja-JP" altLang="en-US" dirty="0"/>
              <a:t> 仮想マシンは既定で“</a:t>
            </a:r>
            <a:r>
              <a:rPr lang="en-US" altLang="ja-JP" dirty="0"/>
              <a:t>Active-Standby</a:t>
            </a:r>
            <a:r>
              <a:rPr lang="ja-JP" altLang="en-US" dirty="0"/>
              <a:t>” 構成になっていることを意味します。</a:t>
            </a:r>
            <a:endParaRPr lang="en-US" altLang="ja-JP" dirty="0"/>
          </a:p>
          <a:p>
            <a:r>
              <a:rPr lang="ja-JP" altLang="en-US" dirty="0"/>
              <a:t>また上の図では物理サーバーを</a:t>
            </a:r>
            <a:r>
              <a:rPr lang="en-US" altLang="ja-JP" dirty="0"/>
              <a:t>2</a:t>
            </a:r>
            <a:r>
              <a:rPr lang="ja-JP" altLang="en-US" dirty="0"/>
              <a:t>台しか記載していませんが、実際には </a:t>
            </a:r>
            <a:r>
              <a:rPr lang="en-US" altLang="ja-JP" dirty="0"/>
              <a:t>Azure</a:t>
            </a:r>
            <a:r>
              <a:rPr lang="ja-JP" altLang="en-US" dirty="0"/>
              <a:t> のデータセンターには仮想マシンをホストするための物理サーバーが多数配備されています。</a:t>
            </a:r>
            <a:endParaRPr lang="en-US" altLang="ja-JP" dirty="0"/>
          </a:p>
          <a:p>
            <a:r>
              <a:rPr lang="ja-JP" altLang="en-US" dirty="0"/>
              <a:t>つまり </a:t>
            </a:r>
            <a:r>
              <a:rPr lang="en-US" altLang="ja-JP" dirty="0"/>
              <a:t>1</a:t>
            </a:r>
            <a:r>
              <a:rPr lang="ja-JP" altLang="en-US" dirty="0"/>
              <a:t> 台の仮想マシンを作成するだけで、大量の待機系（占有ではありません）が準備されていることを意味します。</a:t>
            </a:r>
            <a:endParaRPr lang="en-US" altLang="ja-JP" dirty="0"/>
          </a:p>
          <a:p>
            <a:r>
              <a:rPr lang="ja-JP" altLang="en-US" dirty="0"/>
              <a:t>以下に示される仮想マシンの利用料金には待機系を準備するコストも含まれていることになります。</a:t>
            </a:r>
            <a:endParaRPr lang="en-US" altLang="ja-JP" dirty="0"/>
          </a:p>
          <a:p>
            <a:r>
              <a:rPr lang="en-US" altLang="ja-JP" dirty="0">
                <a:hlinkClick r:id="rId2"/>
              </a:rPr>
              <a:t>https://azure.microsoft.com/ja-jp/pricing/details/virtual-machines/windows/</a:t>
            </a:r>
            <a:endParaRPr lang="en-US" altLang="ja-JP" dirty="0"/>
          </a:p>
          <a:p>
            <a:r>
              <a:rPr lang="en-US" altLang="ja-JP" dirty="0">
                <a:hlinkClick r:id="rId3"/>
              </a:rPr>
              <a:t>https://azure.microsoft.com/ja-jp/pricing/details/virtual-machines/linux/</a:t>
            </a:r>
            <a:endParaRPr lang="en-US" altLang="ja-JP" dirty="0"/>
          </a:p>
          <a:p>
            <a:endParaRPr kumimoji="1" lang="ja-JP" altLang="en-US" dirty="0"/>
          </a:p>
        </p:txBody>
      </p:sp>
    </p:spTree>
    <p:extLst>
      <p:ext uri="{BB962C8B-B14F-4D97-AF65-F5344CB8AC3E}">
        <p14:creationId xmlns:p14="http://schemas.microsoft.com/office/powerpoint/2010/main" val="3427958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D5DE1EB-4121-4E9F-832D-465023CF79F5}"/>
              </a:ext>
            </a:extLst>
          </p:cNvPr>
          <p:cNvSpPr>
            <a:spLocks noGrp="1"/>
          </p:cNvSpPr>
          <p:nvPr>
            <p:ph idx="1"/>
          </p:nvPr>
        </p:nvSpPr>
        <p:spPr>
          <a:xfrm>
            <a:off x="947708" y="516994"/>
            <a:ext cx="10515600" cy="2253916"/>
          </a:xfrm>
        </p:spPr>
        <p:txBody>
          <a:bodyPr>
            <a:normAutofit fontScale="77500" lnSpcReduction="20000"/>
          </a:bodyPr>
          <a:lstStyle/>
          <a:p>
            <a:r>
              <a:rPr kumimoji="1" lang="ja-JP" altLang="en-US" dirty="0"/>
              <a:t>なおディスクも内部的には多重化されており、仮想マシンからのすべての書き込みは３つの物理領域に書き込みが完了して初めて成功となります。</a:t>
            </a:r>
            <a:endParaRPr kumimoji="1" lang="en-US" altLang="ja-JP" dirty="0"/>
          </a:p>
          <a:p>
            <a:r>
              <a:rPr kumimoji="1" lang="ja-JP" altLang="en-US" dirty="0"/>
              <a:t>これによってストレージユニットが物理的に破損した場合にも残りの </a:t>
            </a:r>
            <a:r>
              <a:rPr kumimoji="1" lang="en-US" altLang="ja-JP" dirty="0"/>
              <a:t>2</a:t>
            </a:r>
            <a:r>
              <a:rPr kumimoji="1" lang="ja-JP" altLang="en-US" dirty="0"/>
              <a:t> </a:t>
            </a:r>
            <a:r>
              <a:rPr kumimoji="1" lang="ja-JP" altLang="en-US" dirty="0" err="1"/>
              <a:t>つ</a:t>
            </a:r>
            <a:r>
              <a:rPr kumimoji="1" lang="ja-JP" altLang="en-US" dirty="0"/>
              <a:t>からデータが復旧することが可能です。</a:t>
            </a:r>
            <a:endParaRPr kumimoji="1" lang="en-US" altLang="ja-JP" dirty="0"/>
          </a:p>
          <a:p>
            <a:r>
              <a:rPr lang="ja-JP" altLang="en-US" dirty="0"/>
              <a:t>つまり最低でも </a:t>
            </a:r>
            <a:r>
              <a:rPr lang="en-US" altLang="ja-JP" dirty="0"/>
              <a:t>3</a:t>
            </a:r>
            <a:r>
              <a:rPr lang="ja-JP" altLang="en-US" dirty="0"/>
              <a:t> 多重の </a:t>
            </a:r>
            <a:r>
              <a:rPr lang="en-US" altLang="ja-JP" dirty="0"/>
              <a:t>RAID-1</a:t>
            </a:r>
            <a:r>
              <a:rPr lang="ja-JP" altLang="en-US" dirty="0"/>
              <a:t>の構成になり、これを </a:t>
            </a:r>
            <a:r>
              <a:rPr lang="en-US" altLang="ja-JP" dirty="0"/>
              <a:t>Azure</a:t>
            </a:r>
            <a:r>
              <a:rPr lang="ja-JP" altLang="en-US" dirty="0"/>
              <a:t> では </a:t>
            </a:r>
            <a:r>
              <a:rPr lang="en-US" altLang="ja-JP" dirty="0"/>
              <a:t>LRS (</a:t>
            </a:r>
            <a:r>
              <a:rPr lang="ja-JP" altLang="en-US" dirty="0"/>
              <a:t> </a:t>
            </a:r>
            <a:r>
              <a:rPr lang="en-US" altLang="ja-JP" dirty="0"/>
              <a:t>Locally</a:t>
            </a:r>
            <a:r>
              <a:rPr lang="ja-JP" altLang="en-US" dirty="0"/>
              <a:t> </a:t>
            </a:r>
            <a:r>
              <a:rPr lang="en-US" altLang="ja-JP" dirty="0"/>
              <a:t>Redundant</a:t>
            </a:r>
            <a:r>
              <a:rPr lang="ja-JP" altLang="en-US" dirty="0"/>
              <a:t> </a:t>
            </a:r>
            <a:r>
              <a:rPr lang="en-US" altLang="ja-JP" dirty="0"/>
              <a:t>Storage</a:t>
            </a:r>
            <a:r>
              <a:rPr lang="ja-JP" altLang="en-US" dirty="0"/>
              <a:t> ）と呼びます</a:t>
            </a:r>
            <a:endParaRPr lang="en-US" altLang="ja-JP" dirty="0"/>
          </a:p>
          <a:p>
            <a:r>
              <a:rPr lang="en-US" altLang="ja-JP" dirty="0">
                <a:hlinkClick r:id="rId2"/>
              </a:rPr>
              <a:t>https://docs.microsoft.com/ja-jp/azure/storage/storage-redundancy</a:t>
            </a:r>
            <a:endParaRPr lang="en-US" altLang="ja-JP" dirty="0"/>
          </a:p>
          <a:p>
            <a:endParaRPr lang="en-US" altLang="ja-JP" dirty="0"/>
          </a:p>
          <a:p>
            <a:endParaRPr kumimoji="1" lang="ja-JP" altLang="en-US" dirty="0"/>
          </a:p>
        </p:txBody>
      </p:sp>
    </p:spTree>
    <p:extLst>
      <p:ext uri="{BB962C8B-B14F-4D97-AF65-F5344CB8AC3E}">
        <p14:creationId xmlns:p14="http://schemas.microsoft.com/office/powerpoint/2010/main" val="185430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C9D118-2F01-44D7-B42B-A85181AE7DE1}"/>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846BAE2E-25DD-4345-B348-B7C0E07AA996}"/>
              </a:ext>
            </a:extLst>
          </p:cNvPr>
          <p:cNvSpPr>
            <a:spLocks noGrp="1"/>
          </p:cNvSpPr>
          <p:nvPr>
            <p:ph idx="1"/>
          </p:nvPr>
        </p:nvSpPr>
        <p:spPr/>
        <p:txBody>
          <a:bodyPr/>
          <a:lstStyle/>
          <a:p>
            <a:r>
              <a:rPr kumimoji="1" lang="ja-JP" altLang="en-US" dirty="0"/>
              <a:t>ちなみに</a:t>
            </a:r>
            <a:r>
              <a:rPr lang="ja-JP" altLang="en-US" dirty="0"/>
              <a:t>仮想マシンに接続されている全てのディスクが </a:t>
            </a:r>
            <a:r>
              <a:rPr lang="en-US" altLang="ja-JP" dirty="0"/>
              <a:t>Premium</a:t>
            </a:r>
            <a:r>
              <a:rPr lang="ja-JP" altLang="en-US" dirty="0"/>
              <a:t> </a:t>
            </a:r>
            <a:r>
              <a:rPr lang="en-US" altLang="ja-JP" dirty="0"/>
              <a:t>Storage</a:t>
            </a:r>
            <a:r>
              <a:rPr lang="ja-JP" altLang="en-US" dirty="0"/>
              <a:t> を使用している場合には、その可用性が </a:t>
            </a:r>
            <a:r>
              <a:rPr lang="en-US" altLang="ja-JP" dirty="0"/>
              <a:t>Microsoft</a:t>
            </a:r>
            <a:r>
              <a:rPr lang="ja-JP" altLang="en-US" dirty="0"/>
              <a:t> によって保障されています</a:t>
            </a:r>
            <a:endParaRPr lang="en-US" altLang="ja-JP" dirty="0"/>
          </a:p>
          <a:p>
            <a:r>
              <a:rPr lang="en-US" altLang="ja-JP" dirty="0">
                <a:hlinkClick r:id="rId2"/>
              </a:rPr>
              <a:t>https://azure.microsoft.com/ja-jp/support/legal/sla/virtual-machines/v1_6/</a:t>
            </a:r>
            <a:endParaRPr lang="en-US" altLang="ja-JP" dirty="0"/>
          </a:p>
          <a:p>
            <a:endParaRPr kumimoji="1" lang="ja-JP" altLang="en-US" dirty="0"/>
          </a:p>
        </p:txBody>
      </p:sp>
    </p:spTree>
    <p:extLst>
      <p:ext uri="{BB962C8B-B14F-4D97-AF65-F5344CB8AC3E}">
        <p14:creationId xmlns:p14="http://schemas.microsoft.com/office/powerpoint/2010/main" val="121936610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1102</TotalTime>
  <Words>3270</Words>
  <Application>Microsoft Office PowerPoint</Application>
  <PresentationFormat>ワイド画面</PresentationFormat>
  <Paragraphs>248</Paragraphs>
  <Slides>34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34</vt:i4>
      </vt:variant>
    </vt:vector>
  </HeadingPairs>
  <TitlesOfParts>
    <vt:vector size="38"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お約束とお願い</vt:lpstr>
      <vt:lpstr>PowerPoint プレゼンテーション</vt:lpstr>
      <vt:lpstr>PowerPoint プレゼンテーション</vt:lpstr>
      <vt:lpstr>意図しない再起動に備える</vt:lpstr>
      <vt:lpstr>大事なデータは永続化する</vt:lpstr>
      <vt:lpstr>大事なデータはバックアップを取る</vt:lpstr>
      <vt:lpstr>PowerPoint プレゼンテーション</vt:lpstr>
      <vt:lpstr>複数台の仮想マシンで高可用性クラスタを構成する</vt:lpstr>
      <vt:lpstr>PowerPoint プレゼンテーション</vt:lpstr>
      <vt:lpstr>PowerPoint プレゼンテーション</vt:lpstr>
      <vt:lpstr>単一障害点の排除</vt:lpstr>
      <vt:lpstr>PowerPoint プレゼンテーション</vt:lpstr>
      <vt:lpstr>PowerPoint プレゼンテーション</vt:lpstr>
      <vt:lpstr>PowerPoint プレゼンテーション</vt:lpstr>
      <vt:lpstr>PowerPoint プレゼンテーション</vt:lpstr>
      <vt:lpstr>クラスタを意識したソフトウェア構成</vt:lpstr>
      <vt:lpstr>PowerPoint プレゼンテーション</vt:lpstr>
      <vt:lpstr>Web サーバーの場合</vt:lpstr>
      <vt:lpstr>PowerPoint プレゼンテーション</vt:lpstr>
      <vt:lpstr>DB サーバーの場合</vt:lpstr>
      <vt:lpstr>PowerPoint プレゼンテーション</vt:lpstr>
      <vt:lpstr>その他のクラスタオプション</vt:lpstr>
      <vt:lpstr>面倒なら PaaS という選択肢も</vt:lpstr>
      <vt:lpstr>PowerPoint プレゼンテーション</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仮想マシンにおける 可用性の考え方</dc:title>
  <dc:creator>Ayumu Inaba</dc:creator>
  <cp:lastModifiedBy>Ayumu Inaba</cp:lastModifiedBy>
  <cp:revision>204</cp:revision>
  <dcterms:created xsi:type="dcterms:W3CDTF">2017-05-26T11:09:55Z</dcterms:created>
  <dcterms:modified xsi:type="dcterms:W3CDTF">2020-08-07T03:31:42Z</dcterms:modified>
</cp:coreProperties>
</file>