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3" autoAdjust="0"/>
    <p:restoredTop sz="94660"/>
  </p:normalViewPr>
  <p:slideViewPr>
    <p:cSldViewPr snapToGrid="0">
      <p:cViewPr>
        <p:scale>
          <a:sx n="100" d="100"/>
          <a:sy n="100" d="100"/>
        </p:scale>
        <p:origin x="792" y="8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2021/5/14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sv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sv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3.png"/><Relationship Id="rId18" Type="http://schemas.openxmlformats.org/officeDocument/2006/relationships/image" Target="../media/image19.svg"/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12" Type="http://schemas.openxmlformats.org/officeDocument/2006/relationships/image" Target="../media/image12.sv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6.png"/><Relationship Id="rId10" Type="http://schemas.openxmlformats.org/officeDocument/2006/relationships/image" Target="../media/image10.svg"/><Relationship Id="rId4" Type="http://schemas.openxmlformats.org/officeDocument/2006/relationships/image" Target="../media/image15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7B6721AC-195D-41AA-837D-D4A089B9FC7B}"/>
              </a:ext>
            </a:extLst>
          </p:cNvPr>
          <p:cNvSpPr/>
          <p:nvPr/>
        </p:nvSpPr>
        <p:spPr>
          <a:xfrm>
            <a:off x="188944" y="1917519"/>
            <a:ext cx="2609955" cy="150366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5104FE91-9D6E-43D3-B107-3238E0152390}"/>
              </a:ext>
            </a:extLst>
          </p:cNvPr>
          <p:cNvSpPr/>
          <p:nvPr/>
        </p:nvSpPr>
        <p:spPr>
          <a:xfrm>
            <a:off x="6245908" y="5131408"/>
            <a:ext cx="4921651" cy="9435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1EFA7C2A-872F-421B-AC0A-C2206A33D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344" y="4862365"/>
            <a:ext cx="538086" cy="538086"/>
          </a:xfrm>
          <a:prstGeom prst="rect">
            <a:avLst/>
          </a:prstGeom>
        </p:spPr>
      </p:pic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52054A89-63FC-4015-9D8E-EA6CD4C5D5F0}"/>
              </a:ext>
            </a:extLst>
          </p:cNvPr>
          <p:cNvSpPr/>
          <p:nvPr/>
        </p:nvSpPr>
        <p:spPr>
          <a:xfrm>
            <a:off x="6245908" y="3830629"/>
            <a:ext cx="4921651" cy="9435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BD059C50-A072-4A62-97F6-C5F612751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344" y="3561586"/>
            <a:ext cx="538086" cy="538086"/>
          </a:xfrm>
          <a:prstGeom prst="rect">
            <a:avLst/>
          </a:prstGeom>
        </p:spPr>
      </p:pic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7567A4E1-EC6B-4011-8097-B1C3EB4B7C31}"/>
              </a:ext>
            </a:extLst>
          </p:cNvPr>
          <p:cNvSpPr/>
          <p:nvPr/>
        </p:nvSpPr>
        <p:spPr>
          <a:xfrm>
            <a:off x="6245908" y="2477639"/>
            <a:ext cx="4921651" cy="94354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4D0857B0-F408-44C8-8924-ABB9F283A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2506" y="4095424"/>
            <a:ext cx="538086" cy="53808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026BBDF-FDB7-405D-BF51-7C527CCF5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383" y="3981302"/>
            <a:ext cx="538086" cy="538086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BD1597F0-352D-473E-9064-20E8703A98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2302" y="3958329"/>
            <a:ext cx="716194" cy="716194"/>
          </a:xfrm>
          <a:prstGeom prst="rect">
            <a:avLst/>
          </a:prstGeom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7B597E66-7957-496E-960C-E1BD94F6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8344" y="2208596"/>
            <a:ext cx="538086" cy="538086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5E9D4B7-1961-494B-80DB-BDE1C4E828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6119" y="3855644"/>
            <a:ext cx="591895" cy="59189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FBF423C-5D98-4803-8CC3-CAF15074B64B}"/>
              </a:ext>
            </a:extLst>
          </p:cNvPr>
          <p:cNvSpPr txBox="1"/>
          <p:nvPr/>
        </p:nvSpPr>
        <p:spPr>
          <a:xfrm>
            <a:off x="3923443" y="4387105"/>
            <a:ext cx="2037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AzureWebJobsStorage</a:t>
            </a:r>
            <a:endParaRPr kumimoji="1" lang="en-US" altLang="ja-JP" sz="1400" dirty="0"/>
          </a:p>
          <a:p>
            <a:r>
              <a:rPr lang="en-US" altLang="ja-JP" sz="1400" dirty="0"/>
              <a:t>(</a:t>
            </a:r>
            <a:r>
              <a:rPr lang="en-US" altLang="ja-JP" sz="1400" dirty="0" err="1"/>
              <a:t>AppSetting</a:t>
            </a:r>
            <a:r>
              <a:rPr lang="en-US" altLang="ja-JP" sz="1400" dirty="0"/>
              <a:t>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AEF5F35-D578-42D7-AE16-3C6C320B8766}"/>
              </a:ext>
            </a:extLst>
          </p:cNvPr>
          <p:cNvSpPr txBox="1"/>
          <p:nvPr/>
        </p:nvSpPr>
        <p:spPr>
          <a:xfrm>
            <a:off x="7523613" y="5252156"/>
            <a:ext cx="36439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Files</a:t>
            </a:r>
          </a:p>
          <a:p>
            <a:r>
              <a:rPr lang="en-US" altLang="ja-JP" sz="1400" dirty="0"/>
              <a:t>- Functions </a:t>
            </a:r>
            <a:r>
              <a:rPr lang="ja-JP" altLang="en-US" sz="1400" dirty="0"/>
              <a:t>アプリのコードが格納される</a:t>
            </a:r>
            <a:endParaRPr lang="en-US" altLang="ja-JP" sz="1400" dirty="0"/>
          </a:p>
          <a:p>
            <a:r>
              <a:rPr lang="en-US" altLang="ja-JP" sz="1400" dirty="0"/>
              <a:t>-</a:t>
            </a:r>
            <a:r>
              <a:rPr lang="ja-JP" altLang="en-US" sz="1400" dirty="0"/>
              <a:t> </a:t>
            </a:r>
            <a:r>
              <a:rPr kumimoji="1" lang="ja-JP" altLang="en-US" sz="1400" dirty="0"/>
              <a:t>従量課金</a:t>
            </a:r>
            <a:r>
              <a:rPr kumimoji="1" lang="en-US" altLang="ja-JP" sz="1400" dirty="0"/>
              <a:t>/Elastic Premium </a:t>
            </a:r>
            <a:r>
              <a:rPr kumimoji="1" lang="ja-JP" altLang="en-US" sz="1400" dirty="0"/>
              <a:t>プランのみ</a:t>
            </a:r>
            <a:endParaRPr kumimoji="1"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799205-719C-4187-8C16-104AB8002B24}"/>
              </a:ext>
            </a:extLst>
          </p:cNvPr>
          <p:cNvSpPr txBox="1"/>
          <p:nvPr/>
        </p:nvSpPr>
        <p:spPr>
          <a:xfrm>
            <a:off x="2165945" y="5692176"/>
            <a:ext cx="4079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WEBSITE_CONTENTAZUREFILECONNECTIONSTRING</a:t>
            </a:r>
          </a:p>
          <a:p>
            <a:r>
              <a:rPr kumimoji="1" lang="en-US" altLang="ja-JP" sz="1200" dirty="0"/>
              <a:t>WEBSITE_CONTENTSHARE</a:t>
            </a:r>
          </a:p>
          <a:p>
            <a:r>
              <a:rPr lang="en-US" altLang="ja-JP" sz="1200" dirty="0"/>
              <a:t>(</a:t>
            </a:r>
            <a:r>
              <a:rPr lang="en-US" altLang="ja-JP" sz="1200" dirty="0" err="1"/>
              <a:t>AppSetting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1CC48AFE-19DF-4D46-9A17-59BB3CE03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53546" y="5290453"/>
            <a:ext cx="591895" cy="591895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37100E1-F2FC-4119-A90F-3056731E31C8}"/>
              </a:ext>
            </a:extLst>
          </p:cNvPr>
          <p:cNvCxnSpPr>
            <a:stCxn id="3" idx="2"/>
            <a:endCxn id="19" idx="1"/>
          </p:cNvCxnSpPr>
          <p:nvPr/>
        </p:nvCxnSpPr>
        <p:spPr>
          <a:xfrm rot="16200000" flipH="1">
            <a:off x="4636033" y="3568888"/>
            <a:ext cx="911878" cy="3123147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781BCF5-A1C5-42DE-873A-5F153D73A552}"/>
              </a:ext>
            </a:extLst>
          </p:cNvPr>
          <p:cNvCxnSpPr>
            <a:cxnSpLocks/>
          </p:cNvCxnSpPr>
          <p:nvPr/>
        </p:nvCxnSpPr>
        <p:spPr>
          <a:xfrm>
            <a:off x="3833366" y="4316426"/>
            <a:ext cx="274000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CB66E0F8-588D-41CF-97F4-AA95F7E19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32506" y="2875236"/>
            <a:ext cx="538086" cy="538086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CB487411-923F-4B19-AC06-C211D16A3A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383" y="2761114"/>
            <a:ext cx="538086" cy="538086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4DBD81B5-7C0D-46BF-A641-0430A1BE6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66119" y="2635456"/>
            <a:ext cx="591895" cy="591895"/>
          </a:xfrm>
          <a:prstGeom prst="rect">
            <a:avLst/>
          </a:prstGeom>
        </p:spPr>
      </p:pic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A21815F-D918-4FE9-8A90-AF7B023F2141}"/>
              </a:ext>
            </a:extLst>
          </p:cNvPr>
          <p:cNvCxnSpPr>
            <a:cxnSpLocks/>
            <a:stCxn id="3" idx="0"/>
            <a:endCxn id="31" idx="1"/>
          </p:cNvCxnSpPr>
          <p:nvPr/>
        </p:nvCxnSpPr>
        <p:spPr>
          <a:xfrm rot="5400000" flipH="1" flipV="1">
            <a:off x="4534797" y="1927007"/>
            <a:ext cx="1026925" cy="303572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B932B1B-5302-44FD-97C5-BCE95BF77941}"/>
              </a:ext>
            </a:extLst>
          </p:cNvPr>
          <p:cNvSpPr txBox="1"/>
          <p:nvPr/>
        </p:nvSpPr>
        <p:spPr>
          <a:xfrm>
            <a:off x="7523613" y="3956218"/>
            <a:ext cx="33249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Blob/</a:t>
            </a:r>
            <a:r>
              <a:rPr lang="en-US" altLang="ja-JP" sz="1400" dirty="0"/>
              <a:t>Queue/Table</a:t>
            </a:r>
            <a:br>
              <a:rPr lang="en-US" altLang="ja-JP" sz="1400" dirty="0"/>
            </a:br>
            <a:r>
              <a:rPr lang="en-US" altLang="ja-JP" sz="1400" dirty="0"/>
              <a:t>-</a:t>
            </a:r>
            <a:r>
              <a:rPr lang="ja-JP" altLang="en-US" sz="1400" dirty="0"/>
              <a:t> バインドの状態や関数キーの管理</a:t>
            </a:r>
            <a:endParaRPr lang="en-US" altLang="ja-JP" sz="1400" dirty="0"/>
          </a:p>
          <a:p>
            <a:r>
              <a:rPr kumimoji="1" lang="en-US" altLang="ja-JP" sz="1400" dirty="0"/>
              <a:t>- Durable Functions</a:t>
            </a:r>
            <a:r>
              <a:rPr lang="en-US" altLang="ja-JP" sz="1400" dirty="0"/>
              <a:t> </a:t>
            </a:r>
            <a:r>
              <a:rPr lang="ja-JP" altLang="en-US" sz="1400" dirty="0"/>
              <a:t>のタスクハブ情報</a:t>
            </a:r>
            <a:endParaRPr kumimoji="1" lang="en-US" altLang="ja-JP" sz="14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DE65CE0-8082-4FA1-A14E-8ACF55980418}"/>
              </a:ext>
            </a:extLst>
          </p:cNvPr>
          <p:cNvSpPr txBox="1"/>
          <p:nvPr/>
        </p:nvSpPr>
        <p:spPr>
          <a:xfrm>
            <a:off x="7523613" y="2626185"/>
            <a:ext cx="3007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Blob/</a:t>
            </a:r>
            <a:r>
              <a:rPr lang="en-US" altLang="ja-JP" sz="1400" dirty="0"/>
              <a:t>Queue/Table</a:t>
            </a:r>
            <a:br>
              <a:rPr lang="en-US" altLang="ja-JP" sz="1400" dirty="0"/>
            </a:br>
            <a:r>
              <a:rPr lang="en-US" altLang="ja-JP" sz="1400" dirty="0"/>
              <a:t>-</a:t>
            </a:r>
            <a:r>
              <a:rPr lang="ja-JP" altLang="en-US" sz="1400" dirty="0"/>
              <a:t> トリガーや入出力バインドの対象</a:t>
            </a:r>
            <a:endParaRPr lang="en-US" altLang="ja-JP" sz="1400" dirty="0"/>
          </a:p>
          <a:p>
            <a:r>
              <a:rPr kumimoji="1" lang="en-US" altLang="ja-JP" sz="1400" dirty="0"/>
              <a:t>-</a:t>
            </a:r>
            <a:r>
              <a:rPr kumimoji="1" lang="ja-JP" altLang="en-US" sz="1400" dirty="0"/>
              <a:t> アプリによっては必須ではない</a:t>
            </a:r>
            <a:endParaRPr kumimoji="1" lang="en-US" altLang="ja-JP" sz="14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2CAFF46-16C7-47AB-AD8C-86428BAC0EDA}"/>
              </a:ext>
            </a:extLst>
          </p:cNvPr>
          <p:cNvSpPr txBox="1"/>
          <p:nvPr/>
        </p:nvSpPr>
        <p:spPr>
          <a:xfrm>
            <a:off x="3671126" y="2959905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connection (</a:t>
            </a:r>
            <a:r>
              <a:rPr kumimoji="1" lang="en-US" altLang="ja-JP" sz="1400" dirty="0" err="1"/>
              <a:t>functions.json</a:t>
            </a:r>
            <a:r>
              <a:rPr kumimoji="1" lang="en-US" altLang="ja-JP" sz="1400" dirty="0"/>
              <a:t>)</a:t>
            </a:r>
            <a:endParaRPr kumimoji="1" lang="ja-JP" altLang="en-US" sz="1400" dirty="0"/>
          </a:p>
        </p:txBody>
      </p:sp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0F87BBD2-DA63-4C86-B8ED-2F5B866296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5018" y="2804200"/>
            <a:ext cx="444699" cy="444699"/>
          </a:xfrm>
          <a:prstGeom prst="rect">
            <a:avLst/>
          </a:prstGeom>
        </p:spPr>
      </p:pic>
      <p:cxnSp>
        <p:nvCxnSpPr>
          <p:cNvPr id="58" name="コネクタ: カギ線 57">
            <a:extLst>
              <a:ext uri="{FF2B5EF4-FFF2-40B4-BE49-F238E27FC236}">
                <a16:creationId xmlns:a16="http://schemas.microsoft.com/office/drawing/2014/main" id="{D385DE48-61BF-4087-B631-A970E2BE8059}"/>
              </a:ext>
            </a:extLst>
          </p:cNvPr>
          <p:cNvCxnSpPr>
            <a:cxnSpLocks/>
            <a:stCxn id="3" idx="1"/>
            <a:endCxn id="54" idx="2"/>
          </p:cNvCxnSpPr>
          <p:nvPr/>
        </p:nvCxnSpPr>
        <p:spPr>
          <a:xfrm rot="10800000">
            <a:off x="877368" y="3248900"/>
            <a:ext cx="2294934" cy="1067527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34331ED-F400-4D19-82D8-8255AC562924}"/>
              </a:ext>
            </a:extLst>
          </p:cNvPr>
          <p:cNvSpPr txBox="1"/>
          <p:nvPr/>
        </p:nvSpPr>
        <p:spPr>
          <a:xfrm>
            <a:off x="321532" y="2146130"/>
            <a:ext cx="2468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Application Insights</a:t>
            </a:r>
          </a:p>
          <a:p>
            <a:r>
              <a:rPr lang="en-US" altLang="ja-JP" sz="1400" dirty="0"/>
              <a:t>- </a:t>
            </a:r>
            <a:r>
              <a:rPr lang="ja-JP" altLang="en-US" sz="1400" dirty="0"/>
              <a:t>アプリの監視やテレメトリ</a:t>
            </a:r>
            <a:endParaRPr kumimoji="1" lang="en-US" altLang="ja-JP" sz="14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364A2493-2E20-43AB-91B9-68E5C643FB14}"/>
              </a:ext>
            </a:extLst>
          </p:cNvPr>
          <p:cNvSpPr txBox="1"/>
          <p:nvPr/>
        </p:nvSpPr>
        <p:spPr>
          <a:xfrm>
            <a:off x="21771" y="4408831"/>
            <a:ext cx="306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APPINSIGHTS_INSTRUMENTATIONKEY</a:t>
            </a:r>
            <a:endParaRPr kumimoji="1" lang="ja-JP" altLang="en-US" sz="1200" dirty="0"/>
          </a:p>
        </p:txBody>
      </p:sp>
      <p:sp>
        <p:nvSpPr>
          <p:cNvPr id="72" name="楕円 71">
            <a:extLst>
              <a:ext uri="{FF2B5EF4-FFF2-40B4-BE49-F238E27FC236}">
                <a16:creationId xmlns:a16="http://schemas.microsoft.com/office/drawing/2014/main" id="{EAB857DC-E4BE-4FFB-923D-466F62A8B86D}"/>
              </a:ext>
            </a:extLst>
          </p:cNvPr>
          <p:cNvSpPr/>
          <p:nvPr/>
        </p:nvSpPr>
        <p:spPr>
          <a:xfrm>
            <a:off x="10600318" y="2115827"/>
            <a:ext cx="839835" cy="335367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0CCBE05-79A5-42BC-89FA-123C560D29CB}"/>
              </a:ext>
            </a:extLst>
          </p:cNvPr>
          <p:cNvSpPr txBox="1"/>
          <p:nvPr/>
        </p:nvSpPr>
        <p:spPr>
          <a:xfrm>
            <a:off x="8512465" y="1838828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ストレージアカウントが１つである必要はない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7AF472D5-4628-4E44-B8AD-F4817492861D}"/>
              </a:ext>
            </a:extLst>
          </p:cNvPr>
          <p:cNvCxnSpPr/>
          <p:nvPr/>
        </p:nvCxnSpPr>
        <p:spPr>
          <a:xfrm>
            <a:off x="7887" y="3569093"/>
            <a:ext cx="11699851" cy="0"/>
          </a:xfrm>
          <a:prstGeom prst="line">
            <a:avLst/>
          </a:prstGeom>
          <a:ln w="28575">
            <a:solidFill>
              <a:schemeClr val="tx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18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29CB5ACD-A56B-4DBE-8B22-A29DF235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40" y="2268833"/>
            <a:ext cx="716194" cy="71619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F4A565-FB89-4043-B2A9-CDEA46E8FC9D}"/>
              </a:ext>
            </a:extLst>
          </p:cNvPr>
          <p:cNvSpPr/>
          <p:nvPr/>
        </p:nvSpPr>
        <p:spPr bwMode="auto">
          <a:xfrm>
            <a:off x="2743199" y="1513122"/>
            <a:ext cx="6872343" cy="30438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E1067E8-928D-4F97-B1DF-4E7F4040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14" y="1555868"/>
            <a:ext cx="484499" cy="48449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7EE4E2-EEB2-4ACA-BB44-DC8A063AB9D0}"/>
              </a:ext>
            </a:extLst>
          </p:cNvPr>
          <p:cNvSpPr/>
          <p:nvPr/>
        </p:nvSpPr>
        <p:spPr bwMode="auto">
          <a:xfrm>
            <a:off x="3002562" y="2154489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VNET</a:t>
            </a:r>
            <a:r>
              <a:rPr lang="ja-JP" altLang="en-US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統合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58D39F-027A-428E-AF2C-280F3BB4EC7B}"/>
              </a:ext>
            </a:extLst>
          </p:cNvPr>
          <p:cNvSpPr/>
          <p:nvPr/>
        </p:nvSpPr>
        <p:spPr bwMode="auto">
          <a:xfrm>
            <a:off x="3002562" y="3309437"/>
            <a:ext cx="6446238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Private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Endpoint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用のサブネット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98D620-A289-4198-8584-13B780B97006}"/>
              </a:ext>
            </a:extLst>
          </p:cNvPr>
          <p:cNvCxnSpPr>
            <a:cxnSpLocks/>
          </p:cNvCxnSpPr>
          <p:nvPr/>
        </p:nvCxnSpPr>
        <p:spPr>
          <a:xfrm flipH="1">
            <a:off x="1277623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3F99985-1C66-4446-8EDD-09F5882C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713" y="5163982"/>
            <a:ext cx="538086" cy="538086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AECA4D3-7CCD-473E-8680-D5991F246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9590" y="5049860"/>
            <a:ext cx="538086" cy="538086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F85317D-C0F8-40E0-A320-27F4EBF3C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7326" y="4924202"/>
            <a:ext cx="591895" cy="5918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19A94E2-0596-4642-917A-D1056D7D5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7785" y="5163982"/>
            <a:ext cx="538086" cy="538086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D923CEF-5651-465B-9C5E-688A5EED7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662" y="5049860"/>
            <a:ext cx="538086" cy="538086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051C9C7-DA47-4AF6-81B4-6A5219C9B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1398" y="4924202"/>
            <a:ext cx="591895" cy="591895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24D3B66C-334B-46C8-90C5-82DC15905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4571" y="4996051"/>
            <a:ext cx="591895" cy="591895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D56D1776-81F0-4198-9479-072F4A325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27" y="4989524"/>
            <a:ext cx="489169" cy="489169"/>
          </a:xfrm>
          <a:prstGeom prst="rect">
            <a:avLst/>
          </a:prstGeom>
        </p:spPr>
      </p:pic>
      <p:pic>
        <p:nvPicPr>
          <p:cNvPr id="37" name="図 36" descr="ロゴ&#10;&#10;自動的に生成された説明">
            <a:extLst>
              <a:ext uri="{FF2B5EF4-FFF2-40B4-BE49-F238E27FC236}">
                <a16:creationId xmlns:a16="http://schemas.microsoft.com/office/drawing/2014/main" id="{4BC8F532-9C84-4004-AF74-ED4EFC7B36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00" y="4969564"/>
            <a:ext cx="644868" cy="644868"/>
          </a:xfrm>
          <a:prstGeom prst="rect">
            <a:avLst/>
          </a:prstGeom>
        </p:spPr>
      </p:pic>
      <p:pic>
        <p:nvPicPr>
          <p:cNvPr id="39" name="Picture 2" descr="image004">
            <a:extLst>
              <a:ext uri="{FF2B5EF4-FFF2-40B4-BE49-F238E27FC236}">
                <a16:creationId xmlns:a16="http://schemas.microsoft.com/office/drawing/2014/main" id="{2677C31A-267D-4732-937A-5667DD55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4" y="3452355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72292F-E678-4F43-9EE4-84ACBEA14485}"/>
              </a:ext>
            </a:extLst>
          </p:cNvPr>
          <p:cNvCxnSpPr>
            <a:cxnSpLocks/>
          </p:cNvCxnSpPr>
          <p:nvPr/>
        </p:nvCxnSpPr>
        <p:spPr>
          <a:xfrm flipV="1">
            <a:off x="3501744" y="4108280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004">
            <a:extLst>
              <a:ext uri="{FF2B5EF4-FFF2-40B4-BE49-F238E27FC236}">
                <a16:creationId xmlns:a16="http://schemas.microsoft.com/office/drawing/2014/main" id="{1363F6E1-AE99-4046-9306-183C6C9A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98" y="3492693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49EAA17-36D7-45B4-89E5-904D26B79496}"/>
              </a:ext>
            </a:extLst>
          </p:cNvPr>
          <p:cNvCxnSpPr>
            <a:cxnSpLocks/>
          </p:cNvCxnSpPr>
          <p:nvPr/>
        </p:nvCxnSpPr>
        <p:spPr>
          <a:xfrm flipV="1">
            <a:off x="4795398" y="4148618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image004">
            <a:extLst>
              <a:ext uri="{FF2B5EF4-FFF2-40B4-BE49-F238E27FC236}">
                <a16:creationId xmlns:a16="http://schemas.microsoft.com/office/drawing/2014/main" id="{3B7A006A-79E0-448C-95B3-88FBC52D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9" y="3531536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16EC85D-F168-4106-AE65-FFACCA32BB1C}"/>
              </a:ext>
            </a:extLst>
          </p:cNvPr>
          <p:cNvCxnSpPr>
            <a:cxnSpLocks/>
          </p:cNvCxnSpPr>
          <p:nvPr/>
        </p:nvCxnSpPr>
        <p:spPr>
          <a:xfrm flipV="1">
            <a:off x="6104039" y="4187461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004">
            <a:extLst>
              <a:ext uri="{FF2B5EF4-FFF2-40B4-BE49-F238E27FC236}">
                <a16:creationId xmlns:a16="http://schemas.microsoft.com/office/drawing/2014/main" id="{508519FB-5CC3-44DE-98E2-3B4BCEA0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21" y="3550917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07F0C81-A4E0-445D-9629-498D37A66E48}"/>
              </a:ext>
            </a:extLst>
          </p:cNvPr>
          <p:cNvCxnSpPr>
            <a:cxnSpLocks/>
          </p:cNvCxnSpPr>
          <p:nvPr/>
        </p:nvCxnSpPr>
        <p:spPr>
          <a:xfrm flipV="1">
            <a:off x="7223821" y="4163298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image004">
            <a:extLst>
              <a:ext uri="{FF2B5EF4-FFF2-40B4-BE49-F238E27FC236}">
                <a16:creationId xmlns:a16="http://schemas.microsoft.com/office/drawing/2014/main" id="{A08321B6-C17D-4B36-AC5E-AD79DFF1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84" y="3556356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E2876A3-816B-4363-BEA5-9D612E4093E8}"/>
              </a:ext>
            </a:extLst>
          </p:cNvPr>
          <p:cNvCxnSpPr>
            <a:cxnSpLocks/>
          </p:cNvCxnSpPr>
          <p:nvPr/>
        </p:nvCxnSpPr>
        <p:spPr>
          <a:xfrm flipV="1">
            <a:off x="8513784" y="4168737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FA9452F-4158-426F-8D1E-F82DC8ED4DCE}"/>
              </a:ext>
            </a:extLst>
          </p:cNvPr>
          <p:cNvSpPr/>
          <p:nvPr/>
        </p:nvSpPr>
        <p:spPr bwMode="auto">
          <a:xfrm>
            <a:off x="7988220" y="2198904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Gateway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Subnet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5910E4BC-2CF3-4F7A-B89A-5B204C0031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44139" y="352702"/>
            <a:ext cx="832457" cy="832457"/>
          </a:xfrm>
          <a:prstGeom prst="rect">
            <a:avLst/>
          </a:prstGeom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383C396-E4EF-484B-8ACA-AD197E4EA696}"/>
              </a:ext>
            </a:extLst>
          </p:cNvPr>
          <p:cNvCxnSpPr>
            <a:cxnSpLocks/>
          </p:cNvCxnSpPr>
          <p:nvPr/>
        </p:nvCxnSpPr>
        <p:spPr>
          <a:xfrm flipH="1">
            <a:off x="9409251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4841F6-970C-47DC-8466-4073A1FF6AC9}"/>
              </a:ext>
            </a:extLst>
          </p:cNvPr>
          <p:cNvSpPr txBox="1"/>
          <p:nvPr/>
        </p:nvSpPr>
        <p:spPr>
          <a:xfrm>
            <a:off x="10172699" y="2326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オンプレミス等</a:t>
            </a:r>
            <a:endParaRPr kumimoji="1" lang="ja-JP" altLang="en-US" sz="1200" dirty="0"/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32A3CEA3-4296-4421-ACFA-B4E695A3F844}"/>
              </a:ext>
            </a:extLst>
          </p:cNvPr>
          <p:cNvCxnSpPr>
            <a:cxnSpLocks/>
            <a:stCxn id="7" idx="0"/>
            <a:endCxn id="64" idx="1"/>
          </p:cNvCxnSpPr>
          <p:nvPr/>
        </p:nvCxnSpPr>
        <p:spPr>
          <a:xfrm rot="5400000" flipH="1" flipV="1">
            <a:off x="3389333" y="601063"/>
            <a:ext cx="786937" cy="112267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732577-BAC8-455A-9F48-83410589FBBB}"/>
              </a:ext>
            </a:extLst>
          </p:cNvPr>
          <p:cNvSpPr txBox="1"/>
          <p:nvPr/>
        </p:nvSpPr>
        <p:spPr>
          <a:xfrm>
            <a:off x="3120480" y="57020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トリガー</a:t>
            </a:r>
            <a:br>
              <a:rPr kumimoji="1" lang="en-US" altLang="ja-JP" sz="1200" dirty="0"/>
            </a:br>
            <a:r>
              <a:rPr kumimoji="1" lang="ja-JP" altLang="en-US" sz="1200" dirty="0"/>
              <a:t>入出力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C0EA462-73D2-47B8-83D3-ACB56280663C}"/>
              </a:ext>
            </a:extLst>
          </p:cNvPr>
          <p:cNvSpPr txBox="1"/>
          <p:nvPr/>
        </p:nvSpPr>
        <p:spPr>
          <a:xfrm>
            <a:off x="4263932" y="566141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バインディング</a:t>
            </a:r>
            <a:br>
              <a:rPr kumimoji="1" lang="en-US" altLang="ja-JP" sz="1200" dirty="0"/>
            </a:br>
            <a:r>
              <a:rPr kumimoji="1" lang="ja-JP" altLang="en-US" sz="1200" dirty="0"/>
              <a:t>キー管理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CF99633-15E0-4346-BA73-F4FC75B7FDF9}"/>
              </a:ext>
            </a:extLst>
          </p:cNvPr>
          <p:cNvSpPr txBox="1"/>
          <p:nvPr/>
        </p:nvSpPr>
        <p:spPr>
          <a:xfrm>
            <a:off x="5689939" y="5650403"/>
            <a:ext cx="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</a:t>
            </a:r>
            <a:br>
              <a:rPr kumimoji="1" lang="en-US" altLang="ja-JP" sz="1200" dirty="0"/>
            </a:br>
            <a:r>
              <a:rPr kumimoji="1" lang="ja-JP" altLang="en-US" sz="1200" dirty="0"/>
              <a:t>コンテンツ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C1163E-766A-4763-A5EE-844C3113DAC4}"/>
              </a:ext>
            </a:extLst>
          </p:cNvPr>
          <p:cNvSpPr txBox="1"/>
          <p:nvPr/>
        </p:nvSpPr>
        <p:spPr>
          <a:xfrm>
            <a:off x="6836699" y="561443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監視と</a:t>
            </a:r>
            <a:br>
              <a:rPr kumimoji="1" lang="en-US" altLang="ja-JP" sz="1200" dirty="0"/>
            </a:br>
            <a:r>
              <a:rPr kumimoji="1" lang="ja-JP" altLang="en-US" sz="1200" dirty="0"/>
              <a:t>テレメトリ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8247B7B-35A9-4F20-9328-A2D41AA030F4}"/>
              </a:ext>
            </a:extLst>
          </p:cNvPr>
          <p:cNvSpPr txBox="1"/>
          <p:nvPr/>
        </p:nvSpPr>
        <p:spPr>
          <a:xfrm>
            <a:off x="7921274" y="5661420"/>
            <a:ext cx="172493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その他のバックエンドリソース</a:t>
            </a:r>
          </a:p>
        </p:txBody>
      </p:sp>
    </p:spTree>
    <p:extLst>
      <p:ext uri="{BB962C8B-B14F-4D97-AF65-F5344CB8AC3E}">
        <p14:creationId xmlns:p14="http://schemas.microsoft.com/office/powerpoint/2010/main" val="267127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29CB5ACD-A56B-4DBE-8B22-A29DF235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40" y="2268833"/>
            <a:ext cx="716194" cy="71619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F4A565-FB89-4043-B2A9-CDEA46E8FC9D}"/>
              </a:ext>
            </a:extLst>
          </p:cNvPr>
          <p:cNvSpPr/>
          <p:nvPr/>
        </p:nvSpPr>
        <p:spPr bwMode="auto">
          <a:xfrm>
            <a:off x="2743199" y="1513122"/>
            <a:ext cx="6872343" cy="30438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E1067E8-928D-4F97-B1DF-4E7F4040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14" y="1555868"/>
            <a:ext cx="484499" cy="48449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7EE4E2-EEB2-4ACA-BB44-DC8A063AB9D0}"/>
              </a:ext>
            </a:extLst>
          </p:cNvPr>
          <p:cNvSpPr/>
          <p:nvPr/>
        </p:nvSpPr>
        <p:spPr bwMode="auto">
          <a:xfrm>
            <a:off x="3002562" y="2154489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chemeClr val="accent6"/>
                </a:solidFill>
                <a:latin typeface="+mj-lt"/>
                <a:ea typeface="ＭＳ Ｐゴシック" panose="020B0600070205080204" pitchFamily="50" charset="-128"/>
              </a:rPr>
              <a:t>VNET</a:t>
            </a:r>
            <a:r>
              <a:rPr lang="ja-JP" altLang="en-US" dirty="0">
                <a:solidFill>
                  <a:schemeClr val="accent6"/>
                </a:solidFill>
                <a:latin typeface="+mj-lt"/>
                <a:ea typeface="ＭＳ Ｐゴシック" panose="020B0600070205080204" pitchFamily="50" charset="-128"/>
              </a:rPr>
              <a:t>統合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58D39F-027A-428E-AF2C-280F3BB4EC7B}"/>
              </a:ext>
            </a:extLst>
          </p:cNvPr>
          <p:cNvSpPr/>
          <p:nvPr/>
        </p:nvSpPr>
        <p:spPr bwMode="auto">
          <a:xfrm>
            <a:off x="3002562" y="3309437"/>
            <a:ext cx="6446238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Private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Endpoint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用のサブネット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98D620-A289-4198-8584-13B780B97006}"/>
              </a:ext>
            </a:extLst>
          </p:cNvPr>
          <p:cNvCxnSpPr>
            <a:cxnSpLocks/>
          </p:cNvCxnSpPr>
          <p:nvPr/>
        </p:nvCxnSpPr>
        <p:spPr>
          <a:xfrm flipH="1">
            <a:off x="1277623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3F99985-1C66-4446-8EDD-09F5882C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713" y="5163982"/>
            <a:ext cx="538086" cy="538086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AECA4D3-7CCD-473E-8680-D5991F246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9590" y="5049860"/>
            <a:ext cx="538086" cy="538086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F85317D-C0F8-40E0-A320-27F4EBF3C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7326" y="4924202"/>
            <a:ext cx="591895" cy="5918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19A94E2-0596-4642-917A-D1056D7D5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7785" y="5163982"/>
            <a:ext cx="538086" cy="538086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D923CEF-5651-465B-9C5E-688A5EED7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662" y="5049860"/>
            <a:ext cx="538086" cy="538086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051C9C7-DA47-4AF6-81B4-6A5219C9B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1398" y="4924202"/>
            <a:ext cx="591895" cy="591895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24D3B66C-334B-46C8-90C5-82DC15905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4571" y="4996051"/>
            <a:ext cx="591895" cy="591895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D56D1776-81F0-4198-9479-072F4A325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27" y="4989524"/>
            <a:ext cx="489169" cy="489169"/>
          </a:xfrm>
          <a:prstGeom prst="rect">
            <a:avLst/>
          </a:prstGeom>
        </p:spPr>
      </p:pic>
      <p:pic>
        <p:nvPicPr>
          <p:cNvPr id="37" name="図 36" descr="ロゴ&#10;&#10;自動的に生成された説明">
            <a:extLst>
              <a:ext uri="{FF2B5EF4-FFF2-40B4-BE49-F238E27FC236}">
                <a16:creationId xmlns:a16="http://schemas.microsoft.com/office/drawing/2014/main" id="{4BC8F532-9C84-4004-AF74-ED4EFC7B36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00" y="4969564"/>
            <a:ext cx="644868" cy="644868"/>
          </a:xfrm>
          <a:prstGeom prst="rect">
            <a:avLst/>
          </a:prstGeom>
        </p:spPr>
      </p:pic>
      <p:pic>
        <p:nvPicPr>
          <p:cNvPr id="39" name="Picture 2" descr="image004">
            <a:extLst>
              <a:ext uri="{FF2B5EF4-FFF2-40B4-BE49-F238E27FC236}">
                <a16:creationId xmlns:a16="http://schemas.microsoft.com/office/drawing/2014/main" id="{2677C31A-267D-4732-937A-5667DD55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4" y="3452355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72292F-E678-4F43-9EE4-84ACBEA14485}"/>
              </a:ext>
            </a:extLst>
          </p:cNvPr>
          <p:cNvCxnSpPr>
            <a:cxnSpLocks/>
          </p:cNvCxnSpPr>
          <p:nvPr/>
        </p:nvCxnSpPr>
        <p:spPr>
          <a:xfrm flipV="1">
            <a:off x="3501744" y="4108280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004">
            <a:extLst>
              <a:ext uri="{FF2B5EF4-FFF2-40B4-BE49-F238E27FC236}">
                <a16:creationId xmlns:a16="http://schemas.microsoft.com/office/drawing/2014/main" id="{508519FB-5CC3-44DE-98E2-3B4BCEA0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21" y="3550917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07F0C81-A4E0-445D-9629-498D37A66E48}"/>
              </a:ext>
            </a:extLst>
          </p:cNvPr>
          <p:cNvCxnSpPr>
            <a:cxnSpLocks/>
          </p:cNvCxnSpPr>
          <p:nvPr/>
        </p:nvCxnSpPr>
        <p:spPr>
          <a:xfrm flipV="1">
            <a:off x="7223821" y="4163298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image004">
            <a:extLst>
              <a:ext uri="{FF2B5EF4-FFF2-40B4-BE49-F238E27FC236}">
                <a16:creationId xmlns:a16="http://schemas.microsoft.com/office/drawing/2014/main" id="{A08321B6-C17D-4B36-AC5E-AD79DFF1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84" y="3556356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E2876A3-816B-4363-BEA5-9D612E4093E8}"/>
              </a:ext>
            </a:extLst>
          </p:cNvPr>
          <p:cNvCxnSpPr>
            <a:cxnSpLocks/>
          </p:cNvCxnSpPr>
          <p:nvPr/>
        </p:nvCxnSpPr>
        <p:spPr>
          <a:xfrm flipV="1">
            <a:off x="8513784" y="4168737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FA9452F-4158-426F-8D1E-F82DC8ED4DCE}"/>
              </a:ext>
            </a:extLst>
          </p:cNvPr>
          <p:cNvSpPr/>
          <p:nvPr/>
        </p:nvSpPr>
        <p:spPr bwMode="auto">
          <a:xfrm>
            <a:off x="7988220" y="2198904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Gateway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Subnet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5910E4BC-2CF3-4F7A-B89A-5B204C0031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44139" y="352702"/>
            <a:ext cx="832457" cy="832457"/>
          </a:xfrm>
          <a:prstGeom prst="rect">
            <a:avLst/>
          </a:prstGeom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383C396-E4EF-484B-8ACA-AD197E4EA696}"/>
              </a:ext>
            </a:extLst>
          </p:cNvPr>
          <p:cNvCxnSpPr>
            <a:cxnSpLocks/>
          </p:cNvCxnSpPr>
          <p:nvPr/>
        </p:nvCxnSpPr>
        <p:spPr>
          <a:xfrm flipH="1">
            <a:off x="9409251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4841F6-970C-47DC-8466-4073A1FF6AC9}"/>
              </a:ext>
            </a:extLst>
          </p:cNvPr>
          <p:cNvSpPr txBox="1"/>
          <p:nvPr/>
        </p:nvSpPr>
        <p:spPr>
          <a:xfrm>
            <a:off x="10172699" y="2326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オンプレミス等</a:t>
            </a:r>
            <a:endParaRPr kumimoji="1" lang="ja-JP" altLang="en-US" sz="1200" dirty="0"/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32A3CEA3-4296-4421-ACFA-B4E695A3F844}"/>
              </a:ext>
            </a:extLst>
          </p:cNvPr>
          <p:cNvCxnSpPr>
            <a:cxnSpLocks/>
            <a:stCxn id="7" idx="0"/>
            <a:endCxn id="64" idx="1"/>
          </p:cNvCxnSpPr>
          <p:nvPr/>
        </p:nvCxnSpPr>
        <p:spPr>
          <a:xfrm rot="5400000" flipH="1" flipV="1">
            <a:off x="3389333" y="601063"/>
            <a:ext cx="786937" cy="112267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732577-BAC8-455A-9F48-83410589FBBB}"/>
              </a:ext>
            </a:extLst>
          </p:cNvPr>
          <p:cNvSpPr txBox="1"/>
          <p:nvPr/>
        </p:nvSpPr>
        <p:spPr>
          <a:xfrm>
            <a:off x="3120480" y="57020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トリガー</a:t>
            </a:r>
            <a:br>
              <a:rPr kumimoji="1" lang="en-US" altLang="ja-JP" sz="1200" dirty="0"/>
            </a:br>
            <a:r>
              <a:rPr kumimoji="1" lang="ja-JP" altLang="en-US" sz="1200" dirty="0"/>
              <a:t>入出力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C0EA462-73D2-47B8-83D3-ACB56280663C}"/>
              </a:ext>
            </a:extLst>
          </p:cNvPr>
          <p:cNvSpPr txBox="1"/>
          <p:nvPr/>
        </p:nvSpPr>
        <p:spPr>
          <a:xfrm>
            <a:off x="4263932" y="566141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バインディング</a:t>
            </a:r>
            <a:br>
              <a:rPr kumimoji="1" lang="en-US" altLang="ja-JP" sz="1200" dirty="0"/>
            </a:br>
            <a:r>
              <a:rPr kumimoji="1" lang="ja-JP" altLang="en-US" sz="1200" dirty="0"/>
              <a:t>キー管理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CF99633-15E0-4346-BA73-F4FC75B7FDF9}"/>
              </a:ext>
            </a:extLst>
          </p:cNvPr>
          <p:cNvSpPr txBox="1"/>
          <p:nvPr/>
        </p:nvSpPr>
        <p:spPr>
          <a:xfrm>
            <a:off x="5689939" y="5650403"/>
            <a:ext cx="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</a:t>
            </a:r>
            <a:br>
              <a:rPr kumimoji="1" lang="en-US" altLang="ja-JP" sz="1200" dirty="0"/>
            </a:br>
            <a:r>
              <a:rPr kumimoji="1" lang="ja-JP" altLang="en-US" sz="1200" dirty="0"/>
              <a:t>コンテンツ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C1163E-766A-4763-A5EE-844C3113DAC4}"/>
              </a:ext>
            </a:extLst>
          </p:cNvPr>
          <p:cNvSpPr txBox="1"/>
          <p:nvPr/>
        </p:nvSpPr>
        <p:spPr>
          <a:xfrm>
            <a:off x="6836699" y="561443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監視と</a:t>
            </a:r>
            <a:br>
              <a:rPr kumimoji="1" lang="en-US" altLang="ja-JP" sz="1200" dirty="0"/>
            </a:br>
            <a:r>
              <a:rPr kumimoji="1" lang="ja-JP" altLang="en-US" sz="1200" dirty="0"/>
              <a:t>テレメトリ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8247B7B-35A9-4F20-9328-A2D41AA030F4}"/>
              </a:ext>
            </a:extLst>
          </p:cNvPr>
          <p:cNvSpPr txBox="1"/>
          <p:nvPr/>
        </p:nvSpPr>
        <p:spPr>
          <a:xfrm>
            <a:off x="7921274" y="5661420"/>
            <a:ext cx="172493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その他のバックエンドリソース</a:t>
            </a: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D413F2B9-687F-4975-B35A-2A36695319FE}"/>
              </a:ext>
            </a:extLst>
          </p:cNvPr>
          <p:cNvCxnSpPr>
            <a:cxnSpLocks/>
          </p:cNvCxnSpPr>
          <p:nvPr/>
        </p:nvCxnSpPr>
        <p:spPr>
          <a:xfrm flipV="1">
            <a:off x="1325446" y="834772"/>
            <a:ext cx="2762140" cy="1492001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4EE852-7BE8-4424-8774-DE821025DCE8}"/>
              </a:ext>
            </a:extLst>
          </p:cNvPr>
          <p:cNvSpPr txBox="1"/>
          <p:nvPr/>
        </p:nvSpPr>
        <p:spPr>
          <a:xfrm rot="19895666">
            <a:off x="1313491" y="1488923"/>
            <a:ext cx="19287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6"/>
                </a:solidFill>
              </a:rPr>
              <a:t>WEBSITE_DNS_SERVER</a:t>
            </a:r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40568D-96EA-4519-9B75-874F8F89FA70}"/>
              </a:ext>
            </a:extLst>
          </p:cNvPr>
          <p:cNvCxnSpPr>
            <a:cxnSpLocks/>
          </p:cNvCxnSpPr>
          <p:nvPr/>
        </p:nvCxnSpPr>
        <p:spPr>
          <a:xfrm>
            <a:off x="1382486" y="2434655"/>
            <a:ext cx="1811482" cy="624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69F063-64CD-44ED-B7CB-738542EB45A0}"/>
              </a:ext>
            </a:extLst>
          </p:cNvPr>
          <p:cNvSpPr txBox="1"/>
          <p:nvPr/>
        </p:nvSpPr>
        <p:spPr>
          <a:xfrm>
            <a:off x="5048060" y="2521844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6"/>
                </a:solidFill>
              </a:rPr>
              <a:t>Private Endpoint</a:t>
            </a:r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8D0B2956-8F05-441B-8F48-662578F36CE7}"/>
              </a:ext>
            </a:extLst>
          </p:cNvPr>
          <p:cNvSpPr/>
          <p:nvPr/>
        </p:nvSpPr>
        <p:spPr>
          <a:xfrm>
            <a:off x="2972732" y="3446447"/>
            <a:ext cx="1117821" cy="2290602"/>
          </a:xfrm>
          <a:prstGeom prst="ellips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BB61455C-1FD9-42D5-BFAF-67CD6FEF42C3}"/>
              </a:ext>
            </a:extLst>
          </p:cNvPr>
          <p:cNvSpPr/>
          <p:nvPr/>
        </p:nvSpPr>
        <p:spPr>
          <a:xfrm>
            <a:off x="6673771" y="3506126"/>
            <a:ext cx="1117821" cy="2290602"/>
          </a:xfrm>
          <a:prstGeom prst="ellips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917A99AD-C53D-4BA1-8CCF-7E94EE4F4E7F}"/>
              </a:ext>
            </a:extLst>
          </p:cNvPr>
          <p:cNvSpPr/>
          <p:nvPr/>
        </p:nvSpPr>
        <p:spPr>
          <a:xfrm>
            <a:off x="8007955" y="3505049"/>
            <a:ext cx="1117821" cy="2290602"/>
          </a:xfrm>
          <a:prstGeom prst="ellips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FE5CDB9F-0A20-4EC7-B567-7EC1A1C21FED}"/>
              </a:ext>
            </a:extLst>
          </p:cNvPr>
          <p:cNvCxnSpPr>
            <a:cxnSpLocks/>
          </p:cNvCxnSpPr>
          <p:nvPr/>
        </p:nvCxnSpPr>
        <p:spPr>
          <a:xfrm flipH="1">
            <a:off x="3782801" y="2633949"/>
            <a:ext cx="592516" cy="87110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9C8A17F-EF32-4A87-9478-66BD49293423}"/>
              </a:ext>
            </a:extLst>
          </p:cNvPr>
          <p:cNvCxnSpPr>
            <a:cxnSpLocks/>
          </p:cNvCxnSpPr>
          <p:nvPr/>
        </p:nvCxnSpPr>
        <p:spPr>
          <a:xfrm>
            <a:off x="4375317" y="2633949"/>
            <a:ext cx="2544647" cy="962860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65D9FCB2-A8FF-4E66-A9EE-DEEC5735F2C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463142" y="2626931"/>
            <a:ext cx="3959626" cy="819516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10445320-4344-445C-8058-43BBBEC80185}"/>
              </a:ext>
            </a:extLst>
          </p:cNvPr>
          <p:cNvCxnSpPr>
            <a:cxnSpLocks/>
            <a:stCxn id="3" idx="2"/>
            <a:endCxn id="78" idx="2"/>
          </p:cNvCxnSpPr>
          <p:nvPr/>
        </p:nvCxnSpPr>
        <p:spPr>
          <a:xfrm rot="16200000" flipH="1">
            <a:off x="1333827" y="2562036"/>
            <a:ext cx="3138057" cy="3984037"/>
          </a:xfrm>
          <a:prstGeom prst="bentConnector3">
            <a:avLst>
              <a:gd name="adj1" fmla="val 107285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8A26A4E2-13A7-41B2-B57E-2D9ED4237B0D}"/>
              </a:ext>
            </a:extLst>
          </p:cNvPr>
          <p:cNvCxnSpPr>
            <a:cxnSpLocks/>
            <a:stCxn id="3" idx="2"/>
            <a:endCxn id="80" idx="2"/>
          </p:cNvCxnSpPr>
          <p:nvPr/>
        </p:nvCxnSpPr>
        <p:spPr>
          <a:xfrm rot="16200000" flipH="1">
            <a:off x="1975395" y="1920469"/>
            <a:ext cx="3127041" cy="5256156"/>
          </a:xfrm>
          <a:prstGeom prst="bentConnector3">
            <a:avLst>
              <a:gd name="adj1" fmla="val 107310"/>
            </a:avLst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261EBA6B-5CFA-4D59-B473-F2118873DF54}"/>
              </a:ext>
            </a:extLst>
          </p:cNvPr>
          <p:cNvSpPr txBox="1"/>
          <p:nvPr/>
        </p:nvSpPr>
        <p:spPr>
          <a:xfrm>
            <a:off x="310058" y="6404148"/>
            <a:ext cx="1645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accent2"/>
                </a:solidFill>
              </a:rPr>
              <a:t>Public</a:t>
            </a:r>
            <a:r>
              <a:rPr lang="ja-JP" altLang="en-US" sz="1400" dirty="0">
                <a:solidFill>
                  <a:schemeClr val="accent2"/>
                </a:solidFill>
              </a:rPr>
              <a:t> 経由のまま</a:t>
            </a:r>
            <a:endParaRPr kumimoji="1" lang="ja-JP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42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29CB5ACD-A56B-4DBE-8B22-A29DF2354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40" y="2268833"/>
            <a:ext cx="716194" cy="71619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F4A565-FB89-4043-B2A9-CDEA46E8FC9D}"/>
              </a:ext>
            </a:extLst>
          </p:cNvPr>
          <p:cNvSpPr/>
          <p:nvPr/>
        </p:nvSpPr>
        <p:spPr bwMode="auto">
          <a:xfrm>
            <a:off x="2743199" y="1513122"/>
            <a:ext cx="6872343" cy="3043873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1E1067E8-928D-4F97-B1DF-4E7F4040B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214" y="1555868"/>
            <a:ext cx="484499" cy="484499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27EE4E2-EEB2-4ACA-BB44-DC8A063AB9D0}"/>
              </a:ext>
            </a:extLst>
          </p:cNvPr>
          <p:cNvSpPr/>
          <p:nvPr/>
        </p:nvSpPr>
        <p:spPr bwMode="auto">
          <a:xfrm>
            <a:off x="3002562" y="2154489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VNET</a:t>
            </a:r>
            <a:r>
              <a:rPr lang="ja-JP" altLang="en-US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統合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F58D39F-027A-428E-AF2C-280F3BB4EC7B}"/>
              </a:ext>
            </a:extLst>
          </p:cNvPr>
          <p:cNvSpPr/>
          <p:nvPr/>
        </p:nvSpPr>
        <p:spPr bwMode="auto">
          <a:xfrm>
            <a:off x="3002562" y="3309437"/>
            <a:ext cx="6446238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Private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Endpoint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ＭＳ Ｐゴシック" panose="020B0600070205080204" pitchFamily="50" charset="-128"/>
                <a:cs typeface="+mn-cs"/>
              </a:rPr>
              <a:t> 用のサブネット</a:t>
            </a: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098D620-A289-4198-8584-13B780B97006}"/>
              </a:ext>
            </a:extLst>
          </p:cNvPr>
          <p:cNvCxnSpPr>
            <a:cxnSpLocks/>
          </p:cNvCxnSpPr>
          <p:nvPr/>
        </p:nvCxnSpPr>
        <p:spPr>
          <a:xfrm flipH="1">
            <a:off x="1277623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3F99985-1C66-4446-8EDD-09F5882CC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3713" y="5163982"/>
            <a:ext cx="538086" cy="538086"/>
          </a:xfrm>
          <a:prstGeom prst="rect">
            <a:avLst/>
          </a:prstGeom>
        </p:spPr>
      </p:pic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6AECA4D3-7CCD-473E-8680-D5991F246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99590" y="5049860"/>
            <a:ext cx="538086" cy="538086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AF85317D-C0F8-40E0-A320-27F4EBF3CD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97326" y="4924202"/>
            <a:ext cx="591895" cy="591895"/>
          </a:xfrm>
          <a:prstGeom prst="rect">
            <a:avLst/>
          </a:prstGeom>
        </p:spPr>
      </p:pic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519A94E2-0596-4642-917A-D1056D7D57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7785" y="5163982"/>
            <a:ext cx="538086" cy="538086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BD923CEF-5651-465B-9C5E-688A5EED7F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3662" y="5049860"/>
            <a:ext cx="538086" cy="538086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051C9C7-DA47-4AF6-81B4-6A5219C9B1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61398" y="4924202"/>
            <a:ext cx="591895" cy="591895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24D3B66C-334B-46C8-90C5-82DC15905A3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04571" y="4996051"/>
            <a:ext cx="591895" cy="591895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D56D1776-81F0-4198-9479-072F4A325F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76227" y="4989524"/>
            <a:ext cx="489169" cy="489169"/>
          </a:xfrm>
          <a:prstGeom prst="rect">
            <a:avLst/>
          </a:prstGeom>
        </p:spPr>
      </p:pic>
      <p:pic>
        <p:nvPicPr>
          <p:cNvPr id="37" name="図 36" descr="ロゴ&#10;&#10;自動的に生成された説明">
            <a:extLst>
              <a:ext uri="{FF2B5EF4-FFF2-40B4-BE49-F238E27FC236}">
                <a16:creationId xmlns:a16="http://schemas.microsoft.com/office/drawing/2014/main" id="{4BC8F532-9C84-4004-AF74-ED4EFC7B36B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1000" y="4969564"/>
            <a:ext cx="644868" cy="644868"/>
          </a:xfrm>
          <a:prstGeom prst="rect">
            <a:avLst/>
          </a:prstGeom>
        </p:spPr>
      </p:pic>
      <p:pic>
        <p:nvPicPr>
          <p:cNvPr id="39" name="Picture 2" descr="image004">
            <a:extLst>
              <a:ext uri="{FF2B5EF4-FFF2-40B4-BE49-F238E27FC236}">
                <a16:creationId xmlns:a16="http://schemas.microsoft.com/office/drawing/2014/main" id="{2677C31A-267D-4732-937A-5667DD554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44" y="3452355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E372292F-E678-4F43-9EE4-84ACBEA14485}"/>
              </a:ext>
            </a:extLst>
          </p:cNvPr>
          <p:cNvCxnSpPr>
            <a:cxnSpLocks/>
          </p:cNvCxnSpPr>
          <p:nvPr/>
        </p:nvCxnSpPr>
        <p:spPr>
          <a:xfrm flipV="1">
            <a:off x="3501744" y="4108280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2" descr="image004">
            <a:extLst>
              <a:ext uri="{FF2B5EF4-FFF2-40B4-BE49-F238E27FC236}">
                <a16:creationId xmlns:a16="http://schemas.microsoft.com/office/drawing/2014/main" id="{1363F6E1-AE99-4046-9306-183C6C9A4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98" y="3492693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049EAA17-36D7-45B4-89E5-904D26B79496}"/>
              </a:ext>
            </a:extLst>
          </p:cNvPr>
          <p:cNvCxnSpPr>
            <a:cxnSpLocks/>
          </p:cNvCxnSpPr>
          <p:nvPr/>
        </p:nvCxnSpPr>
        <p:spPr>
          <a:xfrm flipV="1">
            <a:off x="4795398" y="4148618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2" descr="image004">
            <a:extLst>
              <a:ext uri="{FF2B5EF4-FFF2-40B4-BE49-F238E27FC236}">
                <a16:creationId xmlns:a16="http://schemas.microsoft.com/office/drawing/2014/main" id="{3B7A006A-79E0-448C-95B3-88FBC52D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039" y="3531536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16EC85D-F168-4106-AE65-FFACCA32BB1C}"/>
              </a:ext>
            </a:extLst>
          </p:cNvPr>
          <p:cNvCxnSpPr>
            <a:cxnSpLocks/>
          </p:cNvCxnSpPr>
          <p:nvPr/>
        </p:nvCxnSpPr>
        <p:spPr>
          <a:xfrm flipV="1">
            <a:off x="6104039" y="4187461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image004">
            <a:extLst>
              <a:ext uri="{FF2B5EF4-FFF2-40B4-BE49-F238E27FC236}">
                <a16:creationId xmlns:a16="http://schemas.microsoft.com/office/drawing/2014/main" id="{508519FB-5CC3-44DE-98E2-3B4BCEA0B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821" y="3550917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07F0C81-A4E0-445D-9629-498D37A66E48}"/>
              </a:ext>
            </a:extLst>
          </p:cNvPr>
          <p:cNvCxnSpPr>
            <a:cxnSpLocks/>
          </p:cNvCxnSpPr>
          <p:nvPr/>
        </p:nvCxnSpPr>
        <p:spPr>
          <a:xfrm flipV="1">
            <a:off x="7223821" y="4163298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 descr="image004">
            <a:extLst>
              <a:ext uri="{FF2B5EF4-FFF2-40B4-BE49-F238E27FC236}">
                <a16:creationId xmlns:a16="http://schemas.microsoft.com/office/drawing/2014/main" id="{A08321B6-C17D-4B36-AC5E-AD79DFF1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9784" y="3556356"/>
            <a:ext cx="715198" cy="70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E2876A3-816B-4363-BEA5-9D612E4093E8}"/>
              </a:ext>
            </a:extLst>
          </p:cNvPr>
          <p:cNvCxnSpPr>
            <a:cxnSpLocks/>
          </p:cNvCxnSpPr>
          <p:nvPr/>
        </p:nvCxnSpPr>
        <p:spPr>
          <a:xfrm flipV="1">
            <a:off x="8513784" y="4168737"/>
            <a:ext cx="875" cy="732378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4FA9452F-4158-426F-8D1E-F82DC8ED4DCE}"/>
              </a:ext>
            </a:extLst>
          </p:cNvPr>
          <p:cNvSpPr/>
          <p:nvPr/>
        </p:nvSpPr>
        <p:spPr bwMode="auto">
          <a:xfrm>
            <a:off x="7988220" y="2198904"/>
            <a:ext cx="1460580" cy="944883"/>
          </a:xfrm>
          <a:prstGeom prst="rect">
            <a:avLst/>
          </a:prstGeom>
          <a:noFill/>
          <a:ln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Gateway</a:t>
            </a:r>
            <a:b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</a:br>
            <a:r>
              <a:rPr lang="en-US" altLang="ja-JP" dirty="0">
                <a:solidFill>
                  <a:srgbClr val="000000"/>
                </a:solidFill>
                <a:latin typeface="+mj-lt"/>
                <a:ea typeface="ＭＳ Ｐゴシック" panose="020B0600070205080204" pitchFamily="50" charset="-128"/>
              </a:rPr>
              <a:t>Subnet</a:t>
            </a:r>
            <a:endParaRPr kumimoji="1" lang="ja-JP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5910E4BC-2CF3-4F7A-B89A-5B204C00315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44139" y="352702"/>
            <a:ext cx="832457" cy="832457"/>
          </a:xfrm>
          <a:prstGeom prst="rect">
            <a:avLst/>
          </a:prstGeom>
        </p:spPr>
      </p:pic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D383C396-E4EF-484B-8ACA-AD197E4EA696}"/>
              </a:ext>
            </a:extLst>
          </p:cNvPr>
          <p:cNvCxnSpPr>
            <a:cxnSpLocks/>
          </p:cNvCxnSpPr>
          <p:nvPr/>
        </p:nvCxnSpPr>
        <p:spPr>
          <a:xfrm flipH="1">
            <a:off x="9409251" y="2633949"/>
            <a:ext cx="1724939" cy="0"/>
          </a:xfrm>
          <a:prstGeom prst="line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04841F6-970C-47DC-8466-4073A1FF6AC9}"/>
              </a:ext>
            </a:extLst>
          </p:cNvPr>
          <p:cNvSpPr txBox="1"/>
          <p:nvPr/>
        </p:nvSpPr>
        <p:spPr>
          <a:xfrm>
            <a:off x="10172699" y="232677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オンプレミス等</a:t>
            </a:r>
            <a:endParaRPr kumimoji="1" lang="ja-JP" altLang="en-US" sz="1200" dirty="0"/>
          </a:p>
        </p:txBody>
      </p: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32A3CEA3-4296-4421-ACFA-B4E695A3F844}"/>
              </a:ext>
            </a:extLst>
          </p:cNvPr>
          <p:cNvCxnSpPr>
            <a:cxnSpLocks/>
            <a:stCxn id="7" idx="0"/>
            <a:endCxn id="64" idx="1"/>
          </p:cNvCxnSpPr>
          <p:nvPr/>
        </p:nvCxnSpPr>
        <p:spPr>
          <a:xfrm rot="5400000" flipH="1" flipV="1">
            <a:off x="3389333" y="601063"/>
            <a:ext cx="786937" cy="112267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B732577-BAC8-455A-9F48-83410589FBBB}"/>
              </a:ext>
            </a:extLst>
          </p:cNvPr>
          <p:cNvSpPr txBox="1"/>
          <p:nvPr/>
        </p:nvSpPr>
        <p:spPr>
          <a:xfrm>
            <a:off x="3120480" y="570206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トリガー</a:t>
            </a:r>
            <a:br>
              <a:rPr kumimoji="1" lang="en-US" altLang="ja-JP" sz="1200" dirty="0"/>
            </a:br>
            <a:r>
              <a:rPr kumimoji="1" lang="ja-JP" altLang="en-US" sz="1200" dirty="0"/>
              <a:t>入出力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C0EA462-73D2-47B8-83D3-ACB56280663C}"/>
              </a:ext>
            </a:extLst>
          </p:cNvPr>
          <p:cNvSpPr txBox="1"/>
          <p:nvPr/>
        </p:nvSpPr>
        <p:spPr>
          <a:xfrm>
            <a:off x="4263932" y="566141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バインディング</a:t>
            </a:r>
            <a:br>
              <a:rPr kumimoji="1" lang="en-US" altLang="ja-JP" sz="1200" dirty="0"/>
            </a:br>
            <a:r>
              <a:rPr kumimoji="1" lang="ja-JP" altLang="en-US" sz="1200" dirty="0"/>
              <a:t>キー管理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CF99633-15E0-4346-BA73-F4FC75B7FDF9}"/>
              </a:ext>
            </a:extLst>
          </p:cNvPr>
          <p:cNvSpPr txBox="1"/>
          <p:nvPr/>
        </p:nvSpPr>
        <p:spPr>
          <a:xfrm>
            <a:off x="5689939" y="5650403"/>
            <a:ext cx="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アプリ</a:t>
            </a:r>
            <a:br>
              <a:rPr kumimoji="1" lang="en-US" altLang="ja-JP" sz="1200" dirty="0"/>
            </a:br>
            <a:r>
              <a:rPr kumimoji="1" lang="ja-JP" altLang="en-US" sz="1200" dirty="0"/>
              <a:t>コンテンツ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4C1163E-766A-4763-A5EE-844C3113DAC4}"/>
              </a:ext>
            </a:extLst>
          </p:cNvPr>
          <p:cNvSpPr txBox="1"/>
          <p:nvPr/>
        </p:nvSpPr>
        <p:spPr>
          <a:xfrm>
            <a:off x="6836699" y="5614432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監視と</a:t>
            </a:r>
            <a:br>
              <a:rPr kumimoji="1" lang="en-US" altLang="ja-JP" sz="1200" dirty="0"/>
            </a:br>
            <a:r>
              <a:rPr kumimoji="1" lang="ja-JP" altLang="en-US" sz="1200" dirty="0"/>
              <a:t>テレメトリ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8247B7B-35A9-4F20-9328-A2D41AA030F4}"/>
              </a:ext>
            </a:extLst>
          </p:cNvPr>
          <p:cNvSpPr txBox="1"/>
          <p:nvPr/>
        </p:nvSpPr>
        <p:spPr>
          <a:xfrm>
            <a:off x="7921274" y="5661420"/>
            <a:ext cx="1724939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その他のバックエンドリソース</a:t>
            </a:r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B4D8C8BF-2F62-4D2B-9B47-7F319CC14657}"/>
              </a:ext>
            </a:extLst>
          </p:cNvPr>
          <p:cNvSpPr/>
          <p:nvPr/>
        </p:nvSpPr>
        <p:spPr>
          <a:xfrm>
            <a:off x="4191795" y="3474151"/>
            <a:ext cx="1117821" cy="2290602"/>
          </a:xfrm>
          <a:prstGeom prst="ellips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8DC748B2-A48F-4DD0-8253-65C813ABA686}"/>
              </a:ext>
            </a:extLst>
          </p:cNvPr>
          <p:cNvSpPr/>
          <p:nvPr/>
        </p:nvSpPr>
        <p:spPr>
          <a:xfrm>
            <a:off x="5525979" y="3473074"/>
            <a:ext cx="1117821" cy="2290602"/>
          </a:xfrm>
          <a:prstGeom prst="ellipse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6113037-1E61-45A0-AA1C-AB35334692F1}"/>
              </a:ext>
            </a:extLst>
          </p:cNvPr>
          <p:cNvCxnSpPr>
            <a:cxnSpLocks/>
          </p:cNvCxnSpPr>
          <p:nvPr/>
        </p:nvCxnSpPr>
        <p:spPr>
          <a:xfrm>
            <a:off x="1453243" y="2770414"/>
            <a:ext cx="2960914" cy="881743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637AC74-A346-458D-854A-635A19A8FEFE}"/>
              </a:ext>
            </a:extLst>
          </p:cNvPr>
          <p:cNvCxnSpPr>
            <a:cxnSpLocks/>
          </p:cNvCxnSpPr>
          <p:nvPr/>
        </p:nvCxnSpPr>
        <p:spPr>
          <a:xfrm>
            <a:off x="1502229" y="2520043"/>
            <a:ext cx="4425042" cy="932312"/>
          </a:xfrm>
          <a:prstGeom prst="straightConnector1">
            <a:avLst/>
          </a:prstGeom>
          <a:ln w="28575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C46DEE1-F08B-46FB-9A4F-89D5F02C7DDB}"/>
              </a:ext>
            </a:extLst>
          </p:cNvPr>
          <p:cNvSpPr txBox="1"/>
          <p:nvPr/>
        </p:nvSpPr>
        <p:spPr>
          <a:xfrm rot="1306642">
            <a:off x="1195329" y="3127271"/>
            <a:ext cx="1773242" cy="276999"/>
          </a:xfrm>
          <a:prstGeom prst="rect">
            <a:avLst/>
          </a:prstGeom>
          <a:solidFill>
            <a:srgbClr val="E2F0D9">
              <a:alpha val="49020"/>
            </a:srgbClr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solidFill>
                  <a:schemeClr val="accent6"/>
                </a:solidFill>
              </a:rPr>
              <a:t>AzureWebJobsStorage</a:t>
            </a:r>
            <a:endParaRPr kumimoji="1" lang="ja-JP" altLang="en-US" sz="1200" dirty="0">
              <a:solidFill>
                <a:schemeClr val="accent6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B54A0F-5360-4245-9DC9-10D1541A2A3E}"/>
              </a:ext>
            </a:extLst>
          </p:cNvPr>
          <p:cNvSpPr txBox="1"/>
          <p:nvPr/>
        </p:nvSpPr>
        <p:spPr>
          <a:xfrm>
            <a:off x="1589697" y="1932950"/>
            <a:ext cx="4079963" cy="677108"/>
          </a:xfrm>
          <a:prstGeom prst="rect">
            <a:avLst/>
          </a:prstGeom>
          <a:solidFill>
            <a:srgbClr val="E2F0D9">
              <a:alpha val="49020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solidFill>
                  <a:schemeClr val="accent6"/>
                </a:solidFill>
              </a:rPr>
              <a:t>WEBSITE_CONTENTAZUREFILECONNECTIONSTRING</a:t>
            </a:r>
          </a:p>
          <a:p>
            <a:r>
              <a:rPr kumimoji="1" lang="en-US" altLang="ja-JP" sz="1200" dirty="0">
                <a:solidFill>
                  <a:schemeClr val="accent6"/>
                </a:solidFill>
              </a:rPr>
              <a:t>WEBSITE_CONTENTSHARE</a:t>
            </a:r>
          </a:p>
          <a:p>
            <a:r>
              <a:rPr kumimoji="1" lang="en-US" altLang="ja-JP" sz="1400" b="1" dirty="0">
                <a:solidFill>
                  <a:schemeClr val="accent6"/>
                </a:solidFill>
              </a:rPr>
              <a:t>WEBSITE_CONTENTOVERVNET</a:t>
            </a:r>
          </a:p>
        </p:txBody>
      </p:sp>
    </p:spTree>
    <p:extLst>
      <p:ext uri="{BB962C8B-B14F-4D97-AF65-F5344CB8AC3E}">
        <p14:creationId xmlns:p14="http://schemas.microsoft.com/office/powerpoint/2010/main" val="342379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206</Words>
  <Application>Microsoft Office PowerPoint</Application>
  <PresentationFormat>ワイド画面</PresentationFormat>
  <Paragraphs>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44</cp:revision>
  <dcterms:created xsi:type="dcterms:W3CDTF">2021-03-22T08:07:22Z</dcterms:created>
  <dcterms:modified xsi:type="dcterms:W3CDTF">2021-05-14T10:51:47Z</dcterms:modified>
</cp:coreProperties>
</file>