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44F9D7-22A5-9807-39CF-CCD2CB810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5D5AEE-B1DB-8090-44BF-CDE50731E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DB0D3-1158-D782-6E4F-0A5CBE74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87A98B-88A1-2F7F-4E1A-BE607103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559A7C-781F-2DA8-C063-F7033943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42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0E7C8-D9D4-63C8-9CD2-D3FD509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BD8BD5-B642-7906-5581-BA606588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BE86DC-493F-732F-4334-CDF8CC830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0C97A-9AD2-F4BD-4498-BBCC7C79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A8830-2D01-ADC1-F214-7206F2ED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503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33242D-1048-B6B7-FDD6-03102599A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DF9203-E887-45C2-E4E8-9A8103DE1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449EE-4223-A5EB-37AC-15C1AACC7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08D30-7EC4-BE50-3730-69E86BF8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ADC5E6-7F73-E9CF-876F-4564B3AE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92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A1270-4E49-7848-04D3-F124B85F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9C5E4-BACF-E3BF-AD49-ACF073E81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5B1DD7-413A-6A1B-61D9-FB398C90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36E819-AE5B-2EE5-5492-27F02DDF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E42B2E-DBF2-178A-2D5A-FC067AA9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86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5B363-3072-6EA0-7DF9-3FBD7FE4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C2D06-8F2E-AEFE-0788-2FD34E05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7CA0E3-1C0A-49F0-2D2C-E99C11C20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6EA98-484C-EC7A-AD04-A63C9F77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86036-3F72-FD5C-1C35-F19B2F80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15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A5C8C8-F3D2-2D44-B168-7DD4C635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BB492A-DBB6-F66E-8C52-471A09AF5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703F1-5C70-5B3B-53E5-71CFE4ECA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D04830-3A87-7F4F-6ED0-FA826EB5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3739A-7477-898C-3980-097E2A7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4E9D10-6406-3383-06B7-9104429C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47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4AA45-CE7A-9DED-C1AD-77C1C675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F8AC3-5D59-9D47-A96E-C4BCFA230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323636-8C1A-0D1E-5BE6-7C6FBBD5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DA573B-3C36-9999-3A1A-55347F237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E6674A9-27A5-19DA-5C2D-F992255CA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18BA9D-CDF2-B6C8-FC8E-30DF2CF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C1A4C8-EC10-15C0-8B66-F86943BA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FA78CF-BC03-7983-E408-C148D2C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392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5BF33-CFBC-F680-4661-447DA17F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8111ED-6FCC-982D-9FA2-EFF45A8A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D5A251-C984-4D6E-4FA4-E7A36F6E6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421F38-3853-0585-208E-915B2026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49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CA01C2-31F2-C712-6C9C-A87BAC5D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E869A8-FFFB-49D7-F5EB-89597052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163CF-8D3E-0BAA-9AD8-A505AE82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B82E9-448B-EA8D-97B3-FB9377562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9B044-B220-4498-A819-557E9AB7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1C3F02-158A-60BF-1804-374232C61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BC0A9C-3D25-F11E-00F4-FD51E256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981F83-3D2B-339D-B8FC-28362EC6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CA9333-D5B0-867A-DF9D-0876A7B0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0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FC5B0B-7052-6086-3297-E907B5D2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8D8BED-263C-8262-727F-F3E43196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37FEF0-F19A-A404-AFCB-E0229D36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A620B6-C8AF-28CA-1463-94074D0C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FEC04F-4340-E15C-06CE-A6C8683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DF5A53-578F-AFFD-F96D-00F824F0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66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98ACAE-1061-D2B5-BEC2-E9BBB59A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E1EDEB-75F7-69AA-C235-49E26FCF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08F31-607B-9D9F-6410-3DA1AEFDC6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E523D-9731-498C-BF8A-151754B928BB}" type="datetimeFigureOut">
              <a:rPr kumimoji="1" lang="ja-JP" altLang="en-US" smtClean="0"/>
              <a:t>2024/7/31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67329-B4E4-3B55-124F-D3E73C098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3E158A-A9AF-2F6B-49BE-3C2614AAA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B4EA1-1F19-40E9-97EB-17C2FAE23B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e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BCB59CF-1180-0FD3-D2E1-44EB98C1156B}"/>
              </a:ext>
            </a:extLst>
          </p:cNvPr>
          <p:cNvSpPr/>
          <p:nvPr/>
        </p:nvSpPr>
        <p:spPr>
          <a:xfrm>
            <a:off x="597877" y="1693985"/>
            <a:ext cx="9296400" cy="36693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8E7F3D7-FC20-CCD6-2E34-8CFC21DB0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6" name="Picture 4" descr="Azire OpenAI logo.">
            <a:extLst>
              <a:ext uri="{FF2B5EF4-FFF2-40B4-BE49-F238E27FC236}">
                <a16:creationId xmlns:a16="http://schemas.microsoft.com/office/drawing/2014/main" id="{A8104924-3551-6736-D03F-450FFB61C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85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9B89A5B-2152-D1BF-2D1E-6C713E1BDA9F}"/>
              </a:ext>
            </a:extLst>
          </p:cNvPr>
          <p:cNvCxnSpPr>
            <a:cxnSpLocks/>
          </p:cNvCxnSpPr>
          <p:nvPr/>
        </p:nvCxnSpPr>
        <p:spPr>
          <a:xfrm flipV="1">
            <a:off x="1917634" y="2673954"/>
            <a:ext cx="158679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zure · Diagrams">
            <a:extLst>
              <a:ext uri="{FF2B5EF4-FFF2-40B4-BE49-F238E27FC236}">
                <a16:creationId xmlns:a16="http://schemas.microsoft.com/office/drawing/2014/main" id="{1F0AF4C5-882A-2AD1-7CA3-859DAB1DE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924" y="3855736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1EB3CF95-F6B8-F0FF-E0E4-E506943F0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7677" y="3909885"/>
            <a:ext cx="697278" cy="69727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EBE92A5-C60F-F808-6F3D-319332647F1B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E177B48-D86F-F951-8169-3E3BB046B36A}"/>
              </a:ext>
            </a:extLst>
          </p:cNvPr>
          <p:cNvCxnSpPr>
            <a:cxnSpLocks/>
          </p:cNvCxnSpPr>
          <p:nvPr/>
        </p:nvCxnSpPr>
        <p:spPr>
          <a:xfrm flipV="1">
            <a:off x="4892804" y="4373765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BEAE159-61C9-CC3C-CDD5-9E1B072E0022}"/>
              </a:ext>
            </a:extLst>
          </p:cNvPr>
          <p:cNvCxnSpPr>
            <a:cxnSpLocks/>
          </p:cNvCxnSpPr>
          <p:nvPr/>
        </p:nvCxnSpPr>
        <p:spPr>
          <a:xfrm>
            <a:off x="4196316" y="3134712"/>
            <a:ext cx="0" cy="66424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19C96F2-A62D-448D-E43D-045867C9DA6D}"/>
              </a:ext>
            </a:extLst>
          </p:cNvPr>
          <p:cNvCxnSpPr>
            <a:cxnSpLocks/>
          </p:cNvCxnSpPr>
          <p:nvPr/>
        </p:nvCxnSpPr>
        <p:spPr>
          <a:xfrm>
            <a:off x="7458357" y="3096875"/>
            <a:ext cx="0" cy="66424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DACC5F-5BD6-69B8-D602-62B102DBF6C1}"/>
              </a:ext>
            </a:extLst>
          </p:cNvPr>
          <p:cNvSpPr txBox="1"/>
          <p:nvPr/>
        </p:nvSpPr>
        <p:spPr>
          <a:xfrm>
            <a:off x="736963" y="2331734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Chat Completion </a:t>
            </a:r>
            <a:r>
              <a:rPr kumimoji="1" lang="ja-JP" altLang="en-US" sz="1400" dirty="0"/>
              <a:t>など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E2125B7-94AA-EABE-D782-8733493B6FC7}"/>
              </a:ext>
            </a:extLst>
          </p:cNvPr>
          <p:cNvSpPr txBox="1"/>
          <p:nvPr/>
        </p:nvSpPr>
        <p:spPr>
          <a:xfrm>
            <a:off x="3152962" y="1914473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371D0E-907D-AEA3-753B-91F73793A6A8}"/>
              </a:ext>
            </a:extLst>
          </p:cNvPr>
          <p:cNvSpPr txBox="1"/>
          <p:nvPr/>
        </p:nvSpPr>
        <p:spPr>
          <a:xfrm>
            <a:off x="3152962" y="4735135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Application Insights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E9AA38B-D51F-4EF9-F16E-D29318B24D36}"/>
              </a:ext>
            </a:extLst>
          </p:cNvPr>
          <p:cNvSpPr txBox="1"/>
          <p:nvPr/>
        </p:nvSpPr>
        <p:spPr>
          <a:xfrm>
            <a:off x="6244745" y="4735134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Log Analytics Workspace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22654C-0D19-7694-07FE-09FF49359CF1}"/>
              </a:ext>
            </a:extLst>
          </p:cNvPr>
          <p:cNvSpPr txBox="1"/>
          <p:nvPr/>
        </p:nvSpPr>
        <p:spPr>
          <a:xfrm>
            <a:off x="6244745" y="1912016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Azure OpenAI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Service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47F318-3026-34E3-3DEB-B7422F9B7B07}"/>
              </a:ext>
            </a:extLst>
          </p:cNvPr>
          <p:cNvSpPr txBox="1"/>
          <p:nvPr/>
        </p:nvSpPr>
        <p:spPr>
          <a:xfrm>
            <a:off x="3504430" y="3304073"/>
            <a:ext cx="860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ログ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0AFB3846-6883-C803-CEF9-AAA0D93A056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2814" y="2355051"/>
            <a:ext cx="446526" cy="57195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79DE744-7EF4-22F6-1F7A-CBEE9ADC7F70}"/>
              </a:ext>
            </a:extLst>
          </p:cNvPr>
          <p:cNvSpPr txBox="1"/>
          <p:nvPr/>
        </p:nvSpPr>
        <p:spPr>
          <a:xfrm>
            <a:off x="4697949" y="3002264"/>
            <a:ext cx="2427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Managed ID + RBAC</a:t>
            </a:r>
          </a:p>
        </p:txBody>
      </p:sp>
    </p:spTree>
    <p:extLst>
      <p:ext uri="{BB962C8B-B14F-4D97-AF65-F5344CB8AC3E}">
        <p14:creationId xmlns:p14="http://schemas.microsoft.com/office/powerpoint/2010/main" val="14080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E553AC-BCAF-851C-F3E3-C2C6E9A793F6}"/>
              </a:ext>
            </a:extLst>
          </p:cNvPr>
          <p:cNvSpPr/>
          <p:nvPr/>
        </p:nvSpPr>
        <p:spPr>
          <a:xfrm>
            <a:off x="1202313" y="1386470"/>
            <a:ext cx="9296400" cy="2756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4A0CA85-427E-32CA-3158-7834DB5D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3" name="Picture 4" descr="Azire OpenAI logo.">
            <a:extLst>
              <a:ext uri="{FF2B5EF4-FFF2-40B4-BE49-F238E27FC236}">
                <a16:creationId xmlns:a16="http://schemas.microsoft.com/office/drawing/2014/main" id="{3228532F-B1A0-D213-DD78-0F7E9AD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9286A77-7CCA-CA52-386C-33D7E44387C6}"/>
              </a:ext>
            </a:extLst>
          </p:cNvPr>
          <p:cNvCxnSpPr>
            <a:cxnSpLocks/>
          </p:cNvCxnSpPr>
          <p:nvPr/>
        </p:nvCxnSpPr>
        <p:spPr>
          <a:xfrm flipV="1">
            <a:off x="1514340" y="2526947"/>
            <a:ext cx="2112026" cy="34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8D5FBC-07BD-6BC7-9995-8C3985060613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1685C4-1790-962D-78E6-ACFE83E14D36}"/>
              </a:ext>
            </a:extLst>
          </p:cNvPr>
          <p:cNvSpPr txBox="1"/>
          <p:nvPr/>
        </p:nvSpPr>
        <p:spPr>
          <a:xfrm>
            <a:off x="3018146" y="316770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5354FE-A3F2-89EF-AD36-C9606C63BACD}"/>
              </a:ext>
            </a:extLst>
          </p:cNvPr>
          <p:cNvCxnSpPr>
            <a:cxnSpLocks/>
          </p:cNvCxnSpPr>
          <p:nvPr/>
        </p:nvCxnSpPr>
        <p:spPr>
          <a:xfrm flipV="1">
            <a:off x="4888201" y="1732330"/>
            <a:ext cx="1924625" cy="759481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04CEA1D-BDBE-C27C-29B6-1F26957DB052}"/>
              </a:ext>
            </a:extLst>
          </p:cNvPr>
          <p:cNvCxnSpPr>
            <a:cxnSpLocks/>
          </p:cNvCxnSpPr>
          <p:nvPr/>
        </p:nvCxnSpPr>
        <p:spPr>
          <a:xfrm>
            <a:off x="4888202" y="2885369"/>
            <a:ext cx="1924625" cy="759481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Azire OpenAI logo.">
            <a:extLst>
              <a:ext uri="{FF2B5EF4-FFF2-40B4-BE49-F238E27FC236}">
                <a16:creationId xmlns:a16="http://schemas.microsoft.com/office/drawing/2014/main" id="{64348527-1413-B60F-77D7-4B1CD905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1538620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zire OpenAI logo.">
            <a:extLst>
              <a:ext uri="{FF2B5EF4-FFF2-40B4-BE49-F238E27FC236}">
                <a16:creationId xmlns:a16="http://schemas.microsoft.com/office/drawing/2014/main" id="{4180767B-A57E-6237-CA50-6858BB86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3165408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2D6EC6-119F-029D-CFA4-220AB7F15FE4}"/>
              </a:ext>
            </a:extLst>
          </p:cNvPr>
          <p:cNvCxnSpPr>
            <a:cxnSpLocks/>
          </p:cNvCxnSpPr>
          <p:nvPr/>
        </p:nvCxnSpPr>
        <p:spPr>
          <a:xfrm flipV="1">
            <a:off x="1508478" y="271451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D1BD600-1A8F-6132-1C64-92D78FBC9686}"/>
              </a:ext>
            </a:extLst>
          </p:cNvPr>
          <p:cNvCxnSpPr>
            <a:cxnSpLocks/>
          </p:cNvCxnSpPr>
          <p:nvPr/>
        </p:nvCxnSpPr>
        <p:spPr>
          <a:xfrm flipV="1">
            <a:off x="1508478" y="2902645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E4B904-AFB0-A7A0-CD69-7D6AE55B81A2}"/>
              </a:ext>
            </a:extLst>
          </p:cNvPr>
          <p:cNvSpPr txBox="1"/>
          <p:nvPr/>
        </p:nvSpPr>
        <p:spPr>
          <a:xfrm>
            <a:off x="4957819" y="239544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8C0217-CE9D-6D9E-F420-82AE6E2CF2B5}"/>
              </a:ext>
            </a:extLst>
          </p:cNvPr>
          <p:cNvSpPr txBox="1"/>
          <p:nvPr/>
        </p:nvSpPr>
        <p:spPr>
          <a:xfrm>
            <a:off x="4726118" y="168406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Image Generation</a:t>
            </a:r>
            <a:endParaRPr kumimoji="1" lang="ja-JP" altLang="en-US" sz="14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92AEE5A-351E-4695-0214-A9186E93536C}"/>
              </a:ext>
            </a:extLst>
          </p:cNvPr>
          <p:cNvSpPr txBox="1"/>
          <p:nvPr/>
        </p:nvSpPr>
        <p:spPr>
          <a:xfrm>
            <a:off x="4702190" y="3360953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Completion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A40A27-D0E1-46E1-8B29-797AFA3652E7}"/>
              </a:ext>
            </a:extLst>
          </p:cNvPr>
          <p:cNvSpPr txBox="1"/>
          <p:nvPr/>
        </p:nvSpPr>
        <p:spPr>
          <a:xfrm>
            <a:off x="7615374" y="1564506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dall-e-3 (3.0)</a:t>
            </a:r>
          </a:p>
          <a:p>
            <a:r>
              <a:rPr kumimoji="1" lang="en-US" altLang="ja-JP" sz="1400" dirty="0" err="1"/>
              <a:t>australiaeast</a:t>
            </a:r>
            <a:r>
              <a:rPr kumimoji="1" lang="en-US" altLang="ja-JP" sz="1400" dirty="0"/>
              <a:t> 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120FAA5-953C-7BCC-0BC9-2319402D0A7E}"/>
              </a:ext>
            </a:extLst>
          </p:cNvPr>
          <p:cNvSpPr txBox="1"/>
          <p:nvPr/>
        </p:nvSpPr>
        <p:spPr>
          <a:xfrm>
            <a:off x="7615374" y="2341309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 (0613)</a:t>
            </a:r>
          </a:p>
          <a:p>
            <a:r>
              <a:rPr lang="en-US" altLang="ja-JP" sz="1400" dirty="0" err="1"/>
              <a:t>japaneast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5A2F91-542A-F8C3-81E3-4AEBC8C1439A}"/>
              </a:ext>
            </a:extLst>
          </p:cNvPr>
          <p:cNvSpPr txBox="1"/>
          <p:nvPr/>
        </p:nvSpPr>
        <p:spPr>
          <a:xfrm>
            <a:off x="7638822" y="3121630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gpt-35-turbo-instruct (0914)</a:t>
            </a:r>
          </a:p>
          <a:p>
            <a:r>
              <a:rPr lang="en-US" altLang="ja-JP" sz="1400" dirty="0" err="1"/>
              <a:t>swedencentral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827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E553AC-BCAF-851C-F3E3-C2C6E9A793F6}"/>
              </a:ext>
            </a:extLst>
          </p:cNvPr>
          <p:cNvSpPr/>
          <p:nvPr/>
        </p:nvSpPr>
        <p:spPr>
          <a:xfrm>
            <a:off x="832338" y="1419053"/>
            <a:ext cx="9296400" cy="2756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4A0CA85-427E-32CA-3158-7834DB5D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3" name="Picture 4" descr="Azire OpenAI logo.">
            <a:extLst>
              <a:ext uri="{FF2B5EF4-FFF2-40B4-BE49-F238E27FC236}">
                <a16:creationId xmlns:a16="http://schemas.microsoft.com/office/drawing/2014/main" id="{3228532F-B1A0-D213-DD78-0F7E9AD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9" y="235201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A8D5FBC-07BD-6BC7-9995-8C3985060613}"/>
              </a:ext>
            </a:extLst>
          </p:cNvPr>
          <p:cNvCxnSpPr>
            <a:cxnSpLocks/>
          </p:cNvCxnSpPr>
          <p:nvPr/>
        </p:nvCxnSpPr>
        <p:spPr>
          <a:xfrm flipV="1">
            <a:off x="4892804" y="2673920"/>
            <a:ext cx="1920024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1685C4-1790-962D-78E6-ACFE83E14D36}"/>
              </a:ext>
            </a:extLst>
          </p:cNvPr>
          <p:cNvSpPr txBox="1"/>
          <p:nvPr/>
        </p:nvSpPr>
        <p:spPr>
          <a:xfrm>
            <a:off x="3018146" y="316770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65354FE-A3F2-89EF-AD36-C9606C63BACD}"/>
              </a:ext>
            </a:extLst>
          </p:cNvPr>
          <p:cNvCxnSpPr>
            <a:cxnSpLocks/>
          </p:cNvCxnSpPr>
          <p:nvPr/>
        </p:nvCxnSpPr>
        <p:spPr>
          <a:xfrm flipV="1">
            <a:off x="4888201" y="1732330"/>
            <a:ext cx="1924625" cy="75948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04CEA1D-BDBE-C27C-29B6-1F26957DB052}"/>
              </a:ext>
            </a:extLst>
          </p:cNvPr>
          <p:cNvCxnSpPr>
            <a:cxnSpLocks/>
          </p:cNvCxnSpPr>
          <p:nvPr/>
        </p:nvCxnSpPr>
        <p:spPr>
          <a:xfrm>
            <a:off x="4888202" y="2885369"/>
            <a:ext cx="1924625" cy="75948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4" descr="Azire OpenAI logo.">
            <a:extLst>
              <a:ext uri="{FF2B5EF4-FFF2-40B4-BE49-F238E27FC236}">
                <a16:creationId xmlns:a16="http://schemas.microsoft.com/office/drawing/2014/main" id="{64348527-1413-B60F-77D7-4B1CD905C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1538620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zire OpenAI logo.">
            <a:extLst>
              <a:ext uri="{FF2B5EF4-FFF2-40B4-BE49-F238E27FC236}">
                <a16:creationId xmlns:a16="http://schemas.microsoft.com/office/drawing/2014/main" id="{4180767B-A57E-6237-CA50-6858BB86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36" y="3253334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42D6EC6-119F-029D-CFA4-220AB7F15FE4}"/>
              </a:ext>
            </a:extLst>
          </p:cNvPr>
          <p:cNvCxnSpPr>
            <a:cxnSpLocks/>
          </p:cNvCxnSpPr>
          <p:nvPr/>
        </p:nvCxnSpPr>
        <p:spPr>
          <a:xfrm flipV="1">
            <a:off x="1508478" y="271451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5E4B904-AFB0-A7A0-CD69-7D6AE55B81A2}"/>
              </a:ext>
            </a:extLst>
          </p:cNvPr>
          <p:cNvSpPr txBox="1"/>
          <p:nvPr/>
        </p:nvSpPr>
        <p:spPr>
          <a:xfrm>
            <a:off x="714561" y="217207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CA40A27-D0E1-46E1-8B29-797AFA3652E7}"/>
              </a:ext>
            </a:extLst>
          </p:cNvPr>
          <p:cNvSpPr txBox="1"/>
          <p:nvPr/>
        </p:nvSpPr>
        <p:spPr>
          <a:xfrm>
            <a:off x="7615374" y="1564506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gpt-4 (vision-review)</a:t>
            </a:r>
          </a:p>
          <a:p>
            <a:r>
              <a:rPr kumimoji="1" lang="en-US" altLang="ja-JP" sz="1400" dirty="0" err="1"/>
              <a:t>australiaeast</a:t>
            </a:r>
            <a:r>
              <a:rPr kumimoji="1" lang="en-US" altLang="ja-JP" sz="1400" dirty="0"/>
              <a:t> 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120FAA5-953C-7BCC-0BC9-2319402D0A7E}"/>
              </a:ext>
            </a:extLst>
          </p:cNvPr>
          <p:cNvSpPr txBox="1"/>
          <p:nvPr/>
        </p:nvSpPr>
        <p:spPr>
          <a:xfrm>
            <a:off x="7615374" y="2341309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gpt-4 (vision-review)</a:t>
            </a:r>
          </a:p>
          <a:p>
            <a:r>
              <a:rPr lang="en-US" altLang="ja-JP" sz="1400" dirty="0" err="1"/>
              <a:t>japaneast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5A2F91-542A-F8C3-81E3-4AEBC8C1439A}"/>
              </a:ext>
            </a:extLst>
          </p:cNvPr>
          <p:cNvSpPr txBox="1"/>
          <p:nvPr/>
        </p:nvSpPr>
        <p:spPr>
          <a:xfrm>
            <a:off x="7615374" y="3266032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gpt-4 (vision-review)</a:t>
            </a:r>
          </a:p>
          <a:p>
            <a:r>
              <a:rPr lang="en-US" altLang="ja-JP" sz="1400" dirty="0" err="1"/>
              <a:t>swedencentral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6588647-A60C-59AA-B2D8-0891DE83898E}"/>
              </a:ext>
            </a:extLst>
          </p:cNvPr>
          <p:cNvCxnSpPr>
            <a:cxnSpLocks/>
          </p:cNvCxnSpPr>
          <p:nvPr/>
        </p:nvCxnSpPr>
        <p:spPr>
          <a:xfrm flipV="1">
            <a:off x="1514340" y="2526947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EB69896-7468-76A1-A517-D4C570E02A96}"/>
              </a:ext>
            </a:extLst>
          </p:cNvPr>
          <p:cNvCxnSpPr>
            <a:cxnSpLocks/>
          </p:cNvCxnSpPr>
          <p:nvPr/>
        </p:nvCxnSpPr>
        <p:spPr>
          <a:xfrm flipV="1">
            <a:off x="1508478" y="2902645"/>
            <a:ext cx="2112026" cy="3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77FF39-79E2-CC04-9BFD-66240E19E76F}"/>
              </a:ext>
            </a:extLst>
          </p:cNvPr>
          <p:cNvSpPr txBox="1"/>
          <p:nvPr/>
        </p:nvSpPr>
        <p:spPr>
          <a:xfrm>
            <a:off x="4807159" y="2341309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Chat Completion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78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E553AC-BCAF-851C-F3E3-C2C6E9A793F6}"/>
              </a:ext>
            </a:extLst>
          </p:cNvPr>
          <p:cNvSpPr/>
          <p:nvPr/>
        </p:nvSpPr>
        <p:spPr>
          <a:xfrm>
            <a:off x="1013324" y="901690"/>
            <a:ext cx="9296400" cy="2756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84A0CA85-427E-32CA-3158-7834DB5D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463" y="2298310"/>
            <a:ext cx="843707" cy="843707"/>
          </a:xfrm>
          <a:prstGeom prst="rect">
            <a:avLst/>
          </a:prstGeom>
        </p:spPr>
      </p:pic>
      <p:pic>
        <p:nvPicPr>
          <p:cNvPr id="3" name="Picture 4" descr="Azire OpenAI logo.">
            <a:extLst>
              <a:ext uri="{FF2B5EF4-FFF2-40B4-BE49-F238E27FC236}">
                <a16:creationId xmlns:a16="http://schemas.microsoft.com/office/drawing/2014/main" id="{3228532F-B1A0-D213-DD78-0F7E9ADCE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8" y="1233707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1685C4-1790-962D-78E6-ACFE83E14D36}"/>
              </a:ext>
            </a:extLst>
          </p:cNvPr>
          <p:cNvSpPr txBox="1"/>
          <p:nvPr/>
        </p:nvSpPr>
        <p:spPr>
          <a:xfrm>
            <a:off x="3018146" y="3167701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API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Management</a:t>
            </a:r>
            <a:endParaRPr kumimoji="1" lang="ja-JP" altLang="en-US" sz="14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04CEA1D-BDBE-C27C-29B6-1F26957DB052}"/>
              </a:ext>
            </a:extLst>
          </p:cNvPr>
          <p:cNvCxnSpPr>
            <a:cxnSpLocks/>
          </p:cNvCxnSpPr>
          <p:nvPr/>
        </p:nvCxnSpPr>
        <p:spPr>
          <a:xfrm>
            <a:off x="4804182" y="2621976"/>
            <a:ext cx="1924625" cy="15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4" descr="Azire OpenAI logo.">
            <a:extLst>
              <a:ext uri="{FF2B5EF4-FFF2-40B4-BE49-F238E27FC236}">
                <a16:creationId xmlns:a16="http://schemas.microsoft.com/office/drawing/2014/main" id="{4180767B-A57E-6237-CA50-6858BB861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839" y="2480973"/>
            <a:ext cx="574993" cy="57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D1BD600-1A8F-6132-1C64-92D78FBC9686}"/>
              </a:ext>
            </a:extLst>
          </p:cNvPr>
          <p:cNvCxnSpPr>
            <a:cxnSpLocks/>
          </p:cNvCxnSpPr>
          <p:nvPr/>
        </p:nvCxnSpPr>
        <p:spPr>
          <a:xfrm flipV="1">
            <a:off x="1503926" y="2621942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92AEE5A-351E-4695-0214-A9186E93536C}"/>
              </a:ext>
            </a:extLst>
          </p:cNvPr>
          <p:cNvSpPr txBox="1"/>
          <p:nvPr/>
        </p:nvSpPr>
        <p:spPr>
          <a:xfrm>
            <a:off x="1429678" y="2126210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Completion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35A2F91-542A-F8C3-81E3-4AEBC8C1439A}"/>
              </a:ext>
            </a:extLst>
          </p:cNvPr>
          <p:cNvSpPr txBox="1"/>
          <p:nvPr/>
        </p:nvSpPr>
        <p:spPr>
          <a:xfrm>
            <a:off x="7573832" y="2512732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gpt-35-turbo-instruct (0914)</a:t>
            </a:r>
          </a:p>
          <a:p>
            <a:r>
              <a:rPr lang="en-US" altLang="ja-JP" sz="1400" dirty="0" err="1"/>
              <a:t>swedencentral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C39BE6F-EF1D-C2C7-3431-B77A896F04C0}"/>
              </a:ext>
            </a:extLst>
          </p:cNvPr>
          <p:cNvCxnSpPr>
            <a:cxnSpLocks/>
          </p:cNvCxnSpPr>
          <p:nvPr/>
        </p:nvCxnSpPr>
        <p:spPr>
          <a:xfrm>
            <a:off x="4804176" y="2774376"/>
            <a:ext cx="1924625" cy="15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281182E-67DC-DC4E-05A1-BC31D5DFE27F}"/>
              </a:ext>
            </a:extLst>
          </p:cNvPr>
          <p:cNvCxnSpPr>
            <a:cxnSpLocks/>
          </p:cNvCxnSpPr>
          <p:nvPr/>
        </p:nvCxnSpPr>
        <p:spPr>
          <a:xfrm flipV="1">
            <a:off x="1503920" y="2774342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D94F9D31-A229-A080-DBF9-AA3DABB51466}"/>
              </a:ext>
            </a:extLst>
          </p:cNvPr>
          <p:cNvCxnSpPr>
            <a:cxnSpLocks/>
          </p:cNvCxnSpPr>
          <p:nvPr/>
        </p:nvCxnSpPr>
        <p:spPr>
          <a:xfrm>
            <a:off x="4810044" y="2932640"/>
            <a:ext cx="1924625" cy="15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2C59E64-A6A4-12A4-9ED6-ACCAFA228CB2}"/>
              </a:ext>
            </a:extLst>
          </p:cNvPr>
          <p:cNvCxnSpPr>
            <a:cxnSpLocks/>
          </p:cNvCxnSpPr>
          <p:nvPr/>
        </p:nvCxnSpPr>
        <p:spPr>
          <a:xfrm flipV="1">
            <a:off x="1509788" y="2932606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6B29F19-FC36-EEE5-2D49-4BF55D614BD5}"/>
              </a:ext>
            </a:extLst>
          </p:cNvPr>
          <p:cNvCxnSpPr>
            <a:cxnSpLocks/>
          </p:cNvCxnSpPr>
          <p:nvPr/>
        </p:nvCxnSpPr>
        <p:spPr>
          <a:xfrm flipV="1">
            <a:off x="1503920" y="2463678"/>
            <a:ext cx="2112026" cy="34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7F8C919-90D5-3B9E-290D-F6ADAAFFD3AA}"/>
              </a:ext>
            </a:extLst>
          </p:cNvPr>
          <p:cNvCxnSpPr>
            <a:cxnSpLocks/>
          </p:cNvCxnSpPr>
          <p:nvPr/>
        </p:nvCxnSpPr>
        <p:spPr>
          <a:xfrm flipV="1">
            <a:off x="4804176" y="1631289"/>
            <a:ext cx="1831086" cy="834983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2A26C23-5025-0EA6-26A0-C53A7E436D3A}"/>
              </a:ext>
            </a:extLst>
          </p:cNvPr>
          <p:cNvSpPr txBox="1"/>
          <p:nvPr/>
        </p:nvSpPr>
        <p:spPr>
          <a:xfrm>
            <a:off x="7573831" y="1277148"/>
            <a:ext cx="2589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gpt-35-turbo-instruct (0914)</a:t>
            </a:r>
          </a:p>
          <a:p>
            <a:r>
              <a:rPr lang="en-US" altLang="ja-JP" sz="1400" dirty="0"/>
              <a:t>east</a:t>
            </a:r>
            <a:r>
              <a:rPr lang="ja-JP" altLang="en-US" sz="1400" dirty="0"/>
              <a:t>リージョン</a:t>
            </a:r>
            <a:endParaRPr kumimoji="1" lang="ja-JP" altLang="en-US" sz="1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00E3659-A36D-1D24-FEBB-72C655D4FE17}"/>
              </a:ext>
            </a:extLst>
          </p:cNvPr>
          <p:cNvCxnSpPr>
            <a:cxnSpLocks/>
          </p:cNvCxnSpPr>
          <p:nvPr/>
        </p:nvCxnSpPr>
        <p:spPr>
          <a:xfrm>
            <a:off x="4804175" y="2458534"/>
            <a:ext cx="1924625" cy="157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9E6B393C-AF65-7EC9-8E05-0992F2C1B2E8}"/>
              </a:ext>
            </a:extLst>
          </p:cNvPr>
          <p:cNvSpPr/>
          <p:nvPr/>
        </p:nvSpPr>
        <p:spPr>
          <a:xfrm>
            <a:off x="5861030" y="2162511"/>
            <a:ext cx="516155" cy="516155"/>
          </a:xfrm>
          <a:prstGeom prst="mathMultiply">
            <a:avLst>
              <a:gd name="adj1" fmla="val 1134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FD0F7B-9040-0534-4883-1C1244828D23}"/>
              </a:ext>
            </a:extLst>
          </p:cNvPr>
          <p:cNvSpPr txBox="1"/>
          <p:nvPr/>
        </p:nvSpPr>
        <p:spPr>
          <a:xfrm>
            <a:off x="4618170" y="1688004"/>
            <a:ext cx="2086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429 Error</a:t>
            </a:r>
            <a:r>
              <a:rPr lang="ja-JP" altLang="en-US" sz="1400" dirty="0"/>
              <a:t> 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2573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34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EF90E67-BBAB-666A-6B84-DD4320482BC5}"/>
              </a:ext>
            </a:extLst>
          </p:cNvPr>
          <p:cNvSpPr/>
          <p:nvPr/>
        </p:nvSpPr>
        <p:spPr>
          <a:xfrm>
            <a:off x="1430215" y="2125424"/>
            <a:ext cx="7579609" cy="27568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2" descr="Power Apps - Google Play のアプリ">
            <a:extLst>
              <a:ext uri="{FF2B5EF4-FFF2-40B4-BE49-F238E27FC236}">
                <a16:creationId xmlns:a16="http://schemas.microsoft.com/office/drawing/2014/main" id="{CABB8C80-0177-F83E-E395-BC6529F07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899" y="2218054"/>
            <a:ext cx="620787" cy="6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45981898-8310-C3C9-4EC4-CFE685B0DDA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40479" y="3069328"/>
            <a:ext cx="603345" cy="573914"/>
          </a:xfrm>
          <a:prstGeom prst="rect">
            <a:avLst/>
          </a:prstGeom>
        </p:spPr>
      </p:pic>
      <p:pic>
        <p:nvPicPr>
          <p:cNvPr id="4" name="図 3" descr="ロゴ&#10;&#10;中程度の精度で自動的に生成された説明">
            <a:extLst>
              <a:ext uri="{FF2B5EF4-FFF2-40B4-BE49-F238E27FC236}">
                <a16:creationId xmlns:a16="http://schemas.microsoft.com/office/drawing/2014/main" id="{4DD4B669-8924-44C9-A13E-C2EC71A3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767" y="2964573"/>
            <a:ext cx="780290" cy="780290"/>
          </a:xfrm>
          <a:prstGeom prst="rect">
            <a:avLst/>
          </a:prstGeom>
        </p:spPr>
      </p:pic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B1809F7-1688-A5F0-3E3A-3F5D4AEC5DA1}"/>
              </a:ext>
            </a:extLst>
          </p:cNvPr>
          <p:cNvCxnSpPr>
            <a:cxnSpLocks/>
          </p:cNvCxnSpPr>
          <p:nvPr/>
        </p:nvCxnSpPr>
        <p:spPr>
          <a:xfrm>
            <a:off x="2551892" y="2528826"/>
            <a:ext cx="2588520" cy="59661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C7BC210-E63C-98F0-6D06-92C4B024E353}"/>
              </a:ext>
            </a:extLst>
          </p:cNvPr>
          <p:cNvCxnSpPr>
            <a:cxnSpLocks/>
          </p:cNvCxnSpPr>
          <p:nvPr/>
        </p:nvCxnSpPr>
        <p:spPr>
          <a:xfrm>
            <a:off x="2551892" y="3354336"/>
            <a:ext cx="2588520" cy="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33E6C12-7E07-E183-3332-47EE0478C7E9}"/>
              </a:ext>
            </a:extLst>
          </p:cNvPr>
          <p:cNvCxnSpPr>
            <a:cxnSpLocks/>
          </p:cNvCxnSpPr>
          <p:nvPr/>
        </p:nvCxnSpPr>
        <p:spPr>
          <a:xfrm flipV="1">
            <a:off x="2585659" y="3591755"/>
            <a:ext cx="2588520" cy="59661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B11FB7-6D37-9BAC-4657-F5F8D0527EF1}"/>
              </a:ext>
            </a:extLst>
          </p:cNvPr>
          <p:cNvCxnSpPr>
            <a:cxnSpLocks/>
          </p:cNvCxnSpPr>
          <p:nvPr/>
        </p:nvCxnSpPr>
        <p:spPr>
          <a:xfrm>
            <a:off x="6224134" y="3354336"/>
            <a:ext cx="1607268" cy="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2F170B57-1880-BCD2-BC5B-87F1DF94B25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03543" y="2340294"/>
            <a:ext cx="419122" cy="62233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B94C71C9-1E3E-7CB3-31C4-43EAE25A0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11758" y="3100330"/>
            <a:ext cx="419122" cy="62233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48DF2C31-97B8-A612-5131-537EBC42CD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03543" y="3817673"/>
            <a:ext cx="419122" cy="622332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64864811-1ADE-494B-0878-1F049368B0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4492" y="4124246"/>
            <a:ext cx="591895" cy="591895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2D5BB9D-C20E-8912-E7BA-91B556B345E5}"/>
              </a:ext>
            </a:extLst>
          </p:cNvPr>
          <p:cNvCxnSpPr>
            <a:cxnSpLocks/>
          </p:cNvCxnSpPr>
          <p:nvPr/>
        </p:nvCxnSpPr>
        <p:spPr>
          <a:xfrm>
            <a:off x="6179292" y="3643242"/>
            <a:ext cx="694929" cy="481004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2F1127-87BB-DF83-1080-9380FDA86C7E}"/>
              </a:ext>
            </a:extLst>
          </p:cNvPr>
          <p:cNvSpPr txBox="1"/>
          <p:nvPr/>
        </p:nvSpPr>
        <p:spPr>
          <a:xfrm>
            <a:off x="6723969" y="3749354"/>
            <a:ext cx="1368590" cy="4642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ログと監視</a:t>
            </a: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E86DE79D-A5BC-C302-FBC2-3A4500E665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25983" y="3118520"/>
            <a:ext cx="489169" cy="489169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A597A79D-E4F1-7B22-8397-47A27EE0D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47100" y="4049982"/>
            <a:ext cx="471051" cy="471051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C19009C-74A3-0C12-4D1C-D9F712EC1822}"/>
              </a:ext>
            </a:extLst>
          </p:cNvPr>
          <p:cNvSpPr txBox="1"/>
          <p:nvPr/>
        </p:nvSpPr>
        <p:spPr>
          <a:xfrm>
            <a:off x="7703990" y="3529798"/>
            <a:ext cx="1535347" cy="4642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OpenAI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B37905-30FF-DA2D-161D-A50ED53A0940}"/>
              </a:ext>
            </a:extLst>
          </p:cNvPr>
          <p:cNvSpPr txBox="1"/>
          <p:nvPr/>
        </p:nvSpPr>
        <p:spPr>
          <a:xfrm>
            <a:off x="2815367" y="4085647"/>
            <a:ext cx="1368590" cy="6304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サブスクリプション管理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FF83999-D281-7E77-2390-2FA52A4B471D}"/>
              </a:ext>
            </a:extLst>
          </p:cNvPr>
          <p:cNvSpPr txBox="1"/>
          <p:nvPr/>
        </p:nvSpPr>
        <p:spPr>
          <a:xfrm>
            <a:off x="5125866" y="3643242"/>
            <a:ext cx="1368590" cy="63049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API</a:t>
            </a:r>
            <a:b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kumimoji="1" lang="en-US" altLang="ja-JP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Management</a:t>
            </a:r>
            <a:endParaRPr kumimoji="1" lang="ja-JP" altLang="en-US" sz="12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DD71FF37-2FFA-BF6B-83D4-9ECDA8C3158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76343" y="3003486"/>
            <a:ext cx="419122" cy="622332"/>
          </a:xfrm>
          <a:prstGeom prst="rect">
            <a:avLst/>
          </a:prstGeom>
        </p:spPr>
      </p:pic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558C3366-DE28-F00D-381F-24D7CB38EFB0}"/>
              </a:ext>
            </a:extLst>
          </p:cNvPr>
          <p:cNvSpPr/>
          <p:nvPr/>
        </p:nvSpPr>
        <p:spPr>
          <a:xfrm>
            <a:off x="7360439" y="2367323"/>
            <a:ext cx="1304646" cy="525614"/>
          </a:xfrm>
          <a:prstGeom prst="wedgeRoundRectCallout">
            <a:avLst>
              <a:gd name="adj1" fmla="val 18255"/>
              <a:gd name="adj2" fmla="val 1059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Quota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920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ロゴ&#10;&#10;中程度の精度で自動的に生成された説明">
            <a:extLst>
              <a:ext uri="{FF2B5EF4-FFF2-40B4-BE49-F238E27FC236}">
                <a16:creationId xmlns:a16="http://schemas.microsoft.com/office/drawing/2014/main" id="{19C774B7-2E1F-D58D-5CC5-7ACF1D07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230" y="1508478"/>
            <a:ext cx="780290" cy="780290"/>
          </a:xfrm>
          <a:prstGeom prst="rect">
            <a:avLst/>
          </a:prstGeom>
        </p:spPr>
      </p:pic>
      <p:pic>
        <p:nvPicPr>
          <p:cNvPr id="3" name="Picture 2" descr="Power Apps - Google Play のアプリ">
            <a:extLst>
              <a:ext uri="{FF2B5EF4-FFF2-40B4-BE49-F238E27FC236}">
                <a16:creationId xmlns:a16="http://schemas.microsoft.com/office/drawing/2014/main" id="{E2ECC365-B0DD-1079-E55B-A2F59BF21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906" y="2261390"/>
            <a:ext cx="620787" cy="62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FAA21C-3B4B-CFE5-42A3-505F445588CE}"/>
              </a:ext>
            </a:extLst>
          </p:cNvPr>
          <p:cNvCxnSpPr>
            <a:cxnSpLocks/>
          </p:cNvCxnSpPr>
          <p:nvPr/>
        </p:nvCxnSpPr>
        <p:spPr>
          <a:xfrm>
            <a:off x="1743000" y="3317122"/>
            <a:ext cx="2588520" cy="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2C24DEB3-B18A-11C6-C1B3-B78CF3229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091" y="3081306"/>
            <a:ext cx="489169" cy="489169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A264D07-264E-5EE1-1AA2-3BD4CB579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8208" y="3901395"/>
            <a:ext cx="471051" cy="471051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5AA50E5-EF39-16F4-AC33-250C9BFF1010}"/>
              </a:ext>
            </a:extLst>
          </p:cNvPr>
          <p:cNvCxnSpPr>
            <a:cxnSpLocks/>
          </p:cNvCxnSpPr>
          <p:nvPr/>
        </p:nvCxnSpPr>
        <p:spPr>
          <a:xfrm>
            <a:off x="1743000" y="2455411"/>
            <a:ext cx="2588520" cy="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A00CF32-2871-8E95-DC58-DA1615A04C8B}"/>
              </a:ext>
            </a:extLst>
          </p:cNvPr>
          <p:cNvCxnSpPr>
            <a:cxnSpLocks/>
          </p:cNvCxnSpPr>
          <p:nvPr/>
        </p:nvCxnSpPr>
        <p:spPr>
          <a:xfrm>
            <a:off x="1743000" y="4071112"/>
            <a:ext cx="2588520" cy="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6537EE9F-0765-4321-9807-8367D61ACB3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19038" y="3063116"/>
            <a:ext cx="419122" cy="6223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003CBA-2278-7E44-630D-26F08C55EDF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10823" y="3714301"/>
            <a:ext cx="419122" cy="622332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B1A968-D805-3715-1E02-749C4E938EE3}"/>
              </a:ext>
            </a:extLst>
          </p:cNvPr>
          <p:cNvSpPr/>
          <p:nvPr/>
        </p:nvSpPr>
        <p:spPr>
          <a:xfrm>
            <a:off x="3956539" y="2053856"/>
            <a:ext cx="3247292" cy="25884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2955D490-EB01-721F-A914-4BD1165FD586}"/>
              </a:ext>
            </a:extLst>
          </p:cNvPr>
          <p:cNvSpPr/>
          <p:nvPr/>
        </p:nvSpPr>
        <p:spPr>
          <a:xfrm rot="16200000">
            <a:off x="5238236" y="1524710"/>
            <a:ext cx="567771" cy="215449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86D3C434-C7AC-3A27-BCE2-0DC5B545BADA}"/>
              </a:ext>
            </a:extLst>
          </p:cNvPr>
          <p:cNvSpPr/>
          <p:nvPr/>
        </p:nvSpPr>
        <p:spPr>
          <a:xfrm rot="16200000">
            <a:off x="5240684" y="2269757"/>
            <a:ext cx="567771" cy="215449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柱 14">
            <a:extLst>
              <a:ext uri="{FF2B5EF4-FFF2-40B4-BE49-F238E27FC236}">
                <a16:creationId xmlns:a16="http://schemas.microsoft.com/office/drawing/2014/main" id="{4EF648D3-8AEF-6879-E5C3-A307A6556C41}"/>
              </a:ext>
            </a:extLst>
          </p:cNvPr>
          <p:cNvSpPr/>
          <p:nvPr/>
        </p:nvSpPr>
        <p:spPr>
          <a:xfrm rot="16200000">
            <a:off x="5272463" y="3014804"/>
            <a:ext cx="567771" cy="215449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2A52970-AFC4-51EC-545B-ABE7E6B70B8F}"/>
              </a:ext>
            </a:extLst>
          </p:cNvPr>
          <p:cNvCxnSpPr>
            <a:cxnSpLocks/>
          </p:cNvCxnSpPr>
          <p:nvPr/>
        </p:nvCxnSpPr>
        <p:spPr>
          <a:xfrm>
            <a:off x="1895400" y="2607811"/>
            <a:ext cx="2588520" cy="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06B69B3-62D2-2CC2-B7B7-ED0C3FBF6EAA}"/>
              </a:ext>
            </a:extLst>
          </p:cNvPr>
          <p:cNvCxnSpPr>
            <a:cxnSpLocks/>
          </p:cNvCxnSpPr>
          <p:nvPr/>
        </p:nvCxnSpPr>
        <p:spPr>
          <a:xfrm>
            <a:off x="2047800" y="2760211"/>
            <a:ext cx="2588520" cy="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D4ED3EFB-7F99-1EA7-DED2-4B94E11B215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210823" y="2303080"/>
            <a:ext cx="419122" cy="62233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A1AB71-8E31-89A6-0414-A50808E97937}"/>
              </a:ext>
            </a:extLst>
          </p:cNvPr>
          <p:cNvSpPr txBox="1"/>
          <p:nvPr/>
        </p:nvSpPr>
        <p:spPr>
          <a:xfrm>
            <a:off x="4916827" y="2336697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&lt; 2000 TPM</a:t>
            </a:r>
          </a:p>
          <a:p>
            <a:pPr algn="ctr"/>
            <a:r>
              <a:rPr lang="en-US" altLang="ja-JP" sz="1400" dirty="0"/>
              <a:t>(rate limit)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75D0FC3-E55E-76FB-324C-7AB50240BA41}"/>
              </a:ext>
            </a:extLst>
          </p:cNvPr>
          <p:cNvSpPr txBox="1"/>
          <p:nvPr/>
        </p:nvSpPr>
        <p:spPr>
          <a:xfrm>
            <a:off x="4944298" y="3101003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&lt; 2000 TPM</a:t>
            </a:r>
          </a:p>
          <a:p>
            <a:pPr algn="ctr"/>
            <a:r>
              <a:rPr lang="en-US" altLang="ja-JP" sz="1400" dirty="0"/>
              <a:t>(rate limit)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D963C1-7E64-8AE4-89C8-9671A3175A03}"/>
              </a:ext>
            </a:extLst>
          </p:cNvPr>
          <p:cNvSpPr txBox="1"/>
          <p:nvPr/>
        </p:nvSpPr>
        <p:spPr>
          <a:xfrm>
            <a:off x="4977225" y="3839396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&lt; 2000 TPM</a:t>
            </a:r>
          </a:p>
          <a:p>
            <a:pPr algn="ctr"/>
            <a:r>
              <a:rPr lang="en-US" altLang="ja-JP" sz="1400" dirty="0"/>
              <a:t>(rate limit)</a:t>
            </a:r>
            <a:endParaRPr kumimoji="1" lang="ja-JP" altLang="en-US" sz="1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1279611-3092-0E15-3FBA-08B9ED3B412F}"/>
              </a:ext>
            </a:extLst>
          </p:cNvPr>
          <p:cNvCxnSpPr>
            <a:cxnSpLocks/>
          </p:cNvCxnSpPr>
          <p:nvPr/>
        </p:nvCxnSpPr>
        <p:spPr>
          <a:xfrm>
            <a:off x="6694955" y="3316999"/>
            <a:ext cx="1944794" cy="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7AF372A-2435-7632-161F-F5BBAFBC4DD3}"/>
              </a:ext>
            </a:extLst>
          </p:cNvPr>
          <p:cNvCxnSpPr>
            <a:cxnSpLocks/>
          </p:cNvCxnSpPr>
          <p:nvPr/>
        </p:nvCxnSpPr>
        <p:spPr>
          <a:xfrm>
            <a:off x="6694955" y="4070989"/>
            <a:ext cx="1944794" cy="12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96610263-F16A-1035-57DF-1E395D74E85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7080" y="1600077"/>
            <a:ext cx="603345" cy="573914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80B5F41-7A94-5E36-4904-80C90A7D17B4}"/>
              </a:ext>
            </a:extLst>
          </p:cNvPr>
          <p:cNvSpPr/>
          <p:nvPr/>
        </p:nvSpPr>
        <p:spPr>
          <a:xfrm>
            <a:off x="8206155" y="2053856"/>
            <a:ext cx="3247292" cy="258848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62B0028D-A2CF-4F26-B209-5DA460A0D46A}"/>
              </a:ext>
            </a:extLst>
          </p:cNvPr>
          <p:cNvSpPr/>
          <p:nvPr/>
        </p:nvSpPr>
        <p:spPr>
          <a:xfrm rot="16200000">
            <a:off x="8664606" y="2262843"/>
            <a:ext cx="2184314" cy="2154490"/>
          </a:xfrm>
          <a:prstGeom prst="can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2BF3A4-D20D-4C40-F9BF-53A815A092B6}"/>
              </a:ext>
            </a:extLst>
          </p:cNvPr>
          <p:cNvSpPr txBox="1"/>
          <p:nvPr/>
        </p:nvSpPr>
        <p:spPr>
          <a:xfrm>
            <a:off x="9367668" y="3177205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&lt; 10000 TPM</a:t>
            </a:r>
            <a:br>
              <a:rPr kumimoji="1" lang="en-US" altLang="ja-JP" sz="1400" dirty="0"/>
            </a:br>
            <a:r>
              <a:rPr kumimoji="1" lang="en-US" altLang="ja-JP" sz="1400" dirty="0"/>
              <a:t>(Quota)</a:t>
            </a:r>
            <a:endParaRPr kumimoji="1" lang="ja-JP" altLang="en-US" sz="1400" dirty="0"/>
          </a:p>
        </p:txBody>
      </p:sp>
      <p:sp>
        <p:nvSpPr>
          <p:cNvPr id="30" name="&quot;禁止&quot;マーク 29">
            <a:extLst>
              <a:ext uri="{FF2B5EF4-FFF2-40B4-BE49-F238E27FC236}">
                <a16:creationId xmlns:a16="http://schemas.microsoft.com/office/drawing/2014/main" id="{0321F6A0-47FE-6260-415A-42159DF519B1}"/>
              </a:ext>
            </a:extLst>
          </p:cNvPr>
          <p:cNvSpPr/>
          <p:nvPr/>
        </p:nvSpPr>
        <p:spPr>
          <a:xfrm>
            <a:off x="6274646" y="2288768"/>
            <a:ext cx="516156" cy="567772"/>
          </a:xfrm>
          <a:prstGeom prst="noSmoking">
            <a:avLst>
              <a:gd name="adj" fmla="val 159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5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22537A4-FD45-C211-03DF-69F5E4CA7065}"/>
              </a:ext>
            </a:extLst>
          </p:cNvPr>
          <p:cNvSpPr/>
          <p:nvPr/>
        </p:nvSpPr>
        <p:spPr>
          <a:xfrm>
            <a:off x="1140849" y="1383323"/>
            <a:ext cx="9075813" cy="442546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DCB888FA-53FE-BB6A-A1F9-E19CDB8D068D}"/>
              </a:ext>
            </a:extLst>
          </p:cNvPr>
          <p:cNvGrpSpPr/>
          <p:nvPr/>
        </p:nvGrpSpPr>
        <p:grpSpPr>
          <a:xfrm>
            <a:off x="6279370" y="1926934"/>
            <a:ext cx="1511405" cy="1511405"/>
            <a:chOff x="8898114" y="2268264"/>
            <a:chExt cx="1828800" cy="1828800"/>
          </a:xfrm>
          <a:noFill/>
        </p:grpSpPr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0DBACD45-B4AB-484C-8740-730045BF15A3}"/>
                </a:ext>
              </a:extLst>
            </p:cNvPr>
            <p:cNvSpPr/>
            <p:nvPr/>
          </p:nvSpPr>
          <p:spPr bwMode="auto">
            <a:xfrm>
              <a:off x="8898114" y="2268264"/>
              <a:ext cx="1828800" cy="1828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Product_ECDC" title="Icon of a box">
              <a:extLst>
                <a:ext uri="{FF2B5EF4-FFF2-40B4-BE49-F238E27FC236}">
                  <a16:creationId xmlns:a16="http://schemas.microsoft.com/office/drawing/2014/main" id="{DB2184FE-3EBE-F79C-A7F4-26AE552C8A8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406126" y="2725464"/>
              <a:ext cx="812777" cy="914400"/>
            </a:xfrm>
            <a:custGeom>
              <a:avLst/>
              <a:gdLst>
                <a:gd name="T0" fmla="*/ 3623 w 3623"/>
                <a:gd name="T1" fmla="*/ 906 h 4076"/>
                <a:gd name="T2" fmla="*/ 1812 w 3623"/>
                <a:gd name="T3" fmla="*/ 1812 h 4076"/>
                <a:gd name="T4" fmla="*/ 0 w 3623"/>
                <a:gd name="T5" fmla="*/ 906 h 4076"/>
                <a:gd name="T6" fmla="*/ 906 w 3623"/>
                <a:gd name="T7" fmla="*/ 453 h 4076"/>
                <a:gd name="T8" fmla="*/ 2699 w 3623"/>
                <a:gd name="T9" fmla="*/ 1358 h 4076"/>
                <a:gd name="T10" fmla="*/ 3623 w 3623"/>
                <a:gd name="T11" fmla="*/ 906 h 4076"/>
                <a:gd name="T12" fmla="*/ 1812 w 3623"/>
                <a:gd name="T13" fmla="*/ 0 h 4076"/>
                <a:gd name="T14" fmla="*/ 0 w 3623"/>
                <a:gd name="T15" fmla="*/ 906 h 4076"/>
                <a:gd name="T16" fmla="*/ 0 w 3623"/>
                <a:gd name="T17" fmla="*/ 3171 h 4076"/>
                <a:gd name="T18" fmla="*/ 1812 w 3623"/>
                <a:gd name="T19" fmla="*/ 4076 h 4076"/>
                <a:gd name="T20" fmla="*/ 3623 w 3623"/>
                <a:gd name="T21" fmla="*/ 3171 h 4076"/>
                <a:gd name="T22" fmla="*/ 3623 w 3623"/>
                <a:gd name="T23" fmla="*/ 906 h 4076"/>
                <a:gd name="T24" fmla="*/ 1812 w 3623"/>
                <a:gd name="T25" fmla="*/ 1812 h 4076"/>
                <a:gd name="T26" fmla="*/ 1812 w 3623"/>
                <a:gd name="T27" fmla="*/ 4076 h 4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23" h="4076">
                  <a:moveTo>
                    <a:pt x="3623" y="906"/>
                  </a:moveTo>
                  <a:lnTo>
                    <a:pt x="1812" y="1812"/>
                  </a:lnTo>
                  <a:lnTo>
                    <a:pt x="0" y="906"/>
                  </a:lnTo>
                  <a:moveTo>
                    <a:pt x="906" y="453"/>
                  </a:moveTo>
                  <a:lnTo>
                    <a:pt x="2699" y="1358"/>
                  </a:lnTo>
                  <a:moveTo>
                    <a:pt x="3623" y="906"/>
                  </a:moveTo>
                  <a:lnTo>
                    <a:pt x="1812" y="0"/>
                  </a:lnTo>
                  <a:lnTo>
                    <a:pt x="0" y="906"/>
                  </a:lnTo>
                  <a:lnTo>
                    <a:pt x="0" y="3171"/>
                  </a:lnTo>
                  <a:lnTo>
                    <a:pt x="1812" y="4076"/>
                  </a:lnTo>
                  <a:lnTo>
                    <a:pt x="3623" y="3171"/>
                  </a:lnTo>
                  <a:lnTo>
                    <a:pt x="3623" y="906"/>
                  </a:lnTo>
                  <a:moveTo>
                    <a:pt x="1812" y="1812"/>
                  </a:moveTo>
                  <a:lnTo>
                    <a:pt x="1812" y="4076"/>
                  </a:lnTo>
                </a:path>
              </a:pathLst>
            </a:custGeom>
            <a:grp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TextBox 9">
              <a:extLst>
                <a:ext uri="{FF2B5EF4-FFF2-40B4-BE49-F238E27FC236}">
                  <a16:creationId xmlns:a16="http://schemas.microsoft.com/office/drawing/2014/main" id="{F9189AA2-9DAF-63B8-CD6B-A28FFD076C44}"/>
                </a:ext>
              </a:extLst>
            </p:cNvPr>
            <p:cNvSpPr txBox="1"/>
            <p:nvPr/>
          </p:nvSpPr>
          <p:spPr>
            <a:xfrm>
              <a:off x="8898114" y="3714575"/>
              <a:ext cx="182879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Product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B190FEBC-92CA-0336-A71E-39ACF2165A5F}"/>
              </a:ext>
            </a:extLst>
          </p:cNvPr>
          <p:cNvGrpSpPr/>
          <p:nvPr/>
        </p:nvGrpSpPr>
        <p:grpSpPr>
          <a:xfrm>
            <a:off x="3717648" y="4190552"/>
            <a:ext cx="1511405" cy="1511405"/>
            <a:chOff x="6889932" y="2302567"/>
            <a:chExt cx="1828800" cy="1828800"/>
          </a:xfrm>
          <a:noFill/>
        </p:grpSpPr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5D36D7AE-6B4B-2A65-6320-586D1E056286}"/>
                </a:ext>
              </a:extLst>
            </p:cNvPr>
            <p:cNvSpPr/>
            <p:nvPr/>
          </p:nvSpPr>
          <p:spPr bwMode="auto">
            <a:xfrm>
              <a:off x="6889932" y="2302567"/>
              <a:ext cx="1828800" cy="1828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people_12" title="Icon of three people">
              <a:extLst>
                <a:ext uri="{FF2B5EF4-FFF2-40B4-BE49-F238E27FC236}">
                  <a16:creationId xmlns:a16="http://schemas.microsoft.com/office/drawing/2014/main" id="{72D79EC3-4151-CD7B-69CF-4345177242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268451" y="2725464"/>
              <a:ext cx="1071760" cy="914400"/>
            </a:xfrm>
            <a:custGeom>
              <a:avLst/>
              <a:gdLst>
                <a:gd name="T0" fmla="*/ 110 w 349"/>
                <a:gd name="T1" fmla="*/ 142 h 296"/>
                <a:gd name="T2" fmla="*/ 174 w 349"/>
                <a:gd name="T3" fmla="*/ 78 h 296"/>
                <a:gd name="T4" fmla="*/ 238 w 349"/>
                <a:gd name="T5" fmla="*/ 142 h 296"/>
                <a:gd name="T6" fmla="*/ 174 w 349"/>
                <a:gd name="T7" fmla="*/ 206 h 296"/>
                <a:gd name="T8" fmla="*/ 110 w 349"/>
                <a:gd name="T9" fmla="*/ 142 h 296"/>
                <a:gd name="T10" fmla="*/ 264 w 349"/>
                <a:gd name="T11" fmla="*/ 296 h 296"/>
                <a:gd name="T12" fmla="*/ 174 w 349"/>
                <a:gd name="T13" fmla="*/ 207 h 296"/>
                <a:gd name="T14" fmla="*/ 85 w 349"/>
                <a:gd name="T15" fmla="*/ 296 h 296"/>
                <a:gd name="T16" fmla="*/ 56 w 349"/>
                <a:gd name="T17" fmla="*/ 80 h 296"/>
                <a:gd name="T18" fmla="*/ 96 w 349"/>
                <a:gd name="T19" fmla="*/ 40 h 296"/>
                <a:gd name="T20" fmla="*/ 56 w 349"/>
                <a:gd name="T21" fmla="*/ 0 h 296"/>
                <a:gd name="T22" fmla="*/ 16 w 349"/>
                <a:gd name="T23" fmla="*/ 40 h 296"/>
                <a:gd name="T24" fmla="*/ 56 w 349"/>
                <a:gd name="T25" fmla="*/ 80 h 296"/>
                <a:gd name="T26" fmla="*/ 111 w 349"/>
                <a:gd name="T27" fmla="*/ 136 h 296"/>
                <a:gd name="T28" fmla="*/ 56 w 349"/>
                <a:gd name="T29" fmla="*/ 81 h 296"/>
                <a:gd name="T30" fmla="*/ 0 w 349"/>
                <a:gd name="T31" fmla="*/ 136 h 296"/>
                <a:gd name="T32" fmla="*/ 293 w 349"/>
                <a:gd name="T33" fmla="*/ 80 h 296"/>
                <a:gd name="T34" fmla="*/ 333 w 349"/>
                <a:gd name="T35" fmla="*/ 40 h 296"/>
                <a:gd name="T36" fmla="*/ 293 w 349"/>
                <a:gd name="T37" fmla="*/ 0 h 296"/>
                <a:gd name="T38" fmla="*/ 253 w 349"/>
                <a:gd name="T39" fmla="*/ 40 h 296"/>
                <a:gd name="T40" fmla="*/ 293 w 349"/>
                <a:gd name="T41" fmla="*/ 80 h 296"/>
                <a:gd name="T42" fmla="*/ 349 w 349"/>
                <a:gd name="T43" fmla="*/ 136 h 296"/>
                <a:gd name="T44" fmla="*/ 293 w 349"/>
                <a:gd name="T45" fmla="*/ 81 h 296"/>
                <a:gd name="T46" fmla="*/ 237 w 349"/>
                <a:gd name="T47" fmla="*/ 13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9" h="296">
                  <a:moveTo>
                    <a:pt x="110" y="142"/>
                  </a:moveTo>
                  <a:cubicBezTo>
                    <a:pt x="110" y="107"/>
                    <a:pt x="139" y="78"/>
                    <a:pt x="174" y="78"/>
                  </a:cubicBezTo>
                  <a:cubicBezTo>
                    <a:pt x="210" y="78"/>
                    <a:pt x="238" y="107"/>
                    <a:pt x="238" y="142"/>
                  </a:cubicBezTo>
                  <a:cubicBezTo>
                    <a:pt x="238" y="177"/>
                    <a:pt x="210" y="206"/>
                    <a:pt x="174" y="206"/>
                  </a:cubicBezTo>
                  <a:cubicBezTo>
                    <a:pt x="139" y="206"/>
                    <a:pt x="110" y="177"/>
                    <a:pt x="110" y="142"/>
                  </a:cubicBezTo>
                  <a:close/>
                  <a:moveTo>
                    <a:pt x="264" y="296"/>
                  </a:moveTo>
                  <a:cubicBezTo>
                    <a:pt x="264" y="247"/>
                    <a:pt x="224" y="207"/>
                    <a:pt x="174" y="207"/>
                  </a:cubicBezTo>
                  <a:cubicBezTo>
                    <a:pt x="125" y="207"/>
                    <a:pt x="85" y="247"/>
                    <a:pt x="85" y="296"/>
                  </a:cubicBezTo>
                  <a:moveTo>
                    <a:pt x="56" y="80"/>
                  </a:moveTo>
                  <a:cubicBezTo>
                    <a:pt x="78" y="80"/>
                    <a:pt x="96" y="62"/>
                    <a:pt x="96" y="40"/>
                  </a:cubicBezTo>
                  <a:cubicBezTo>
                    <a:pt x="96" y="18"/>
                    <a:pt x="78" y="0"/>
                    <a:pt x="56" y="0"/>
                  </a:cubicBezTo>
                  <a:cubicBezTo>
                    <a:pt x="34" y="0"/>
                    <a:pt x="16" y="18"/>
                    <a:pt x="16" y="40"/>
                  </a:cubicBezTo>
                  <a:cubicBezTo>
                    <a:pt x="16" y="62"/>
                    <a:pt x="34" y="80"/>
                    <a:pt x="56" y="80"/>
                  </a:cubicBezTo>
                  <a:close/>
                  <a:moveTo>
                    <a:pt x="111" y="136"/>
                  </a:moveTo>
                  <a:cubicBezTo>
                    <a:pt x="111" y="106"/>
                    <a:pt x="86" y="81"/>
                    <a:pt x="56" y="81"/>
                  </a:cubicBezTo>
                  <a:cubicBezTo>
                    <a:pt x="25" y="81"/>
                    <a:pt x="0" y="106"/>
                    <a:pt x="0" y="136"/>
                  </a:cubicBezTo>
                  <a:moveTo>
                    <a:pt x="293" y="80"/>
                  </a:moveTo>
                  <a:cubicBezTo>
                    <a:pt x="315" y="80"/>
                    <a:pt x="333" y="62"/>
                    <a:pt x="333" y="40"/>
                  </a:cubicBezTo>
                  <a:cubicBezTo>
                    <a:pt x="333" y="18"/>
                    <a:pt x="315" y="0"/>
                    <a:pt x="293" y="0"/>
                  </a:cubicBezTo>
                  <a:cubicBezTo>
                    <a:pt x="271" y="0"/>
                    <a:pt x="253" y="18"/>
                    <a:pt x="253" y="40"/>
                  </a:cubicBezTo>
                  <a:cubicBezTo>
                    <a:pt x="253" y="62"/>
                    <a:pt x="271" y="80"/>
                    <a:pt x="293" y="80"/>
                  </a:cubicBezTo>
                  <a:close/>
                  <a:moveTo>
                    <a:pt x="349" y="136"/>
                  </a:moveTo>
                  <a:cubicBezTo>
                    <a:pt x="349" y="106"/>
                    <a:pt x="324" y="81"/>
                    <a:pt x="293" y="81"/>
                  </a:cubicBezTo>
                  <a:cubicBezTo>
                    <a:pt x="262" y="81"/>
                    <a:pt x="237" y="106"/>
                    <a:pt x="237" y="136"/>
                  </a:cubicBezTo>
                </a:path>
              </a:pathLst>
            </a:custGeom>
            <a:grp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TextBox 12">
              <a:extLst>
                <a:ext uri="{FF2B5EF4-FFF2-40B4-BE49-F238E27FC236}">
                  <a16:creationId xmlns:a16="http://schemas.microsoft.com/office/drawing/2014/main" id="{AD459B29-A0FE-7468-033F-05CA14C9AB31}"/>
                </a:ext>
              </a:extLst>
            </p:cNvPr>
            <p:cNvSpPr txBox="1"/>
            <p:nvPr/>
          </p:nvSpPr>
          <p:spPr>
            <a:xfrm>
              <a:off x="6889932" y="3748878"/>
              <a:ext cx="182879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Group</a:t>
              </a: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F806481C-B983-F5B7-611D-62944FCB92DA}"/>
              </a:ext>
            </a:extLst>
          </p:cNvPr>
          <p:cNvGrpSpPr/>
          <p:nvPr/>
        </p:nvGrpSpPr>
        <p:grpSpPr>
          <a:xfrm>
            <a:off x="1140850" y="1926934"/>
            <a:ext cx="1511405" cy="1511405"/>
            <a:chOff x="1891849" y="2302567"/>
            <a:chExt cx="1828800" cy="1828800"/>
          </a:xfrm>
          <a:noFill/>
        </p:grpSpPr>
        <p:sp>
          <p:nvSpPr>
            <p:cNvPr id="47" name="Rectangle 18">
              <a:extLst>
                <a:ext uri="{FF2B5EF4-FFF2-40B4-BE49-F238E27FC236}">
                  <a16:creationId xmlns:a16="http://schemas.microsoft.com/office/drawing/2014/main" id="{721B6115-C6B2-01A9-6401-72959DECEA1D}"/>
                </a:ext>
              </a:extLst>
            </p:cNvPr>
            <p:cNvSpPr/>
            <p:nvPr/>
          </p:nvSpPr>
          <p:spPr bwMode="auto">
            <a:xfrm>
              <a:off x="1891849" y="2302567"/>
              <a:ext cx="1828800" cy="1828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people_4" title="Icon of a person">
              <a:extLst>
                <a:ext uri="{FF2B5EF4-FFF2-40B4-BE49-F238E27FC236}">
                  <a16:creationId xmlns:a16="http://schemas.microsoft.com/office/drawing/2014/main" id="{C882E519-B775-4CB2-76F9-38D16B8D947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97296" y="2725464"/>
              <a:ext cx="817903" cy="914400"/>
            </a:xfrm>
            <a:custGeom>
              <a:avLst/>
              <a:gdLst>
                <a:gd name="T0" fmla="*/ 48 w 246"/>
                <a:gd name="T1" fmla="*/ 76 h 275"/>
                <a:gd name="T2" fmla="*/ 124 w 246"/>
                <a:gd name="T3" fmla="*/ 0 h 275"/>
                <a:gd name="T4" fmla="*/ 201 w 246"/>
                <a:gd name="T5" fmla="*/ 76 h 275"/>
                <a:gd name="T6" fmla="*/ 124 w 246"/>
                <a:gd name="T7" fmla="*/ 152 h 275"/>
                <a:gd name="T8" fmla="*/ 48 w 246"/>
                <a:gd name="T9" fmla="*/ 76 h 275"/>
                <a:gd name="T10" fmla="*/ 246 w 246"/>
                <a:gd name="T11" fmla="*/ 275 h 275"/>
                <a:gd name="T12" fmla="*/ 123 w 246"/>
                <a:gd name="T13" fmla="*/ 152 h 275"/>
                <a:gd name="T14" fmla="*/ 0 w 246"/>
                <a:gd name="T15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6" h="275">
                  <a:moveTo>
                    <a:pt x="48" y="76"/>
                  </a:moveTo>
                  <a:cubicBezTo>
                    <a:pt x="48" y="34"/>
                    <a:pt x="82" y="0"/>
                    <a:pt x="124" y="0"/>
                  </a:cubicBezTo>
                  <a:cubicBezTo>
                    <a:pt x="166" y="0"/>
                    <a:pt x="201" y="34"/>
                    <a:pt x="201" y="76"/>
                  </a:cubicBezTo>
                  <a:cubicBezTo>
                    <a:pt x="201" y="118"/>
                    <a:pt x="166" y="152"/>
                    <a:pt x="124" y="152"/>
                  </a:cubicBezTo>
                  <a:cubicBezTo>
                    <a:pt x="82" y="152"/>
                    <a:pt x="48" y="118"/>
                    <a:pt x="48" y="76"/>
                  </a:cubicBezTo>
                  <a:close/>
                  <a:moveTo>
                    <a:pt x="246" y="275"/>
                  </a:moveTo>
                  <a:cubicBezTo>
                    <a:pt x="246" y="207"/>
                    <a:pt x="191" y="152"/>
                    <a:pt x="123" y="152"/>
                  </a:cubicBezTo>
                  <a:cubicBezTo>
                    <a:pt x="55" y="152"/>
                    <a:pt x="0" y="207"/>
                    <a:pt x="0" y="275"/>
                  </a:cubicBezTo>
                </a:path>
              </a:pathLst>
            </a:custGeom>
            <a:grp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id="{2380C9CF-8390-7190-C5E9-B71311410665}"/>
                </a:ext>
              </a:extLst>
            </p:cNvPr>
            <p:cNvSpPr txBox="1"/>
            <p:nvPr/>
          </p:nvSpPr>
          <p:spPr>
            <a:xfrm>
              <a:off x="1891849" y="3748878"/>
              <a:ext cx="182879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User</a:t>
              </a:r>
            </a:p>
          </p:txBody>
        </p:sp>
      </p:grpSp>
      <p:sp>
        <p:nvSpPr>
          <p:cNvPr id="6" name="Lock" title="Icon of a padlock">
            <a:extLst>
              <a:ext uri="{FF2B5EF4-FFF2-40B4-BE49-F238E27FC236}">
                <a16:creationId xmlns:a16="http://schemas.microsoft.com/office/drawing/2014/main" id="{2B178317-AB28-017B-6E20-608B5D62C9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55307" y="2012241"/>
            <a:ext cx="215751" cy="301544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bg2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ock" title="Icon of a padlock">
            <a:extLst>
              <a:ext uri="{FF2B5EF4-FFF2-40B4-BE49-F238E27FC236}">
                <a16:creationId xmlns:a16="http://schemas.microsoft.com/office/drawing/2014/main" id="{72827766-2CE5-4E90-6F52-B7DF84684DE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455307" y="2016159"/>
            <a:ext cx="215751" cy="301544"/>
          </a:xfrm>
          <a:custGeom>
            <a:avLst/>
            <a:gdLst>
              <a:gd name="T0" fmla="*/ 239 w 239"/>
              <a:gd name="T1" fmla="*/ 335 h 335"/>
              <a:gd name="T2" fmla="*/ 0 w 239"/>
              <a:gd name="T3" fmla="*/ 335 h 335"/>
              <a:gd name="T4" fmla="*/ 0 w 239"/>
              <a:gd name="T5" fmla="*/ 157 h 335"/>
              <a:gd name="T6" fmla="*/ 239 w 239"/>
              <a:gd name="T7" fmla="*/ 157 h 335"/>
              <a:gd name="T8" fmla="*/ 239 w 239"/>
              <a:gd name="T9" fmla="*/ 335 h 335"/>
              <a:gd name="T10" fmla="*/ 196 w 239"/>
              <a:gd name="T11" fmla="*/ 157 h 335"/>
              <a:gd name="T12" fmla="*/ 196 w 239"/>
              <a:gd name="T13" fmla="*/ 75 h 335"/>
              <a:gd name="T14" fmla="*/ 121 w 239"/>
              <a:gd name="T15" fmla="*/ 0 h 335"/>
              <a:gd name="T16" fmla="*/ 46 w 239"/>
              <a:gd name="T17" fmla="*/ 75 h 335"/>
              <a:gd name="T18" fmla="*/ 46 w 239"/>
              <a:gd name="T19" fmla="*/ 157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9" h="335">
                <a:moveTo>
                  <a:pt x="239" y="335"/>
                </a:moveTo>
                <a:cubicBezTo>
                  <a:pt x="0" y="335"/>
                  <a:pt x="0" y="335"/>
                  <a:pt x="0" y="335"/>
                </a:cubicBezTo>
                <a:cubicBezTo>
                  <a:pt x="0" y="157"/>
                  <a:pt x="0" y="157"/>
                  <a:pt x="0" y="157"/>
                </a:cubicBezTo>
                <a:cubicBezTo>
                  <a:pt x="239" y="157"/>
                  <a:pt x="239" y="157"/>
                  <a:pt x="239" y="157"/>
                </a:cubicBezTo>
                <a:lnTo>
                  <a:pt x="239" y="335"/>
                </a:lnTo>
                <a:close/>
                <a:moveTo>
                  <a:pt x="196" y="157"/>
                </a:moveTo>
                <a:cubicBezTo>
                  <a:pt x="196" y="75"/>
                  <a:pt x="196" y="75"/>
                  <a:pt x="196" y="75"/>
                </a:cubicBezTo>
                <a:cubicBezTo>
                  <a:pt x="196" y="34"/>
                  <a:pt x="163" y="0"/>
                  <a:pt x="121" y="0"/>
                </a:cubicBezTo>
                <a:cubicBezTo>
                  <a:pt x="79" y="0"/>
                  <a:pt x="46" y="34"/>
                  <a:pt x="46" y="75"/>
                </a:cubicBezTo>
                <a:cubicBezTo>
                  <a:pt x="46" y="157"/>
                  <a:pt x="46" y="157"/>
                  <a:pt x="46" y="157"/>
                </a:cubicBezTo>
              </a:path>
            </a:pathLst>
          </a:custGeom>
          <a:noFill/>
          <a:ln w="15875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7">
            <a:extLst>
              <a:ext uri="{FF2B5EF4-FFF2-40B4-BE49-F238E27FC236}">
                <a16:creationId xmlns:a16="http://schemas.microsoft.com/office/drawing/2014/main" id="{F6AD5A06-E698-0B3E-E76C-3DDE1466AC53}"/>
              </a:ext>
            </a:extLst>
          </p:cNvPr>
          <p:cNvGrpSpPr/>
          <p:nvPr/>
        </p:nvGrpSpPr>
        <p:grpSpPr>
          <a:xfrm>
            <a:off x="3717648" y="1920598"/>
            <a:ext cx="1511405" cy="1511405"/>
            <a:chOff x="4435560" y="2302567"/>
            <a:chExt cx="1828800" cy="1828800"/>
          </a:xfrm>
          <a:noFill/>
        </p:grpSpPr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65412699-6511-1E60-4BCD-BAC781C5A5D5}"/>
                </a:ext>
              </a:extLst>
            </p:cNvPr>
            <p:cNvSpPr/>
            <p:nvPr/>
          </p:nvSpPr>
          <p:spPr bwMode="auto">
            <a:xfrm>
              <a:off x="4435560" y="2302567"/>
              <a:ext cx="1828800" cy="1828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key" title="Icon of a key">
              <a:extLst>
                <a:ext uri="{FF2B5EF4-FFF2-40B4-BE49-F238E27FC236}">
                  <a16:creationId xmlns:a16="http://schemas.microsoft.com/office/drawing/2014/main" id="{F1916C52-AC32-D231-3EA2-3E88F69B090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492229" y="2386911"/>
              <a:ext cx="367646" cy="365760"/>
            </a:xfrm>
            <a:custGeom>
              <a:avLst/>
              <a:gdLst>
                <a:gd name="T0" fmla="*/ 175 w 330"/>
                <a:gd name="T1" fmla="*/ 198 h 328"/>
                <a:gd name="T2" fmla="*/ 109 w 330"/>
                <a:gd name="T3" fmla="*/ 220 h 328"/>
                <a:gd name="T4" fmla="*/ 0 w 330"/>
                <a:gd name="T5" fmla="*/ 110 h 328"/>
                <a:gd name="T6" fmla="*/ 109 w 330"/>
                <a:gd name="T7" fmla="*/ 0 h 328"/>
                <a:gd name="T8" fmla="*/ 219 w 330"/>
                <a:gd name="T9" fmla="*/ 110 h 328"/>
                <a:gd name="T10" fmla="*/ 214 w 330"/>
                <a:gd name="T11" fmla="*/ 143 h 328"/>
                <a:gd name="T12" fmla="*/ 330 w 330"/>
                <a:gd name="T13" fmla="*/ 258 h 328"/>
                <a:gd name="T14" fmla="*/ 330 w 330"/>
                <a:gd name="T15" fmla="*/ 328 h 328"/>
                <a:gd name="T16" fmla="*/ 264 w 330"/>
                <a:gd name="T17" fmla="*/ 328 h 328"/>
                <a:gd name="T18" fmla="*/ 264 w 330"/>
                <a:gd name="T19" fmla="*/ 283 h 328"/>
                <a:gd name="T20" fmla="*/ 221 w 330"/>
                <a:gd name="T21" fmla="*/ 283 h 328"/>
                <a:gd name="T22" fmla="*/ 221 w 330"/>
                <a:gd name="T23" fmla="*/ 239 h 328"/>
                <a:gd name="T24" fmla="*/ 175 w 330"/>
                <a:gd name="T25" fmla="*/ 239 h 328"/>
                <a:gd name="T26" fmla="*/ 175 w 330"/>
                <a:gd name="T27" fmla="*/ 198 h 328"/>
                <a:gd name="T28" fmla="*/ 76 w 330"/>
                <a:gd name="T29" fmla="*/ 91 h 328"/>
                <a:gd name="T30" fmla="*/ 91 w 330"/>
                <a:gd name="T31" fmla="*/ 76 h 328"/>
                <a:gd name="T32" fmla="*/ 76 w 330"/>
                <a:gd name="T33" fmla="*/ 60 h 328"/>
                <a:gd name="T34" fmla="*/ 60 w 330"/>
                <a:gd name="T35" fmla="*/ 76 h 328"/>
                <a:gd name="T36" fmla="*/ 76 w 330"/>
                <a:gd name="T37" fmla="*/ 9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328">
                  <a:moveTo>
                    <a:pt x="175" y="198"/>
                  </a:moveTo>
                  <a:cubicBezTo>
                    <a:pt x="157" y="212"/>
                    <a:pt x="134" y="220"/>
                    <a:pt x="109" y="220"/>
                  </a:cubicBez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09" y="0"/>
                  </a:cubicBezTo>
                  <a:cubicBezTo>
                    <a:pt x="170" y="0"/>
                    <a:pt x="219" y="49"/>
                    <a:pt x="219" y="110"/>
                  </a:cubicBezTo>
                  <a:cubicBezTo>
                    <a:pt x="219" y="122"/>
                    <a:pt x="217" y="133"/>
                    <a:pt x="214" y="143"/>
                  </a:cubicBezTo>
                  <a:cubicBezTo>
                    <a:pt x="330" y="258"/>
                    <a:pt x="330" y="258"/>
                    <a:pt x="330" y="258"/>
                  </a:cubicBezTo>
                  <a:cubicBezTo>
                    <a:pt x="330" y="328"/>
                    <a:pt x="330" y="328"/>
                    <a:pt x="330" y="328"/>
                  </a:cubicBezTo>
                  <a:cubicBezTo>
                    <a:pt x="264" y="328"/>
                    <a:pt x="264" y="328"/>
                    <a:pt x="264" y="328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21" y="283"/>
                    <a:pt x="221" y="283"/>
                    <a:pt x="221" y="283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175" y="239"/>
                    <a:pt x="175" y="239"/>
                    <a:pt x="175" y="239"/>
                  </a:cubicBezTo>
                  <a:lnTo>
                    <a:pt x="175" y="198"/>
                  </a:lnTo>
                  <a:close/>
                  <a:moveTo>
                    <a:pt x="76" y="91"/>
                  </a:moveTo>
                  <a:cubicBezTo>
                    <a:pt x="84" y="91"/>
                    <a:pt x="91" y="84"/>
                    <a:pt x="91" y="76"/>
                  </a:cubicBezTo>
                  <a:cubicBezTo>
                    <a:pt x="91" y="67"/>
                    <a:pt x="84" y="60"/>
                    <a:pt x="76" y="60"/>
                  </a:cubicBezTo>
                  <a:cubicBezTo>
                    <a:pt x="67" y="60"/>
                    <a:pt x="60" y="67"/>
                    <a:pt x="60" y="76"/>
                  </a:cubicBezTo>
                  <a:cubicBezTo>
                    <a:pt x="60" y="84"/>
                    <a:pt x="67" y="91"/>
                    <a:pt x="76" y="91"/>
                  </a:cubicBezTo>
                  <a:close/>
                </a:path>
              </a:pathLst>
            </a:custGeom>
            <a:grp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Commitments_EC4D" title="Icon of a handshake">
              <a:extLst>
                <a:ext uri="{FF2B5EF4-FFF2-40B4-BE49-F238E27FC236}">
                  <a16:creationId xmlns:a16="http://schemas.microsoft.com/office/drawing/2014/main" id="{650A0E9F-027A-E6E4-A7A5-BBB648A7FEE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62344" y="2725464"/>
              <a:ext cx="975229" cy="914400"/>
            </a:xfrm>
            <a:custGeom>
              <a:avLst/>
              <a:gdLst>
                <a:gd name="T0" fmla="*/ 56 w 3762"/>
                <a:gd name="T1" fmla="*/ 1280 h 3526"/>
                <a:gd name="T2" fmla="*/ 1246 w 3762"/>
                <a:gd name="T3" fmla="*/ 30 h 3526"/>
                <a:gd name="T4" fmla="*/ 1589 w 3762"/>
                <a:gd name="T5" fmla="*/ 313 h 3526"/>
                <a:gd name="T6" fmla="*/ 104 w 3762"/>
                <a:gd name="T7" fmla="*/ 2297 h 3526"/>
                <a:gd name="T8" fmla="*/ 698 w 3762"/>
                <a:gd name="T9" fmla="*/ 2078 h 3526"/>
                <a:gd name="T10" fmla="*/ 323 w 3762"/>
                <a:gd name="T11" fmla="*/ 1703 h 3526"/>
                <a:gd name="T12" fmla="*/ 2479 w 3762"/>
                <a:gd name="T13" fmla="*/ 2578 h 3526"/>
                <a:gd name="T14" fmla="*/ 3073 w 3762"/>
                <a:gd name="T15" fmla="*/ 2797 h 3526"/>
                <a:gd name="T16" fmla="*/ 2854 w 3762"/>
                <a:gd name="T17" fmla="*/ 2203 h 3526"/>
                <a:gd name="T18" fmla="*/ 1823 w 3762"/>
                <a:gd name="T19" fmla="*/ 3422 h 3526"/>
                <a:gd name="T20" fmla="*/ 2198 w 3762"/>
                <a:gd name="T21" fmla="*/ 3047 h 3526"/>
                <a:gd name="T22" fmla="*/ 2698 w 3762"/>
                <a:gd name="T23" fmla="*/ 3172 h 3526"/>
                <a:gd name="T24" fmla="*/ 2479 w 3762"/>
                <a:gd name="T25" fmla="*/ 2578 h 3526"/>
                <a:gd name="T26" fmla="*/ 479 w 3762"/>
                <a:gd name="T27" fmla="*/ 2672 h 3526"/>
                <a:gd name="T28" fmla="*/ 1073 w 3762"/>
                <a:gd name="T29" fmla="*/ 2453 h 3526"/>
                <a:gd name="T30" fmla="*/ 698 w 3762"/>
                <a:gd name="T31" fmla="*/ 2078 h 3526"/>
                <a:gd name="T32" fmla="*/ 854 w 3762"/>
                <a:gd name="T33" fmla="*/ 2672 h 3526"/>
                <a:gd name="T34" fmla="*/ 1229 w 3762"/>
                <a:gd name="T35" fmla="*/ 3047 h 3526"/>
                <a:gd name="T36" fmla="*/ 1448 w 3762"/>
                <a:gd name="T37" fmla="*/ 2453 h 3526"/>
                <a:gd name="T38" fmla="*/ 854 w 3762"/>
                <a:gd name="T39" fmla="*/ 2672 h 3526"/>
                <a:gd name="T40" fmla="*/ 1229 w 3762"/>
                <a:gd name="T41" fmla="*/ 3422 h 3526"/>
                <a:gd name="T42" fmla="*/ 1823 w 3762"/>
                <a:gd name="T43" fmla="*/ 3203 h 3526"/>
                <a:gd name="T44" fmla="*/ 1448 w 3762"/>
                <a:gd name="T45" fmla="*/ 2828 h 3526"/>
                <a:gd name="T46" fmla="*/ 3214 w 3762"/>
                <a:gd name="T47" fmla="*/ 1813 h 3526"/>
                <a:gd name="T48" fmla="*/ 3746 w 3762"/>
                <a:gd name="T49" fmla="*/ 1220 h 3526"/>
                <a:gd name="T50" fmla="*/ 2526 w 3762"/>
                <a:gd name="T51" fmla="*/ 0 h 3526"/>
                <a:gd name="T52" fmla="*/ 1412 w 3762"/>
                <a:gd name="T53" fmla="*/ 385 h 3526"/>
                <a:gd name="T54" fmla="*/ 1026 w 3762"/>
                <a:gd name="T55" fmla="*/ 1250 h 3526"/>
                <a:gd name="T56" fmla="*/ 1276 w 3762"/>
                <a:gd name="T57" fmla="*/ 1500 h 3526"/>
                <a:gd name="T58" fmla="*/ 2026 w 3762"/>
                <a:gd name="T59" fmla="*/ 750 h 3526"/>
                <a:gd name="T60" fmla="*/ 3448 w 3762"/>
                <a:gd name="T61" fmla="*/ 2047 h 3526"/>
                <a:gd name="T62" fmla="*/ 3071 w 3762"/>
                <a:gd name="T63" fmla="*/ 2420 h 3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62" h="3526">
                  <a:moveTo>
                    <a:pt x="401" y="1625"/>
                  </a:moveTo>
                  <a:cubicBezTo>
                    <a:pt x="56" y="1280"/>
                    <a:pt x="56" y="1280"/>
                    <a:pt x="56" y="1280"/>
                  </a:cubicBezTo>
                  <a:cubicBezTo>
                    <a:pt x="40" y="1264"/>
                    <a:pt x="40" y="1236"/>
                    <a:pt x="56" y="1220"/>
                  </a:cubicBezTo>
                  <a:cubicBezTo>
                    <a:pt x="1246" y="30"/>
                    <a:pt x="1246" y="30"/>
                    <a:pt x="1246" y="30"/>
                  </a:cubicBezTo>
                  <a:cubicBezTo>
                    <a:pt x="1262" y="14"/>
                    <a:pt x="1290" y="14"/>
                    <a:pt x="1306" y="30"/>
                  </a:cubicBezTo>
                  <a:cubicBezTo>
                    <a:pt x="1589" y="313"/>
                    <a:pt x="1589" y="313"/>
                    <a:pt x="1589" y="313"/>
                  </a:cubicBezTo>
                  <a:moveTo>
                    <a:pt x="104" y="1922"/>
                  </a:moveTo>
                  <a:cubicBezTo>
                    <a:pt x="0" y="2026"/>
                    <a:pt x="0" y="2194"/>
                    <a:pt x="104" y="2297"/>
                  </a:cubicBezTo>
                  <a:cubicBezTo>
                    <a:pt x="207" y="2401"/>
                    <a:pt x="375" y="2401"/>
                    <a:pt x="479" y="2297"/>
                  </a:cubicBezTo>
                  <a:cubicBezTo>
                    <a:pt x="698" y="2078"/>
                    <a:pt x="698" y="2078"/>
                    <a:pt x="698" y="2078"/>
                  </a:cubicBezTo>
                  <a:cubicBezTo>
                    <a:pt x="802" y="1974"/>
                    <a:pt x="802" y="1806"/>
                    <a:pt x="698" y="1703"/>
                  </a:cubicBezTo>
                  <a:cubicBezTo>
                    <a:pt x="595" y="1599"/>
                    <a:pt x="427" y="1599"/>
                    <a:pt x="323" y="1703"/>
                  </a:cubicBezTo>
                  <a:lnTo>
                    <a:pt x="104" y="1922"/>
                  </a:lnTo>
                  <a:close/>
                  <a:moveTo>
                    <a:pt x="2479" y="2578"/>
                  </a:moveTo>
                  <a:cubicBezTo>
                    <a:pt x="2698" y="2797"/>
                    <a:pt x="2698" y="2797"/>
                    <a:pt x="2698" y="2797"/>
                  </a:cubicBezTo>
                  <a:cubicBezTo>
                    <a:pt x="2802" y="2901"/>
                    <a:pt x="2970" y="2901"/>
                    <a:pt x="3073" y="2797"/>
                  </a:cubicBezTo>
                  <a:cubicBezTo>
                    <a:pt x="3177" y="2694"/>
                    <a:pt x="3177" y="2526"/>
                    <a:pt x="3073" y="2422"/>
                  </a:cubicBezTo>
                  <a:cubicBezTo>
                    <a:pt x="2854" y="2203"/>
                    <a:pt x="2854" y="2203"/>
                    <a:pt x="2854" y="2203"/>
                  </a:cubicBezTo>
                  <a:moveTo>
                    <a:pt x="1714" y="3313"/>
                  </a:moveTo>
                  <a:cubicBezTo>
                    <a:pt x="1823" y="3422"/>
                    <a:pt x="1823" y="3422"/>
                    <a:pt x="1823" y="3422"/>
                  </a:cubicBezTo>
                  <a:cubicBezTo>
                    <a:pt x="1927" y="3526"/>
                    <a:pt x="2095" y="3526"/>
                    <a:pt x="2198" y="3422"/>
                  </a:cubicBezTo>
                  <a:cubicBezTo>
                    <a:pt x="2302" y="3319"/>
                    <a:pt x="2302" y="3151"/>
                    <a:pt x="2198" y="3047"/>
                  </a:cubicBezTo>
                  <a:cubicBezTo>
                    <a:pt x="2323" y="3172"/>
                    <a:pt x="2323" y="3172"/>
                    <a:pt x="2323" y="3172"/>
                  </a:cubicBezTo>
                  <a:cubicBezTo>
                    <a:pt x="2427" y="3276"/>
                    <a:pt x="2595" y="3276"/>
                    <a:pt x="2698" y="3172"/>
                  </a:cubicBezTo>
                  <a:cubicBezTo>
                    <a:pt x="2802" y="3069"/>
                    <a:pt x="2802" y="2901"/>
                    <a:pt x="2698" y="2797"/>
                  </a:cubicBezTo>
                  <a:cubicBezTo>
                    <a:pt x="2479" y="2578"/>
                    <a:pt x="2479" y="2578"/>
                    <a:pt x="2479" y="2578"/>
                  </a:cubicBezTo>
                  <a:moveTo>
                    <a:pt x="479" y="2297"/>
                  </a:moveTo>
                  <a:cubicBezTo>
                    <a:pt x="375" y="2401"/>
                    <a:pt x="375" y="2569"/>
                    <a:pt x="479" y="2672"/>
                  </a:cubicBezTo>
                  <a:cubicBezTo>
                    <a:pt x="582" y="2776"/>
                    <a:pt x="750" y="2776"/>
                    <a:pt x="854" y="2672"/>
                  </a:cubicBezTo>
                  <a:cubicBezTo>
                    <a:pt x="1073" y="2453"/>
                    <a:pt x="1073" y="2453"/>
                    <a:pt x="1073" y="2453"/>
                  </a:cubicBezTo>
                  <a:cubicBezTo>
                    <a:pt x="1177" y="2349"/>
                    <a:pt x="1177" y="2181"/>
                    <a:pt x="1073" y="2078"/>
                  </a:cubicBezTo>
                  <a:cubicBezTo>
                    <a:pt x="970" y="1974"/>
                    <a:pt x="802" y="1974"/>
                    <a:pt x="698" y="2078"/>
                  </a:cubicBezTo>
                  <a:lnTo>
                    <a:pt x="479" y="2297"/>
                  </a:lnTo>
                  <a:close/>
                  <a:moveTo>
                    <a:pt x="854" y="2672"/>
                  </a:moveTo>
                  <a:cubicBezTo>
                    <a:pt x="750" y="2776"/>
                    <a:pt x="750" y="2944"/>
                    <a:pt x="854" y="3047"/>
                  </a:cubicBezTo>
                  <a:cubicBezTo>
                    <a:pt x="957" y="3151"/>
                    <a:pt x="1125" y="3151"/>
                    <a:pt x="1229" y="3047"/>
                  </a:cubicBezTo>
                  <a:cubicBezTo>
                    <a:pt x="1448" y="2828"/>
                    <a:pt x="1448" y="2828"/>
                    <a:pt x="1448" y="2828"/>
                  </a:cubicBezTo>
                  <a:cubicBezTo>
                    <a:pt x="1552" y="2724"/>
                    <a:pt x="1552" y="2556"/>
                    <a:pt x="1448" y="2453"/>
                  </a:cubicBezTo>
                  <a:cubicBezTo>
                    <a:pt x="1345" y="2349"/>
                    <a:pt x="1177" y="2349"/>
                    <a:pt x="1073" y="2453"/>
                  </a:cubicBezTo>
                  <a:lnTo>
                    <a:pt x="854" y="2672"/>
                  </a:lnTo>
                  <a:close/>
                  <a:moveTo>
                    <a:pt x="1229" y="3047"/>
                  </a:moveTo>
                  <a:cubicBezTo>
                    <a:pt x="1125" y="3151"/>
                    <a:pt x="1125" y="3319"/>
                    <a:pt x="1229" y="3422"/>
                  </a:cubicBezTo>
                  <a:cubicBezTo>
                    <a:pt x="1332" y="3526"/>
                    <a:pt x="1500" y="3526"/>
                    <a:pt x="1604" y="3422"/>
                  </a:cubicBezTo>
                  <a:cubicBezTo>
                    <a:pt x="1823" y="3203"/>
                    <a:pt x="1823" y="3203"/>
                    <a:pt x="1823" y="3203"/>
                  </a:cubicBezTo>
                  <a:cubicBezTo>
                    <a:pt x="1927" y="3099"/>
                    <a:pt x="1927" y="2931"/>
                    <a:pt x="1823" y="2828"/>
                  </a:cubicBezTo>
                  <a:cubicBezTo>
                    <a:pt x="1720" y="2724"/>
                    <a:pt x="1552" y="2724"/>
                    <a:pt x="1448" y="2828"/>
                  </a:cubicBezTo>
                  <a:lnTo>
                    <a:pt x="1229" y="3047"/>
                  </a:lnTo>
                  <a:close/>
                  <a:moveTo>
                    <a:pt x="3214" y="1813"/>
                  </a:moveTo>
                  <a:cubicBezTo>
                    <a:pt x="3746" y="1280"/>
                    <a:pt x="3746" y="1280"/>
                    <a:pt x="3746" y="1280"/>
                  </a:cubicBezTo>
                  <a:cubicBezTo>
                    <a:pt x="3762" y="1264"/>
                    <a:pt x="3762" y="1236"/>
                    <a:pt x="3746" y="1220"/>
                  </a:cubicBezTo>
                  <a:cubicBezTo>
                    <a:pt x="2526" y="0"/>
                    <a:pt x="2526" y="0"/>
                    <a:pt x="2526" y="0"/>
                  </a:cubicBezTo>
                  <a:cubicBezTo>
                    <a:pt x="2526" y="0"/>
                    <a:pt x="2526" y="0"/>
                    <a:pt x="2526" y="0"/>
                  </a:cubicBezTo>
                  <a:cubicBezTo>
                    <a:pt x="1436" y="363"/>
                    <a:pt x="1436" y="363"/>
                    <a:pt x="1436" y="363"/>
                  </a:cubicBezTo>
                  <a:cubicBezTo>
                    <a:pt x="1426" y="367"/>
                    <a:pt x="1417" y="375"/>
                    <a:pt x="1412" y="385"/>
                  </a:cubicBezTo>
                  <a:cubicBezTo>
                    <a:pt x="1057" y="1094"/>
                    <a:pt x="1057" y="1094"/>
                    <a:pt x="1057" y="1094"/>
                  </a:cubicBezTo>
                  <a:cubicBezTo>
                    <a:pt x="1037" y="1142"/>
                    <a:pt x="1026" y="1195"/>
                    <a:pt x="1026" y="1250"/>
                  </a:cubicBezTo>
                  <a:cubicBezTo>
                    <a:pt x="1026" y="1319"/>
                    <a:pt x="1054" y="1382"/>
                    <a:pt x="1099" y="1427"/>
                  </a:cubicBezTo>
                  <a:cubicBezTo>
                    <a:pt x="1144" y="1472"/>
                    <a:pt x="1207" y="1500"/>
                    <a:pt x="1276" y="1500"/>
                  </a:cubicBezTo>
                  <a:cubicBezTo>
                    <a:pt x="1483" y="1500"/>
                    <a:pt x="1651" y="1332"/>
                    <a:pt x="1651" y="1125"/>
                  </a:cubicBezTo>
                  <a:cubicBezTo>
                    <a:pt x="1651" y="918"/>
                    <a:pt x="1819" y="750"/>
                    <a:pt x="2026" y="750"/>
                  </a:cubicBezTo>
                  <a:cubicBezTo>
                    <a:pt x="2094" y="750"/>
                    <a:pt x="2162" y="771"/>
                    <a:pt x="2214" y="813"/>
                  </a:cubicBezTo>
                  <a:cubicBezTo>
                    <a:pt x="3448" y="2047"/>
                    <a:pt x="3448" y="2047"/>
                    <a:pt x="3448" y="2047"/>
                  </a:cubicBezTo>
                  <a:cubicBezTo>
                    <a:pt x="3553" y="2152"/>
                    <a:pt x="3552" y="2321"/>
                    <a:pt x="3446" y="2425"/>
                  </a:cubicBezTo>
                  <a:cubicBezTo>
                    <a:pt x="3341" y="2527"/>
                    <a:pt x="3174" y="2523"/>
                    <a:pt x="3071" y="2420"/>
                  </a:cubicBezTo>
                  <a:cubicBezTo>
                    <a:pt x="2854" y="2203"/>
                    <a:pt x="2854" y="2203"/>
                    <a:pt x="2854" y="2203"/>
                  </a:cubicBezTo>
                </a:path>
              </a:pathLst>
            </a:custGeom>
            <a:grp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  <p:sp>
          <p:nvSpPr>
            <p:cNvPr id="45" name="key" title="Icon of a key">
              <a:extLst>
                <a:ext uri="{FF2B5EF4-FFF2-40B4-BE49-F238E27FC236}">
                  <a16:creationId xmlns:a16="http://schemas.microsoft.com/office/drawing/2014/main" id="{4A768999-49C6-6ABF-09A9-0B4FEFBA5EE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805015" y="2364589"/>
              <a:ext cx="367646" cy="365760"/>
            </a:xfrm>
            <a:custGeom>
              <a:avLst/>
              <a:gdLst>
                <a:gd name="T0" fmla="*/ 175 w 330"/>
                <a:gd name="T1" fmla="*/ 198 h 328"/>
                <a:gd name="T2" fmla="*/ 109 w 330"/>
                <a:gd name="T3" fmla="*/ 220 h 328"/>
                <a:gd name="T4" fmla="*/ 0 w 330"/>
                <a:gd name="T5" fmla="*/ 110 h 328"/>
                <a:gd name="T6" fmla="*/ 109 w 330"/>
                <a:gd name="T7" fmla="*/ 0 h 328"/>
                <a:gd name="T8" fmla="*/ 219 w 330"/>
                <a:gd name="T9" fmla="*/ 110 h 328"/>
                <a:gd name="T10" fmla="*/ 214 w 330"/>
                <a:gd name="T11" fmla="*/ 143 h 328"/>
                <a:gd name="T12" fmla="*/ 330 w 330"/>
                <a:gd name="T13" fmla="*/ 258 h 328"/>
                <a:gd name="T14" fmla="*/ 330 w 330"/>
                <a:gd name="T15" fmla="*/ 328 h 328"/>
                <a:gd name="T16" fmla="*/ 264 w 330"/>
                <a:gd name="T17" fmla="*/ 328 h 328"/>
                <a:gd name="T18" fmla="*/ 264 w 330"/>
                <a:gd name="T19" fmla="*/ 283 h 328"/>
                <a:gd name="T20" fmla="*/ 221 w 330"/>
                <a:gd name="T21" fmla="*/ 283 h 328"/>
                <a:gd name="T22" fmla="*/ 221 w 330"/>
                <a:gd name="T23" fmla="*/ 239 h 328"/>
                <a:gd name="T24" fmla="*/ 175 w 330"/>
                <a:gd name="T25" fmla="*/ 239 h 328"/>
                <a:gd name="T26" fmla="*/ 175 w 330"/>
                <a:gd name="T27" fmla="*/ 198 h 328"/>
                <a:gd name="T28" fmla="*/ 76 w 330"/>
                <a:gd name="T29" fmla="*/ 91 h 328"/>
                <a:gd name="T30" fmla="*/ 91 w 330"/>
                <a:gd name="T31" fmla="*/ 76 h 328"/>
                <a:gd name="T32" fmla="*/ 76 w 330"/>
                <a:gd name="T33" fmla="*/ 60 h 328"/>
                <a:gd name="T34" fmla="*/ 60 w 330"/>
                <a:gd name="T35" fmla="*/ 76 h 328"/>
                <a:gd name="T36" fmla="*/ 76 w 330"/>
                <a:gd name="T37" fmla="*/ 91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0" h="328">
                  <a:moveTo>
                    <a:pt x="175" y="198"/>
                  </a:moveTo>
                  <a:cubicBezTo>
                    <a:pt x="157" y="212"/>
                    <a:pt x="134" y="220"/>
                    <a:pt x="109" y="220"/>
                  </a:cubicBezTo>
                  <a:cubicBezTo>
                    <a:pt x="49" y="220"/>
                    <a:pt x="0" y="171"/>
                    <a:pt x="0" y="110"/>
                  </a:cubicBezTo>
                  <a:cubicBezTo>
                    <a:pt x="0" y="49"/>
                    <a:pt x="49" y="0"/>
                    <a:pt x="109" y="0"/>
                  </a:cubicBezTo>
                  <a:cubicBezTo>
                    <a:pt x="170" y="0"/>
                    <a:pt x="219" y="49"/>
                    <a:pt x="219" y="110"/>
                  </a:cubicBezTo>
                  <a:cubicBezTo>
                    <a:pt x="219" y="122"/>
                    <a:pt x="217" y="133"/>
                    <a:pt x="214" y="143"/>
                  </a:cubicBezTo>
                  <a:cubicBezTo>
                    <a:pt x="330" y="258"/>
                    <a:pt x="330" y="258"/>
                    <a:pt x="330" y="258"/>
                  </a:cubicBezTo>
                  <a:cubicBezTo>
                    <a:pt x="330" y="328"/>
                    <a:pt x="330" y="328"/>
                    <a:pt x="330" y="328"/>
                  </a:cubicBezTo>
                  <a:cubicBezTo>
                    <a:pt x="264" y="328"/>
                    <a:pt x="264" y="328"/>
                    <a:pt x="264" y="328"/>
                  </a:cubicBezTo>
                  <a:cubicBezTo>
                    <a:pt x="264" y="283"/>
                    <a:pt x="264" y="283"/>
                    <a:pt x="264" y="283"/>
                  </a:cubicBezTo>
                  <a:cubicBezTo>
                    <a:pt x="221" y="283"/>
                    <a:pt x="221" y="283"/>
                    <a:pt x="221" y="283"/>
                  </a:cubicBezTo>
                  <a:cubicBezTo>
                    <a:pt x="221" y="239"/>
                    <a:pt x="221" y="239"/>
                    <a:pt x="221" y="239"/>
                  </a:cubicBezTo>
                  <a:cubicBezTo>
                    <a:pt x="175" y="239"/>
                    <a:pt x="175" y="239"/>
                    <a:pt x="175" y="239"/>
                  </a:cubicBezTo>
                  <a:lnTo>
                    <a:pt x="175" y="198"/>
                  </a:lnTo>
                  <a:close/>
                  <a:moveTo>
                    <a:pt x="76" y="91"/>
                  </a:moveTo>
                  <a:cubicBezTo>
                    <a:pt x="84" y="91"/>
                    <a:pt x="91" y="84"/>
                    <a:pt x="91" y="76"/>
                  </a:cubicBezTo>
                  <a:cubicBezTo>
                    <a:pt x="91" y="67"/>
                    <a:pt x="84" y="60"/>
                    <a:pt x="76" y="60"/>
                  </a:cubicBezTo>
                  <a:cubicBezTo>
                    <a:pt x="67" y="60"/>
                    <a:pt x="60" y="67"/>
                    <a:pt x="60" y="76"/>
                  </a:cubicBezTo>
                  <a:cubicBezTo>
                    <a:pt x="60" y="84"/>
                    <a:pt x="67" y="91"/>
                    <a:pt x="76" y="91"/>
                  </a:cubicBezTo>
                  <a:close/>
                </a:path>
              </a:pathLst>
            </a:custGeom>
            <a:grp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9D6CDE19-1017-BD3B-717D-CE3E108C97CC}"/>
                </a:ext>
              </a:extLst>
            </p:cNvPr>
            <p:cNvSpPr txBox="1"/>
            <p:nvPr/>
          </p:nvSpPr>
          <p:spPr>
            <a:xfrm>
              <a:off x="4435560" y="3741550"/>
              <a:ext cx="182879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Subscription</a:t>
              </a:r>
            </a:p>
          </p:txBody>
        </p:sp>
      </p:grpSp>
      <p:sp>
        <p:nvSpPr>
          <p:cNvPr id="9" name="TextBox 34">
            <a:extLst>
              <a:ext uri="{FF2B5EF4-FFF2-40B4-BE49-F238E27FC236}">
                <a16:creationId xmlns:a16="http://schemas.microsoft.com/office/drawing/2014/main" id="{7488A343-A26E-06C1-CCE7-CB156FFD5203}"/>
              </a:ext>
            </a:extLst>
          </p:cNvPr>
          <p:cNvSpPr txBox="1"/>
          <p:nvPr/>
        </p:nvSpPr>
        <p:spPr>
          <a:xfrm flipH="1">
            <a:off x="4918277" y="5238939"/>
            <a:ext cx="2644905" cy="356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Built-in: </a:t>
            </a:r>
            <a:r>
              <a:rPr lang="en-US" sz="1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Guest, Developer, Admin</a:t>
            </a:r>
          </a:p>
          <a:p>
            <a:pPr algn="l"/>
            <a:endParaRPr lang="en-US" sz="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algn="l"/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Custom: </a:t>
            </a:r>
            <a:r>
              <a:rPr lang="en-US" sz="1200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native or Azure AD</a:t>
            </a:r>
          </a:p>
        </p:txBody>
      </p:sp>
      <p:grpSp>
        <p:nvGrpSpPr>
          <p:cNvPr id="10" name="Group 28">
            <a:extLst>
              <a:ext uri="{FF2B5EF4-FFF2-40B4-BE49-F238E27FC236}">
                <a16:creationId xmlns:a16="http://schemas.microsoft.com/office/drawing/2014/main" id="{5351D289-78D3-2907-A429-E4BD21A3154E}"/>
              </a:ext>
            </a:extLst>
          </p:cNvPr>
          <p:cNvGrpSpPr/>
          <p:nvPr/>
        </p:nvGrpSpPr>
        <p:grpSpPr>
          <a:xfrm>
            <a:off x="5048435" y="2383339"/>
            <a:ext cx="1351717" cy="383234"/>
            <a:chOff x="5186007" y="2571306"/>
            <a:chExt cx="1635578" cy="463713"/>
          </a:xfrm>
        </p:grpSpPr>
        <p:cxnSp>
          <p:nvCxnSpPr>
            <p:cNvPr id="39" name="Straight Connector 33">
              <a:extLst>
                <a:ext uri="{FF2B5EF4-FFF2-40B4-BE49-F238E27FC236}">
                  <a16:creationId xmlns:a16="http://schemas.microsoft.com/office/drawing/2014/main" id="{134938A6-FCA8-E1C2-710D-BB8153FFD784}"/>
                </a:ext>
              </a:extLst>
            </p:cNvPr>
            <p:cNvCxnSpPr>
              <a:cxnSpLocks/>
            </p:cNvCxnSpPr>
            <p:nvPr/>
          </p:nvCxnSpPr>
          <p:spPr>
            <a:xfrm>
              <a:off x="5349455" y="2924501"/>
              <a:ext cx="1344224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94EF1052-EDC3-094A-16B7-857BAACE6DF3}"/>
                </a:ext>
              </a:extLst>
            </p:cNvPr>
            <p:cNvSpPr txBox="1"/>
            <p:nvPr/>
          </p:nvSpPr>
          <p:spPr>
            <a:xfrm>
              <a:off x="5186007" y="2571306"/>
              <a:ext cx="427040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1</a:t>
              </a:r>
            </a:p>
          </p:txBody>
        </p:sp>
        <p:sp>
          <p:nvSpPr>
            <p:cNvPr id="41" name="TextBox 39">
              <a:extLst>
                <a:ext uri="{FF2B5EF4-FFF2-40B4-BE49-F238E27FC236}">
                  <a16:creationId xmlns:a16="http://schemas.microsoft.com/office/drawing/2014/main" id="{CCFE2D87-23B5-BD4C-3EC5-E428F7E8697F}"/>
                </a:ext>
              </a:extLst>
            </p:cNvPr>
            <p:cNvSpPr txBox="1"/>
            <p:nvPr/>
          </p:nvSpPr>
          <p:spPr>
            <a:xfrm>
              <a:off x="6394545" y="2573354"/>
              <a:ext cx="427040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1</a:t>
              </a:r>
            </a:p>
          </p:txBody>
        </p:sp>
      </p:grpSp>
      <p:grpSp>
        <p:nvGrpSpPr>
          <p:cNvPr id="11" name="Group 13">
            <a:extLst>
              <a:ext uri="{FF2B5EF4-FFF2-40B4-BE49-F238E27FC236}">
                <a16:creationId xmlns:a16="http://schemas.microsoft.com/office/drawing/2014/main" id="{07643ECC-DC41-16EF-04C6-900D6A7243E8}"/>
              </a:ext>
            </a:extLst>
          </p:cNvPr>
          <p:cNvGrpSpPr/>
          <p:nvPr/>
        </p:nvGrpSpPr>
        <p:grpSpPr>
          <a:xfrm>
            <a:off x="1870205" y="3323641"/>
            <a:ext cx="1924122" cy="1684244"/>
            <a:chOff x="1340348" y="3709072"/>
            <a:chExt cx="2328188" cy="2037935"/>
          </a:xfrm>
        </p:grpSpPr>
        <p:cxnSp>
          <p:nvCxnSpPr>
            <p:cNvPr id="36" name="Elbow Connector 27">
              <a:extLst>
                <a:ext uri="{FF2B5EF4-FFF2-40B4-BE49-F238E27FC236}">
                  <a16:creationId xmlns:a16="http://schemas.microsoft.com/office/drawing/2014/main" id="{225510D1-D739-B45A-D3A0-E68D1A8CEBF0}"/>
                </a:ext>
              </a:extLst>
            </p:cNvPr>
            <p:cNvCxnSpPr>
              <a:stCxn id="47" idx="2"/>
              <a:endCxn id="50" idx="1"/>
            </p:cNvCxnSpPr>
            <p:nvPr/>
          </p:nvCxnSpPr>
          <p:spPr>
            <a:xfrm rot="16200000" flipH="1">
              <a:off x="1561702" y="3658382"/>
              <a:ext cx="1824578" cy="2203525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40">
              <a:extLst>
                <a:ext uri="{FF2B5EF4-FFF2-40B4-BE49-F238E27FC236}">
                  <a16:creationId xmlns:a16="http://schemas.microsoft.com/office/drawing/2014/main" id="{0D26D049-9AAF-1B6A-FE20-9371B0DACFBB}"/>
                </a:ext>
              </a:extLst>
            </p:cNvPr>
            <p:cNvSpPr txBox="1"/>
            <p:nvPr/>
          </p:nvSpPr>
          <p:spPr>
            <a:xfrm>
              <a:off x="1340348" y="3709072"/>
              <a:ext cx="733214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many</a:t>
              </a:r>
            </a:p>
          </p:txBody>
        </p:sp>
        <p:sp>
          <p:nvSpPr>
            <p:cNvPr id="38" name="TextBox 41">
              <a:extLst>
                <a:ext uri="{FF2B5EF4-FFF2-40B4-BE49-F238E27FC236}">
                  <a16:creationId xmlns:a16="http://schemas.microsoft.com/office/drawing/2014/main" id="{4D350D7F-BFD6-F914-7059-1625C53FE385}"/>
                </a:ext>
              </a:extLst>
            </p:cNvPr>
            <p:cNvSpPr txBox="1"/>
            <p:nvPr/>
          </p:nvSpPr>
          <p:spPr>
            <a:xfrm>
              <a:off x="2935322" y="5285342"/>
              <a:ext cx="733214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many</a:t>
              </a:r>
            </a:p>
          </p:txBody>
        </p:sp>
      </p:grpSp>
      <p:grpSp>
        <p:nvGrpSpPr>
          <p:cNvPr id="12" name="Group 38">
            <a:extLst>
              <a:ext uri="{FF2B5EF4-FFF2-40B4-BE49-F238E27FC236}">
                <a16:creationId xmlns:a16="http://schemas.microsoft.com/office/drawing/2014/main" id="{0CCFCAF9-7669-EA2E-F80A-EBF74D3C6EA5}"/>
              </a:ext>
            </a:extLst>
          </p:cNvPr>
          <p:cNvGrpSpPr/>
          <p:nvPr/>
        </p:nvGrpSpPr>
        <p:grpSpPr>
          <a:xfrm>
            <a:off x="5129653" y="3334539"/>
            <a:ext cx="1945777" cy="1672002"/>
            <a:chOff x="5284281" y="3722258"/>
            <a:chExt cx="2354390" cy="2023122"/>
          </a:xfrm>
        </p:grpSpPr>
        <p:cxnSp>
          <p:nvCxnSpPr>
            <p:cNvPr id="33" name="Elbow Connector 29">
              <a:extLst>
                <a:ext uri="{FF2B5EF4-FFF2-40B4-BE49-F238E27FC236}">
                  <a16:creationId xmlns:a16="http://schemas.microsoft.com/office/drawing/2014/main" id="{49460AE0-EB44-CD59-0961-0F30324E4C20}"/>
                </a:ext>
              </a:extLst>
            </p:cNvPr>
            <p:cNvCxnSpPr>
              <a:stCxn id="50" idx="3"/>
              <a:endCxn id="53" idx="2"/>
            </p:cNvCxnSpPr>
            <p:nvPr/>
          </p:nvCxnSpPr>
          <p:spPr>
            <a:xfrm flipV="1">
              <a:off x="5404554" y="3847856"/>
              <a:ext cx="2185284" cy="1824578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42">
              <a:extLst>
                <a:ext uri="{FF2B5EF4-FFF2-40B4-BE49-F238E27FC236}">
                  <a16:creationId xmlns:a16="http://schemas.microsoft.com/office/drawing/2014/main" id="{9F3D7361-5CD3-0E8F-7F49-C4F1EB9C825C}"/>
                </a:ext>
              </a:extLst>
            </p:cNvPr>
            <p:cNvSpPr txBox="1"/>
            <p:nvPr/>
          </p:nvSpPr>
          <p:spPr>
            <a:xfrm>
              <a:off x="5284281" y="5283715"/>
              <a:ext cx="733214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many</a:t>
              </a:r>
            </a:p>
          </p:txBody>
        </p:sp>
        <p:sp>
          <p:nvSpPr>
            <p:cNvPr id="35" name="TextBox 43">
              <a:extLst>
                <a:ext uri="{FF2B5EF4-FFF2-40B4-BE49-F238E27FC236}">
                  <a16:creationId xmlns:a16="http://schemas.microsoft.com/office/drawing/2014/main" id="{4670AD6D-374B-A3FE-91B3-833AC4720177}"/>
                </a:ext>
              </a:extLst>
            </p:cNvPr>
            <p:cNvSpPr txBox="1"/>
            <p:nvPr/>
          </p:nvSpPr>
          <p:spPr>
            <a:xfrm>
              <a:off x="6905457" y="3722258"/>
              <a:ext cx="733214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many</a:t>
              </a:r>
            </a:p>
          </p:txBody>
        </p:sp>
      </p:grpSp>
      <p:grpSp>
        <p:nvGrpSpPr>
          <p:cNvPr id="13" name="Group 56">
            <a:extLst>
              <a:ext uri="{FF2B5EF4-FFF2-40B4-BE49-F238E27FC236}">
                <a16:creationId xmlns:a16="http://schemas.microsoft.com/office/drawing/2014/main" id="{D1F9F113-106E-59D1-C45B-6AF8FAF4F45E}"/>
              </a:ext>
            </a:extLst>
          </p:cNvPr>
          <p:cNvGrpSpPr/>
          <p:nvPr/>
        </p:nvGrpSpPr>
        <p:grpSpPr>
          <a:xfrm>
            <a:off x="8925619" y="1919533"/>
            <a:ext cx="1511405" cy="1511405"/>
            <a:chOff x="9877399" y="1209975"/>
            <a:chExt cx="1828800" cy="1828800"/>
          </a:xfrm>
          <a:noFill/>
        </p:grpSpPr>
        <p:sp>
          <p:nvSpPr>
            <p:cNvPr id="30" name="Rectangle 50">
              <a:extLst>
                <a:ext uri="{FF2B5EF4-FFF2-40B4-BE49-F238E27FC236}">
                  <a16:creationId xmlns:a16="http://schemas.microsoft.com/office/drawing/2014/main" id="{34B10EA7-0EAF-FFDB-A737-D44E8839F27B}"/>
                </a:ext>
              </a:extLst>
            </p:cNvPr>
            <p:cNvSpPr/>
            <p:nvPr/>
          </p:nvSpPr>
          <p:spPr bwMode="auto">
            <a:xfrm>
              <a:off x="9877399" y="1209975"/>
              <a:ext cx="1828800" cy="1828800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TextBox 52">
              <a:extLst>
                <a:ext uri="{FF2B5EF4-FFF2-40B4-BE49-F238E27FC236}">
                  <a16:creationId xmlns:a16="http://schemas.microsoft.com/office/drawing/2014/main" id="{DE0ED651-C79C-7076-C37F-D8C5ED387CA4}"/>
                </a:ext>
              </a:extLst>
            </p:cNvPr>
            <p:cNvSpPr txBox="1"/>
            <p:nvPr/>
          </p:nvSpPr>
          <p:spPr>
            <a:xfrm>
              <a:off x="9877399" y="2656286"/>
              <a:ext cx="1828799" cy="246221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API</a:t>
              </a:r>
            </a:p>
          </p:txBody>
        </p:sp>
        <p:sp>
          <p:nvSpPr>
            <p:cNvPr id="32" name="plug" title="Icon of a power plug showing an A to B connection">
              <a:extLst>
                <a:ext uri="{FF2B5EF4-FFF2-40B4-BE49-F238E27FC236}">
                  <a16:creationId xmlns:a16="http://schemas.microsoft.com/office/drawing/2014/main" id="{B9E03DAE-16A6-26AE-7A0C-AA5E5549EB2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343641" y="1714040"/>
              <a:ext cx="899405" cy="852532"/>
            </a:xfrm>
            <a:custGeom>
              <a:avLst/>
              <a:gdLst>
                <a:gd name="T0" fmla="*/ 169 w 346"/>
                <a:gd name="T1" fmla="*/ 90 h 328"/>
                <a:gd name="T2" fmla="*/ 199 w 346"/>
                <a:gd name="T3" fmla="*/ 61 h 328"/>
                <a:gd name="T4" fmla="*/ 279 w 346"/>
                <a:gd name="T5" fmla="*/ 63 h 328"/>
                <a:gd name="T6" fmla="*/ 279 w 346"/>
                <a:gd name="T7" fmla="*/ 63 h 328"/>
                <a:gd name="T8" fmla="*/ 277 w 346"/>
                <a:gd name="T9" fmla="*/ 143 h 328"/>
                <a:gd name="T10" fmla="*/ 247 w 346"/>
                <a:gd name="T11" fmla="*/ 172 h 328"/>
                <a:gd name="T12" fmla="*/ 169 w 346"/>
                <a:gd name="T13" fmla="*/ 90 h 328"/>
                <a:gd name="T14" fmla="*/ 279 w 346"/>
                <a:gd name="T15" fmla="*/ 63 h 328"/>
                <a:gd name="T16" fmla="*/ 346 w 346"/>
                <a:gd name="T17" fmla="*/ 0 h 328"/>
                <a:gd name="T18" fmla="*/ 99 w 346"/>
                <a:gd name="T19" fmla="*/ 156 h 328"/>
                <a:gd name="T20" fmla="*/ 69 w 346"/>
                <a:gd name="T21" fmla="*/ 185 h 328"/>
                <a:gd name="T22" fmla="*/ 67 w 346"/>
                <a:gd name="T23" fmla="*/ 265 h 328"/>
                <a:gd name="T24" fmla="*/ 67 w 346"/>
                <a:gd name="T25" fmla="*/ 265 h 328"/>
                <a:gd name="T26" fmla="*/ 147 w 346"/>
                <a:gd name="T27" fmla="*/ 267 h 328"/>
                <a:gd name="T28" fmla="*/ 177 w 346"/>
                <a:gd name="T29" fmla="*/ 238 h 328"/>
                <a:gd name="T30" fmla="*/ 99 w 346"/>
                <a:gd name="T31" fmla="*/ 156 h 328"/>
                <a:gd name="T32" fmla="*/ 67 w 346"/>
                <a:gd name="T33" fmla="*/ 265 h 328"/>
                <a:gd name="T34" fmla="*/ 0 w 346"/>
                <a:gd name="T35" fmla="*/ 328 h 328"/>
                <a:gd name="T36" fmla="*/ 157 w 346"/>
                <a:gd name="T37" fmla="*/ 143 h 328"/>
                <a:gd name="T38" fmla="*/ 120 w 346"/>
                <a:gd name="T39" fmla="*/ 178 h 328"/>
                <a:gd name="T40" fmla="*/ 193 w 346"/>
                <a:gd name="T41" fmla="*/ 181 h 328"/>
                <a:gd name="T42" fmla="*/ 156 w 346"/>
                <a:gd name="T43" fmla="*/ 2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6" h="328">
                  <a:moveTo>
                    <a:pt x="169" y="90"/>
                  </a:moveTo>
                  <a:cubicBezTo>
                    <a:pt x="199" y="61"/>
                    <a:pt x="199" y="61"/>
                    <a:pt x="199" y="61"/>
                  </a:cubicBezTo>
                  <a:cubicBezTo>
                    <a:pt x="222" y="40"/>
                    <a:pt x="258" y="41"/>
                    <a:pt x="279" y="63"/>
                  </a:cubicBezTo>
                  <a:cubicBezTo>
                    <a:pt x="279" y="63"/>
                    <a:pt x="279" y="63"/>
                    <a:pt x="279" y="63"/>
                  </a:cubicBezTo>
                  <a:cubicBezTo>
                    <a:pt x="300" y="86"/>
                    <a:pt x="300" y="122"/>
                    <a:pt x="277" y="143"/>
                  </a:cubicBezTo>
                  <a:cubicBezTo>
                    <a:pt x="247" y="172"/>
                    <a:pt x="247" y="172"/>
                    <a:pt x="247" y="172"/>
                  </a:cubicBezTo>
                  <a:lnTo>
                    <a:pt x="169" y="90"/>
                  </a:lnTo>
                  <a:close/>
                  <a:moveTo>
                    <a:pt x="279" y="63"/>
                  </a:moveTo>
                  <a:cubicBezTo>
                    <a:pt x="346" y="0"/>
                    <a:pt x="346" y="0"/>
                    <a:pt x="346" y="0"/>
                  </a:cubicBezTo>
                  <a:moveTo>
                    <a:pt x="99" y="156"/>
                  </a:moveTo>
                  <a:cubicBezTo>
                    <a:pt x="69" y="185"/>
                    <a:pt x="69" y="185"/>
                    <a:pt x="69" y="185"/>
                  </a:cubicBezTo>
                  <a:cubicBezTo>
                    <a:pt x="46" y="206"/>
                    <a:pt x="46" y="242"/>
                    <a:pt x="67" y="265"/>
                  </a:cubicBezTo>
                  <a:cubicBezTo>
                    <a:pt x="67" y="265"/>
                    <a:pt x="67" y="265"/>
                    <a:pt x="67" y="265"/>
                  </a:cubicBezTo>
                  <a:cubicBezTo>
                    <a:pt x="88" y="287"/>
                    <a:pt x="124" y="288"/>
                    <a:pt x="147" y="267"/>
                  </a:cubicBezTo>
                  <a:cubicBezTo>
                    <a:pt x="177" y="238"/>
                    <a:pt x="177" y="238"/>
                    <a:pt x="177" y="238"/>
                  </a:cubicBezTo>
                  <a:lnTo>
                    <a:pt x="99" y="156"/>
                  </a:lnTo>
                  <a:close/>
                  <a:moveTo>
                    <a:pt x="67" y="265"/>
                  </a:moveTo>
                  <a:cubicBezTo>
                    <a:pt x="0" y="328"/>
                    <a:pt x="0" y="328"/>
                    <a:pt x="0" y="328"/>
                  </a:cubicBezTo>
                  <a:moveTo>
                    <a:pt x="157" y="143"/>
                  </a:moveTo>
                  <a:cubicBezTo>
                    <a:pt x="120" y="178"/>
                    <a:pt x="120" y="178"/>
                    <a:pt x="120" y="178"/>
                  </a:cubicBezTo>
                  <a:moveTo>
                    <a:pt x="193" y="181"/>
                  </a:moveTo>
                  <a:cubicBezTo>
                    <a:pt x="156" y="216"/>
                    <a:pt x="156" y="216"/>
                    <a:pt x="156" y="216"/>
                  </a:cubicBezTo>
                </a:path>
              </a:pathLst>
            </a:custGeom>
            <a:grp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grpSp>
        <p:nvGrpSpPr>
          <p:cNvPr id="14" name="Group 22">
            <a:extLst>
              <a:ext uri="{FF2B5EF4-FFF2-40B4-BE49-F238E27FC236}">
                <a16:creationId xmlns:a16="http://schemas.microsoft.com/office/drawing/2014/main" id="{BD2CFB9A-2833-E0D0-8B4C-F621B5B767DB}"/>
              </a:ext>
            </a:extLst>
          </p:cNvPr>
          <p:cNvGrpSpPr/>
          <p:nvPr/>
        </p:nvGrpSpPr>
        <p:grpSpPr>
          <a:xfrm>
            <a:off x="7663358" y="2383339"/>
            <a:ext cx="1374046" cy="381541"/>
            <a:chOff x="8350063" y="2571306"/>
            <a:chExt cx="1662596" cy="461665"/>
          </a:xfrm>
        </p:grpSpPr>
        <p:cxnSp>
          <p:nvCxnSpPr>
            <p:cNvPr id="27" name="Straight Connector 57">
              <a:extLst>
                <a:ext uri="{FF2B5EF4-FFF2-40B4-BE49-F238E27FC236}">
                  <a16:creationId xmlns:a16="http://schemas.microsoft.com/office/drawing/2014/main" id="{1C06A1B7-1E10-4F44-C909-7DB8F816956C}"/>
                </a:ext>
              </a:extLst>
            </p:cNvPr>
            <p:cNvCxnSpPr>
              <a:cxnSpLocks/>
              <a:stCxn id="53" idx="3"/>
              <a:endCxn id="30" idx="1"/>
            </p:cNvCxnSpPr>
            <p:nvPr/>
          </p:nvCxnSpPr>
          <p:spPr>
            <a:xfrm flipV="1">
              <a:off x="8504238" y="2924501"/>
              <a:ext cx="1373161" cy="8955"/>
            </a:xfrm>
            <a:prstGeom prst="line">
              <a:avLst/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60">
              <a:extLst>
                <a:ext uri="{FF2B5EF4-FFF2-40B4-BE49-F238E27FC236}">
                  <a16:creationId xmlns:a16="http://schemas.microsoft.com/office/drawing/2014/main" id="{0B300501-5E30-CFFE-4D23-C319E00AA5ED}"/>
                </a:ext>
              </a:extLst>
            </p:cNvPr>
            <p:cNvSpPr txBox="1"/>
            <p:nvPr/>
          </p:nvSpPr>
          <p:spPr>
            <a:xfrm>
              <a:off x="8350063" y="2571306"/>
              <a:ext cx="733214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many</a:t>
              </a:r>
            </a:p>
          </p:txBody>
        </p:sp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DFC035F8-89A3-93A0-3DF8-791852CFD75A}"/>
                </a:ext>
              </a:extLst>
            </p:cNvPr>
            <p:cNvSpPr txBox="1"/>
            <p:nvPr/>
          </p:nvSpPr>
          <p:spPr>
            <a:xfrm>
              <a:off x="9279445" y="2571306"/>
              <a:ext cx="733214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many</a:t>
              </a:r>
            </a:p>
          </p:txBody>
        </p:sp>
      </p:grpSp>
      <p:grpSp>
        <p:nvGrpSpPr>
          <p:cNvPr id="15" name="Group 44">
            <a:extLst>
              <a:ext uri="{FF2B5EF4-FFF2-40B4-BE49-F238E27FC236}">
                <a16:creationId xmlns:a16="http://schemas.microsoft.com/office/drawing/2014/main" id="{22FE7C30-A1E3-CF86-E60B-837EBC8876E0}"/>
              </a:ext>
            </a:extLst>
          </p:cNvPr>
          <p:cNvGrpSpPr/>
          <p:nvPr/>
        </p:nvGrpSpPr>
        <p:grpSpPr>
          <a:xfrm>
            <a:off x="4384450" y="1427167"/>
            <a:ext cx="5261026" cy="1110308"/>
            <a:chOff x="4382585" y="1414338"/>
            <a:chExt cx="6365841" cy="1343473"/>
          </a:xfrm>
        </p:grpSpPr>
        <p:cxnSp>
          <p:nvCxnSpPr>
            <p:cNvPr id="24" name="Elbow Connector 30">
              <a:extLst>
                <a:ext uri="{FF2B5EF4-FFF2-40B4-BE49-F238E27FC236}">
                  <a16:creationId xmlns:a16="http://schemas.microsoft.com/office/drawing/2014/main" id="{5D21D28E-59E8-7496-18F0-C94D69BCF674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16200000" flipH="1">
              <a:off x="7201104" y="-699562"/>
              <a:ext cx="746423" cy="6168324"/>
            </a:xfrm>
            <a:prstGeom prst="bentConnector4">
              <a:avLst>
                <a:gd name="adj1" fmla="val -30626"/>
                <a:gd name="adj2" fmla="val 100031"/>
              </a:avLst>
            </a:prstGeom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58">
              <a:extLst>
                <a:ext uri="{FF2B5EF4-FFF2-40B4-BE49-F238E27FC236}">
                  <a16:creationId xmlns:a16="http://schemas.microsoft.com/office/drawing/2014/main" id="{F9EDAA68-D053-F6C3-B763-07F51CE0EB3A}"/>
                </a:ext>
              </a:extLst>
            </p:cNvPr>
            <p:cNvSpPr txBox="1"/>
            <p:nvPr/>
          </p:nvSpPr>
          <p:spPr>
            <a:xfrm>
              <a:off x="4382585" y="1422619"/>
              <a:ext cx="452688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1</a:t>
              </a:r>
            </a:p>
          </p:txBody>
        </p: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9CF2320C-2641-F6D4-F1F3-659CEB7B155F}"/>
                </a:ext>
              </a:extLst>
            </p:cNvPr>
            <p:cNvSpPr txBox="1"/>
            <p:nvPr/>
          </p:nvSpPr>
          <p:spPr>
            <a:xfrm>
              <a:off x="10295738" y="1414338"/>
              <a:ext cx="452688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1</a:t>
              </a:r>
            </a:p>
          </p:txBody>
        </p:sp>
      </p:grpSp>
      <p:grpSp>
        <p:nvGrpSpPr>
          <p:cNvPr id="16" name="Group 32">
            <a:extLst>
              <a:ext uri="{FF2B5EF4-FFF2-40B4-BE49-F238E27FC236}">
                <a16:creationId xmlns:a16="http://schemas.microsoft.com/office/drawing/2014/main" id="{3CB30E39-C9D6-D9C2-888D-40B3DE56F7B9}"/>
              </a:ext>
            </a:extLst>
          </p:cNvPr>
          <p:cNvGrpSpPr/>
          <p:nvPr/>
        </p:nvGrpSpPr>
        <p:grpSpPr>
          <a:xfrm>
            <a:off x="2543735" y="2384194"/>
            <a:ext cx="1267343" cy="382379"/>
            <a:chOff x="2155320" y="2572341"/>
            <a:chExt cx="1533485" cy="462678"/>
          </a:xfrm>
        </p:grpSpPr>
        <p:cxnSp>
          <p:nvCxnSpPr>
            <p:cNvPr id="21" name="Straight Connector 31">
              <a:extLst>
                <a:ext uri="{FF2B5EF4-FFF2-40B4-BE49-F238E27FC236}">
                  <a16:creationId xmlns:a16="http://schemas.microsoft.com/office/drawing/2014/main" id="{093B881C-3B3B-E1C4-4E37-9CE89A247D24}"/>
                </a:ext>
              </a:extLst>
            </p:cNvPr>
            <p:cNvCxnSpPr>
              <a:cxnSpLocks/>
              <a:stCxn id="47" idx="3"/>
              <a:endCxn id="42" idx="1"/>
            </p:cNvCxnSpPr>
            <p:nvPr/>
          </p:nvCxnSpPr>
          <p:spPr>
            <a:xfrm>
              <a:off x="2286629" y="2919168"/>
              <a:ext cx="1289125" cy="6621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5">
              <a:extLst>
                <a:ext uri="{FF2B5EF4-FFF2-40B4-BE49-F238E27FC236}">
                  <a16:creationId xmlns:a16="http://schemas.microsoft.com/office/drawing/2014/main" id="{32533BE0-6FEA-5780-6D3E-0A48F911254E}"/>
                </a:ext>
              </a:extLst>
            </p:cNvPr>
            <p:cNvSpPr txBox="1"/>
            <p:nvPr/>
          </p:nvSpPr>
          <p:spPr>
            <a:xfrm>
              <a:off x="2955591" y="2573354"/>
              <a:ext cx="733214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many</a:t>
              </a:r>
            </a:p>
          </p:txBody>
        </p:sp>
        <p:sp>
          <p:nvSpPr>
            <p:cNvPr id="23" name="TextBox 66">
              <a:extLst>
                <a:ext uri="{FF2B5EF4-FFF2-40B4-BE49-F238E27FC236}">
                  <a16:creationId xmlns:a16="http://schemas.microsoft.com/office/drawing/2014/main" id="{3E1A51AE-47B3-FD0B-DEDF-AECAC5D8F692}"/>
                </a:ext>
              </a:extLst>
            </p:cNvPr>
            <p:cNvSpPr txBox="1"/>
            <p:nvPr/>
          </p:nvSpPr>
          <p:spPr>
            <a:xfrm>
              <a:off x="2155320" y="2572341"/>
              <a:ext cx="452688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1</a:t>
              </a:r>
            </a:p>
          </p:txBody>
        </p:sp>
      </p:grpSp>
      <p:grpSp>
        <p:nvGrpSpPr>
          <p:cNvPr id="17" name="Group 46">
            <a:extLst>
              <a:ext uri="{FF2B5EF4-FFF2-40B4-BE49-F238E27FC236}">
                <a16:creationId xmlns:a16="http://schemas.microsoft.com/office/drawing/2014/main" id="{2997272F-C30B-07A5-5D91-05D53339B32A}"/>
              </a:ext>
            </a:extLst>
          </p:cNvPr>
          <p:cNvGrpSpPr/>
          <p:nvPr/>
        </p:nvGrpSpPr>
        <p:grpSpPr>
          <a:xfrm>
            <a:off x="2649159" y="2379279"/>
            <a:ext cx="1158823" cy="381541"/>
            <a:chOff x="9010618" y="4981997"/>
            <a:chExt cx="1402176" cy="461665"/>
          </a:xfrm>
        </p:grpSpPr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D7940C3A-5FCD-B5E8-C710-91E4F6E816BB}"/>
                </a:ext>
              </a:extLst>
            </p:cNvPr>
            <p:cNvSpPr txBox="1"/>
            <p:nvPr/>
          </p:nvSpPr>
          <p:spPr>
            <a:xfrm>
              <a:off x="9111061" y="5129729"/>
              <a:ext cx="234038" cy="1661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0..1</a:t>
              </a:r>
            </a:p>
          </p:txBody>
        </p:sp>
        <p:cxnSp>
          <p:nvCxnSpPr>
            <p:cNvPr id="19" name="Straight Connector 63">
              <a:extLst>
                <a:ext uri="{FF2B5EF4-FFF2-40B4-BE49-F238E27FC236}">
                  <a16:creationId xmlns:a16="http://schemas.microsoft.com/office/drawing/2014/main" id="{A7F2FF8D-ADC0-C3E7-D60D-27B5B3BDD218}"/>
                </a:ext>
              </a:extLst>
            </p:cNvPr>
            <p:cNvCxnSpPr>
              <a:cxnSpLocks/>
            </p:cNvCxnSpPr>
            <p:nvPr/>
          </p:nvCxnSpPr>
          <p:spPr>
            <a:xfrm>
              <a:off x="9010618" y="5327811"/>
              <a:ext cx="1289125" cy="6621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64">
              <a:extLst>
                <a:ext uri="{FF2B5EF4-FFF2-40B4-BE49-F238E27FC236}">
                  <a16:creationId xmlns:a16="http://schemas.microsoft.com/office/drawing/2014/main" id="{23A3C386-E810-95C1-F2B5-8F3B524256CD}"/>
                </a:ext>
              </a:extLst>
            </p:cNvPr>
            <p:cNvSpPr txBox="1"/>
            <p:nvPr/>
          </p:nvSpPr>
          <p:spPr>
            <a:xfrm>
              <a:off x="9679580" y="4981997"/>
              <a:ext cx="733214" cy="46166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2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0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159</Words>
  <Application>Microsoft Office PowerPoint</Application>
  <PresentationFormat>ワイド画面</PresentationFormat>
  <Paragraphs>67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13</cp:revision>
  <dcterms:created xsi:type="dcterms:W3CDTF">2024-06-28T05:38:47Z</dcterms:created>
  <dcterms:modified xsi:type="dcterms:W3CDTF">2024-07-31T06:23:05Z</dcterms:modified>
</cp:coreProperties>
</file>