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A201D-A884-C3B4-CD40-43FBBAD72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7E7066-DB6A-AAB5-B19B-A5BFCC155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CCF6E7-4BF7-3D67-B664-CCE72D82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BB95C-15D8-A360-FF1E-6E7C68B3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EE5C83-654C-7061-3EBB-D4D837ED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09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861D7-E8C6-3E97-C02D-8A2946B9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EEF7CC-B1E5-4219-EA86-872A062FB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4674E8-EBD5-A607-478A-19522E38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DB7EA-887C-8BFA-E192-A24A47AD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C1900C-B221-8C73-07B3-DE694A47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2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BCB25C-41CE-5D2C-5C3D-71D9B5CC6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519734-2661-0A05-D7B3-B7A152349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63BCB-C420-F32E-AC91-6AF67AE2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2009CE-1819-BA99-44A0-B083DFDD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BCE7C1-D6B7-A75D-19E7-1342161B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5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94D58-B68D-A231-8F77-6F0D3B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9F9DD-E18C-5651-B32D-4F15CAA1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0F892-5B5D-4812-7EB5-AB78795B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35C1A-20BC-B218-541A-6A74528D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035D1-E2A4-A6B7-BEA6-6E8F4624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8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68A63-64A0-A734-93C3-CD210793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D03856-528E-473A-62FF-B69567D4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9538ED-DDDF-1249-FC57-13628922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55B54-6D47-BA71-6A8D-43635C7C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78A92-B287-7557-FAF1-EDD3683C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58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15C0C-88DA-1EB5-084B-D5DBBBC2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8DC76C-955D-655B-92C5-90AC070E9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0BAF12-631A-E3D4-408B-8005DAD4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4A742B-7F6A-5E17-FA7E-0FADF77D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FE89EA-DD3B-531E-592F-F9EC0FE3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A78843-F763-4783-1871-17B73859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32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8F0FE-06D5-B820-BA14-DC931589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DCC561-4039-92BE-2066-3311D26B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0A35BF-B0C8-7687-E404-9B03677F3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D7574B-C537-E1B0-EDF8-BC27DF573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D49A9-EDBF-C982-47DE-213A3196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ECF1A4-D8E0-315C-D5E7-EED3F579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11C962-20D4-E0D2-A4EB-106ACB4F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7563A8-7A2F-6DD3-3065-1C2527F4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66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15C03-D838-D06B-FFC9-E1744A52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0DF050-A56A-74AB-6CF8-713444DD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24872-D7EA-7039-D1AB-57062110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88188E-2BF8-D25A-43B0-B92D7024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8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8F71F3-4611-6E04-10D3-E33DE47B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27A412-A684-3CED-2716-093256A7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A1B353-AB6A-CC53-9E27-6B6D8989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E2DCC-1354-7AB8-88C5-E6C87567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2D382C-C0C7-DC10-04EE-C371571D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C62802-7D40-B8AB-5265-1E54B971D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303319-25C8-E568-146F-5995EF5B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D701A1-4369-F477-4A2B-7B6823D3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4D1DFA-A577-7519-9673-B60AC255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44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138A4-50EE-3AAB-36AE-FEE3578E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0AF39A-EE39-8AA3-7272-16F4D3BBB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3E10A-F0AA-E30E-0CEC-CED251D9A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723569-0DD2-7278-FF67-AD605D29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1EBD-88AC-4466-A821-C2BE9B33574F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43BD49-A0BC-332C-E99F-D00C270E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721E89-015D-67D7-06AD-D404C4D8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20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C532F0-E499-F3ED-14D0-541C928F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31AA27-10C7-4DFF-1196-FB69B3286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15A9A7-9834-A5C2-0EBA-D665FB9A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B1EBD-88AC-4466-A821-C2BE9B33574F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CCBB47-97ED-B12D-4E68-92B679BB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D0A1F-CE2F-DCFA-EA26-52F12EAF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274DD-A542-4E55-AAB6-A645DE15A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2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jpe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DDA380-2467-825F-25CA-BC826B903E25}"/>
              </a:ext>
            </a:extLst>
          </p:cNvPr>
          <p:cNvSpPr/>
          <p:nvPr/>
        </p:nvSpPr>
        <p:spPr>
          <a:xfrm>
            <a:off x="547437" y="1804737"/>
            <a:ext cx="8716879" cy="3771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FB3F0BE-8C45-C8D4-60FD-F92E6B0680D8}"/>
              </a:ext>
            </a:extLst>
          </p:cNvPr>
          <p:cNvSpPr/>
          <p:nvPr/>
        </p:nvSpPr>
        <p:spPr>
          <a:xfrm>
            <a:off x="6099561" y="4018531"/>
            <a:ext cx="2596816" cy="8882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4AFCFCC-C14E-76D6-89F3-55910DA94F74}"/>
              </a:ext>
            </a:extLst>
          </p:cNvPr>
          <p:cNvSpPr/>
          <p:nvPr/>
        </p:nvSpPr>
        <p:spPr>
          <a:xfrm>
            <a:off x="1613891" y="2742861"/>
            <a:ext cx="3020503" cy="2496891"/>
          </a:xfrm>
          <a:prstGeom prst="roundRect">
            <a:avLst>
              <a:gd name="adj" fmla="val 9188"/>
            </a:avLst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kumimoji="1" lang="en-US" altLang="ja-JP" dirty="0"/>
              <a:t>App</a:t>
            </a:r>
            <a:endParaRPr kumimoji="1" lang="ja-JP" altLang="en-US" dirty="0"/>
          </a:p>
        </p:txBody>
      </p:sp>
      <p:pic>
        <p:nvPicPr>
          <p:cNvPr id="6" name="Picture 2" descr="Using Azure Search for vector search with Azure OpenAI and LangChain ·  Clemens Siebler's Blog">
            <a:extLst>
              <a:ext uri="{FF2B5EF4-FFF2-40B4-BE49-F238E27FC236}">
                <a16:creationId xmlns:a16="http://schemas.microsoft.com/office/drawing/2014/main" id="{1BE0C90D-9F13-9EFE-1F5D-F5A3305CE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56323" y="3137199"/>
            <a:ext cx="647531" cy="4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A2618D6-2A78-DD1C-1540-42883138894B}"/>
              </a:ext>
            </a:extLst>
          </p:cNvPr>
          <p:cNvCxnSpPr>
            <a:cxnSpLocks/>
          </p:cNvCxnSpPr>
          <p:nvPr/>
        </p:nvCxnSpPr>
        <p:spPr>
          <a:xfrm flipV="1">
            <a:off x="4237151" y="3461355"/>
            <a:ext cx="1662849" cy="17786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54" descr="ソリッドフィル付きロボット">
            <a:extLst>
              <a:ext uri="{FF2B5EF4-FFF2-40B4-BE49-F238E27FC236}">
                <a16:creationId xmlns:a16="http://schemas.microsoft.com/office/drawing/2014/main" id="{C12CF387-14B6-37F2-A351-E780D5E90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481" y="3034468"/>
            <a:ext cx="718873" cy="718873"/>
          </a:xfrm>
          <a:prstGeom prst="rect">
            <a:avLst/>
          </a:prstGeom>
        </p:spPr>
      </p:pic>
      <p:pic>
        <p:nvPicPr>
          <p:cNvPr id="9" name="図 8" descr="建物, 橋, ミラー が含まれている画像&#10;&#10;自動的に生成された説明">
            <a:extLst>
              <a:ext uri="{FF2B5EF4-FFF2-40B4-BE49-F238E27FC236}">
                <a16:creationId xmlns:a16="http://schemas.microsoft.com/office/drawing/2014/main" id="{492B5EFD-8B37-FC75-55DA-68935A6DA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81" y="3233838"/>
            <a:ext cx="490606" cy="490606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661A4C5-A854-BE48-C7F5-52A1ED805430}"/>
              </a:ext>
            </a:extLst>
          </p:cNvPr>
          <p:cNvCxnSpPr>
            <a:cxnSpLocks/>
          </p:cNvCxnSpPr>
          <p:nvPr/>
        </p:nvCxnSpPr>
        <p:spPr>
          <a:xfrm flipV="1">
            <a:off x="4171417" y="4475096"/>
            <a:ext cx="1662849" cy="1469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Using Azure Search for vector search with Azure OpenAI and LangChain ·  Clemens Siebler's Blog">
            <a:extLst>
              <a:ext uri="{FF2B5EF4-FFF2-40B4-BE49-F238E27FC236}">
                <a16:creationId xmlns:a16="http://schemas.microsoft.com/office/drawing/2014/main" id="{426F4B50-4FE6-CCE8-58FB-0CA724807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13963" y="4207808"/>
            <a:ext cx="647531" cy="4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29B26EEB-318F-22BB-238F-2A9401C3C3C9}"/>
              </a:ext>
            </a:extLst>
          </p:cNvPr>
          <p:cNvSpPr/>
          <p:nvPr/>
        </p:nvSpPr>
        <p:spPr>
          <a:xfrm>
            <a:off x="2024117" y="3551178"/>
            <a:ext cx="755703" cy="75570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dk1"/>
                </a:solidFill>
              </a:rPr>
              <a:t>グループ</a:t>
            </a:r>
            <a:br>
              <a:rPr kumimoji="1" lang="en-US" altLang="ja-JP" sz="1200" dirty="0">
                <a:solidFill>
                  <a:schemeClr val="dk1"/>
                </a:solidFill>
              </a:rPr>
            </a:br>
            <a:r>
              <a:rPr kumimoji="1" lang="ja-JP" altLang="en-US" sz="1200" dirty="0">
                <a:solidFill>
                  <a:schemeClr val="dk1"/>
                </a:solidFill>
              </a:rPr>
              <a:t>チャット</a:t>
            </a:r>
            <a:endParaRPr kumimoji="1" lang="en-US" altLang="ja-JP" sz="1200" dirty="0">
              <a:solidFill>
                <a:schemeClr val="dk1"/>
              </a:solidFill>
            </a:endParaRPr>
          </a:p>
        </p:txBody>
      </p:sp>
      <p:pic>
        <p:nvPicPr>
          <p:cNvPr id="14" name="Graphic 54" descr="ソリッドフィル付きロボット">
            <a:extLst>
              <a:ext uri="{FF2B5EF4-FFF2-40B4-BE49-F238E27FC236}">
                <a16:creationId xmlns:a16="http://schemas.microsoft.com/office/drawing/2014/main" id="{3DD55A74-D128-4985-0990-FD404416E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8278" y="4057469"/>
            <a:ext cx="718873" cy="718873"/>
          </a:xfrm>
          <a:prstGeom prst="rect">
            <a:avLst/>
          </a:prstGeom>
        </p:spPr>
      </p:pic>
      <p:pic>
        <p:nvPicPr>
          <p:cNvPr id="15" name="Graphic 54" descr="ソリッドフィル付きロボット">
            <a:extLst>
              <a:ext uri="{FF2B5EF4-FFF2-40B4-BE49-F238E27FC236}">
                <a16:creationId xmlns:a16="http://schemas.microsoft.com/office/drawing/2014/main" id="{D67FAB34-2C4B-34D8-EE3F-233E98E62B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546" y="4114116"/>
            <a:ext cx="718873" cy="718873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2550460-8258-9C12-D46A-BF835150ED8E}"/>
              </a:ext>
            </a:extLst>
          </p:cNvPr>
          <p:cNvCxnSpPr>
            <a:cxnSpLocks/>
          </p:cNvCxnSpPr>
          <p:nvPr/>
        </p:nvCxnSpPr>
        <p:spPr>
          <a:xfrm flipV="1">
            <a:off x="2813122" y="3417357"/>
            <a:ext cx="733358" cy="45022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D93AA8F-D981-254F-6109-112BEF085BEC}"/>
              </a:ext>
            </a:extLst>
          </p:cNvPr>
          <p:cNvCxnSpPr>
            <a:cxnSpLocks/>
          </p:cNvCxnSpPr>
          <p:nvPr/>
        </p:nvCxnSpPr>
        <p:spPr>
          <a:xfrm>
            <a:off x="2811550" y="3977109"/>
            <a:ext cx="741461" cy="58580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Welcome [ALMBoK.com]">
            <a:extLst>
              <a:ext uri="{FF2B5EF4-FFF2-40B4-BE49-F238E27FC236}">
                <a16:creationId xmlns:a16="http://schemas.microsoft.com/office/drawing/2014/main" id="{2B7B6B87-07C2-3929-5C40-E1E30400F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18" y="3741402"/>
            <a:ext cx="466406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D3818B8-85C6-787A-9CC8-47BDC0DF6A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76038" y="4246020"/>
            <a:ext cx="538086" cy="538086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93A712EB-67E3-FACE-82FE-8E17C7568D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13920" y="4193610"/>
            <a:ext cx="538086" cy="53808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057CDF-2989-0954-0686-0BC95B2DEFC6}"/>
              </a:ext>
            </a:extLst>
          </p:cNvPr>
          <p:cNvSpPr txBox="1"/>
          <p:nvPr/>
        </p:nvSpPr>
        <p:spPr>
          <a:xfrm>
            <a:off x="3329345" y="364002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SK</a:t>
            </a:r>
            <a:r>
              <a:rPr kumimoji="1" lang="ja-JP" altLang="en-US" dirty="0"/>
              <a:t> </a:t>
            </a: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AB13D45-E5F2-7354-1810-F2D7AE693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55169" y="2643690"/>
            <a:ext cx="538086" cy="538086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FFECD349-878C-D6A1-1618-FEC673BE03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55169" y="2034822"/>
            <a:ext cx="538086" cy="538086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A7092EF-B8EE-C8AA-5142-0212BD5F289A}"/>
              </a:ext>
            </a:extLst>
          </p:cNvPr>
          <p:cNvCxnSpPr>
            <a:cxnSpLocks/>
          </p:cNvCxnSpPr>
          <p:nvPr/>
        </p:nvCxnSpPr>
        <p:spPr>
          <a:xfrm flipV="1">
            <a:off x="4237151" y="2933171"/>
            <a:ext cx="1615163" cy="42721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6184950-96FE-A79B-FE17-862624C152FC}"/>
              </a:ext>
            </a:extLst>
          </p:cNvPr>
          <p:cNvCxnSpPr>
            <a:cxnSpLocks/>
          </p:cNvCxnSpPr>
          <p:nvPr/>
        </p:nvCxnSpPr>
        <p:spPr>
          <a:xfrm flipV="1">
            <a:off x="4237151" y="2407254"/>
            <a:ext cx="1615163" cy="832523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AD02420-B90E-A488-EDB1-5F7EFDE189FB}"/>
              </a:ext>
            </a:extLst>
          </p:cNvPr>
          <p:cNvSpPr txBox="1"/>
          <p:nvPr/>
        </p:nvSpPr>
        <p:spPr>
          <a:xfrm>
            <a:off x="5292498" y="493340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AI</a:t>
            </a:r>
            <a:r>
              <a:rPr kumimoji="1" lang="ja-JP" altLang="en-US" dirty="0"/>
              <a:t> </a:t>
            </a: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C66BD4-C0EE-6EC9-DDF7-FEEA44792BE9}"/>
              </a:ext>
            </a:extLst>
          </p:cNvPr>
          <p:cNvSpPr txBox="1"/>
          <p:nvPr/>
        </p:nvSpPr>
        <p:spPr>
          <a:xfrm>
            <a:off x="6725990" y="318184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LLM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848F191-D086-4290-3AB4-EEE5B2003D09}"/>
              </a:ext>
            </a:extLst>
          </p:cNvPr>
          <p:cNvSpPr txBox="1"/>
          <p:nvPr/>
        </p:nvSpPr>
        <p:spPr>
          <a:xfrm>
            <a:off x="6716663" y="265480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Tool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9ED036D-6B4C-7A42-44D3-A9ACB86FFEA9}"/>
              </a:ext>
            </a:extLst>
          </p:cNvPr>
          <p:cNvSpPr txBox="1"/>
          <p:nvPr/>
        </p:nvSpPr>
        <p:spPr>
          <a:xfrm>
            <a:off x="6725990" y="212897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Knowledge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5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8E30D1A-BE6E-F78C-C418-E7B454C0BA57}"/>
              </a:ext>
            </a:extLst>
          </p:cNvPr>
          <p:cNvSpPr/>
          <p:nvPr/>
        </p:nvSpPr>
        <p:spPr>
          <a:xfrm>
            <a:off x="320954" y="397292"/>
            <a:ext cx="9705917" cy="2364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建物, 橋, ミラー が含まれている画像&#10;&#10;自動的に生成された説明">
            <a:extLst>
              <a:ext uri="{FF2B5EF4-FFF2-40B4-BE49-F238E27FC236}">
                <a16:creationId xmlns:a16="http://schemas.microsoft.com/office/drawing/2014/main" id="{59198F40-83DB-A38D-A1E2-C1FD3C9A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7" y="1531162"/>
            <a:ext cx="490606" cy="490606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75D27DA-2997-F60B-C8FF-14CBA8606244}"/>
              </a:ext>
            </a:extLst>
          </p:cNvPr>
          <p:cNvSpPr/>
          <p:nvPr/>
        </p:nvSpPr>
        <p:spPr>
          <a:xfrm>
            <a:off x="1490322" y="699989"/>
            <a:ext cx="2828931" cy="1633308"/>
          </a:xfrm>
          <a:prstGeom prst="roundRect">
            <a:avLst>
              <a:gd name="adj" fmla="val 1126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App</a:t>
            </a:r>
            <a:endParaRPr lang="ja-JP" altLang="en-US" sz="1400" dirty="0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1B6FEF35-D758-ECF8-88E3-CE995FD3F0FC}"/>
              </a:ext>
            </a:extLst>
          </p:cNvPr>
          <p:cNvSpPr/>
          <p:nvPr/>
        </p:nvSpPr>
        <p:spPr>
          <a:xfrm>
            <a:off x="6217921" y="1080149"/>
            <a:ext cx="755703" cy="75570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dk1"/>
                </a:solidFill>
              </a:rPr>
              <a:t>Instruct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B0298F3-E1EE-6F87-9605-26F839723B59}"/>
              </a:ext>
            </a:extLst>
          </p:cNvPr>
          <p:cNvSpPr/>
          <p:nvPr/>
        </p:nvSpPr>
        <p:spPr>
          <a:xfrm>
            <a:off x="5758232" y="706295"/>
            <a:ext cx="3997303" cy="1633308"/>
          </a:xfrm>
          <a:prstGeom prst="roundRect">
            <a:avLst>
              <a:gd name="adj" fmla="val 73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/>
              <a:t>お天気エージェント</a:t>
            </a:r>
            <a:endParaRPr kumimoji="1" lang="ja-JP" altLang="en-US" sz="1400" dirty="0"/>
          </a:p>
        </p:txBody>
      </p:sp>
      <p:pic>
        <p:nvPicPr>
          <p:cNvPr id="1026" name="Picture 2" descr="Bingの評判を全7件のユーザーレビュー・口コミで紹介">
            <a:extLst>
              <a:ext uri="{FF2B5EF4-FFF2-40B4-BE49-F238E27FC236}">
                <a16:creationId xmlns:a16="http://schemas.microsoft.com/office/drawing/2014/main" id="{93E9C217-DEF1-A804-B216-29E5C7A57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88" y="1672449"/>
            <a:ext cx="1185151" cy="47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sing Azure Search for vector search with Azure OpenAI and LangChain ·  Clemens Siebler's Blog">
            <a:extLst>
              <a:ext uri="{FF2B5EF4-FFF2-40B4-BE49-F238E27FC236}">
                <a16:creationId xmlns:a16="http://schemas.microsoft.com/office/drawing/2014/main" id="{0DACA03E-A093-F766-1451-A9185F9792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263" y="1033160"/>
            <a:ext cx="647531" cy="4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507EE8-1D6E-22C5-B133-1F29AEAD88CA}"/>
              </a:ext>
            </a:extLst>
          </p:cNvPr>
          <p:cNvSpPr txBox="1"/>
          <p:nvPr/>
        </p:nvSpPr>
        <p:spPr>
          <a:xfrm>
            <a:off x="8791794" y="10566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kumimoji="1" lang="en-US" altLang="ja-JP" dirty="0"/>
              <a:t>pt-4o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CCC1D17-2B71-9B3F-3734-12A3AE024A51}"/>
              </a:ext>
            </a:extLst>
          </p:cNvPr>
          <p:cNvCxnSpPr>
            <a:cxnSpLocks/>
          </p:cNvCxnSpPr>
          <p:nvPr/>
        </p:nvCxnSpPr>
        <p:spPr>
          <a:xfrm flipV="1">
            <a:off x="7139390" y="1427785"/>
            <a:ext cx="921326" cy="190294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54" descr="ソリッドフィル付きロボット">
            <a:extLst>
              <a:ext uri="{FF2B5EF4-FFF2-40B4-BE49-F238E27FC236}">
                <a16:creationId xmlns:a16="http://schemas.microsoft.com/office/drawing/2014/main" id="{853448FB-1C3C-A03F-4AE7-0A85A996C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9978" y="1368326"/>
            <a:ext cx="718873" cy="718873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3688A17-8B22-9DF1-23C3-EF23E1309DE0}"/>
              </a:ext>
            </a:extLst>
          </p:cNvPr>
          <p:cNvCxnSpPr>
            <a:cxnSpLocks/>
          </p:cNvCxnSpPr>
          <p:nvPr/>
        </p:nvCxnSpPr>
        <p:spPr>
          <a:xfrm>
            <a:off x="7146962" y="1736850"/>
            <a:ext cx="921326" cy="190294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7D5FCD9-FFFF-30AF-B30C-F46E168A8B05}"/>
              </a:ext>
            </a:extLst>
          </p:cNvPr>
          <p:cNvSpPr/>
          <p:nvPr/>
        </p:nvSpPr>
        <p:spPr>
          <a:xfrm>
            <a:off x="2927538" y="1451694"/>
            <a:ext cx="1223404" cy="604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AI Foundry</a:t>
            </a:r>
            <a:br>
              <a:rPr kumimoji="1" lang="en-US" altLang="ja-JP" sz="1400" dirty="0"/>
            </a:br>
            <a:r>
              <a:rPr kumimoji="1" lang="en-US" altLang="ja-JP" sz="1400" dirty="0"/>
              <a:t>SDK</a:t>
            </a:r>
            <a:endParaRPr kumimoji="1" lang="ja-JP" altLang="en-US" sz="1400" dirty="0"/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C57830F8-EECB-37CF-8012-11BA8912D48B}"/>
              </a:ext>
            </a:extLst>
          </p:cNvPr>
          <p:cNvSpPr/>
          <p:nvPr/>
        </p:nvSpPr>
        <p:spPr>
          <a:xfrm>
            <a:off x="1783111" y="1340144"/>
            <a:ext cx="755703" cy="75570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/>
              <a:t>Code</a:t>
            </a:r>
            <a:endParaRPr kumimoji="1" lang="en-US" altLang="ja-JP" sz="1200" dirty="0">
              <a:solidFill>
                <a:schemeClr val="dk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E79FAA-2F8F-12F2-67E1-EE1D033A7088}"/>
              </a:ext>
            </a:extLst>
          </p:cNvPr>
          <p:cNvCxnSpPr>
            <a:cxnSpLocks/>
          </p:cNvCxnSpPr>
          <p:nvPr/>
        </p:nvCxnSpPr>
        <p:spPr>
          <a:xfrm>
            <a:off x="4150942" y="1812508"/>
            <a:ext cx="176468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490F7ED-6B56-95CB-1AC1-DD9F6D82F3A2}"/>
              </a:ext>
            </a:extLst>
          </p:cNvPr>
          <p:cNvCxnSpPr>
            <a:cxnSpLocks/>
          </p:cNvCxnSpPr>
          <p:nvPr/>
        </p:nvCxnSpPr>
        <p:spPr>
          <a:xfrm>
            <a:off x="2473192" y="1792010"/>
            <a:ext cx="572070" cy="181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3303C799-AF8D-7B66-FD50-C28D16E338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20" y="1525876"/>
            <a:ext cx="484499" cy="4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1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E27D9-BF20-30BB-4081-53A8EA325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F52772-0DEA-DE85-9B0D-F4EAEEE555E7}"/>
              </a:ext>
            </a:extLst>
          </p:cNvPr>
          <p:cNvSpPr/>
          <p:nvPr/>
        </p:nvSpPr>
        <p:spPr>
          <a:xfrm>
            <a:off x="320954" y="397293"/>
            <a:ext cx="9705917" cy="36954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建物, 橋, ミラー が含まれている画像&#10;&#10;自動的に生成された説明">
            <a:extLst>
              <a:ext uri="{FF2B5EF4-FFF2-40B4-BE49-F238E27FC236}">
                <a16:creationId xmlns:a16="http://schemas.microsoft.com/office/drawing/2014/main" id="{5467F223-C974-72FF-71E6-6EC0A0A3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4241"/>
            <a:ext cx="490606" cy="490606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9BA0671-C2A7-E74B-7C4D-AFF15FD3216A}"/>
              </a:ext>
            </a:extLst>
          </p:cNvPr>
          <p:cNvSpPr/>
          <p:nvPr/>
        </p:nvSpPr>
        <p:spPr>
          <a:xfrm>
            <a:off x="1561855" y="1543068"/>
            <a:ext cx="2828931" cy="1633308"/>
          </a:xfrm>
          <a:prstGeom prst="roundRect">
            <a:avLst>
              <a:gd name="adj" fmla="val 1126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App</a:t>
            </a:r>
            <a:endParaRPr lang="ja-JP" altLang="en-US" sz="1400" dirty="0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E2B70597-C7A2-9C2D-D0B6-5A37ECF26275}"/>
              </a:ext>
            </a:extLst>
          </p:cNvPr>
          <p:cNvSpPr/>
          <p:nvPr/>
        </p:nvSpPr>
        <p:spPr>
          <a:xfrm>
            <a:off x="6217921" y="1080149"/>
            <a:ext cx="755703" cy="75570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dk1"/>
                </a:solidFill>
              </a:rPr>
              <a:t>Instruct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8F5743B-4A94-4429-0EFE-3A01306BF987}"/>
              </a:ext>
            </a:extLst>
          </p:cNvPr>
          <p:cNvSpPr/>
          <p:nvPr/>
        </p:nvSpPr>
        <p:spPr>
          <a:xfrm>
            <a:off x="5758232" y="706295"/>
            <a:ext cx="3997303" cy="1633308"/>
          </a:xfrm>
          <a:prstGeom prst="roundRect">
            <a:avLst>
              <a:gd name="adj" fmla="val 73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/>
              <a:t>お天気エージェント</a:t>
            </a:r>
            <a:endParaRPr kumimoji="1" lang="ja-JP" altLang="en-US" sz="1400" dirty="0"/>
          </a:p>
        </p:txBody>
      </p:sp>
      <p:pic>
        <p:nvPicPr>
          <p:cNvPr id="1026" name="Picture 2" descr="Bingの評判を全7件のユーザーレビュー・口コミで紹介">
            <a:extLst>
              <a:ext uri="{FF2B5EF4-FFF2-40B4-BE49-F238E27FC236}">
                <a16:creationId xmlns:a16="http://schemas.microsoft.com/office/drawing/2014/main" id="{9B981825-9673-546B-1144-FFF47F5A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88" y="1672449"/>
            <a:ext cx="1185151" cy="47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sing Azure Search for vector search with Azure OpenAI and LangChain ·  Clemens Siebler's Blog">
            <a:extLst>
              <a:ext uri="{FF2B5EF4-FFF2-40B4-BE49-F238E27FC236}">
                <a16:creationId xmlns:a16="http://schemas.microsoft.com/office/drawing/2014/main" id="{D3BCEDF0-4D00-F4C7-022B-491B21BF2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263" y="1033160"/>
            <a:ext cx="647531" cy="4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9DFC8B-5860-0F2E-15A7-03A2104849E4}"/>
              </a:ext>
            </a:extLst>
          </p:cNvPr>
          <p:cNvSpPr txBox="1"/>
          <p:nvPr/>
        </p:nvSpPr>
        <p:spPr>
          <a:xfrm>
            <a:off x="8791794" y="10566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kumimoji="1" lang="en-US" altLang="ja-JP" dirty="0"/>
              <a:t>pt-4o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3FBAAD-ED03-A7EE-E960-23A24A1303E8}"/>
              </a:ext>
            </a:extLst>
          </p:cNvPr>
          <p:cNvCxnSpPr>
            <a:cxnSpLocks/>
          </p:cNvCxnSpPr>
          <p:nvPr/>
        </p:nvCxnSpPr>
        <p:spPr>
          <a:xfrm flipV="1">
            <a:off x="7139390" y="1427785"/>
            <a:ext cx="921326" cy="190294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54" descr="ソリッドフィル付きロボット">
            <a:extLst>
              <a:ext uri="{FF2B5EF4-FFF2-40B4-BE49-F238E27FC236}">
                <a16:creationId xmlns:a16="http://schemas.microsoft.com/office/drawing/2014/main" id="{86040671-1DFF-AFDD-46E7-3297C1D4A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9978" y="1368326"/>
            <a:ext cx="718873" cy="718873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734E147-F32F-872B-104F-13BD03559552}"/>
              </a:ext>
            </a:extLst>
          </p:cNvPr>
          <p:cNvCxnSpPr>
            <a:cxnSpLocks/>
          </p:cNvCxnSpPr>
          <p:nvPr/>
        </p:nvCxnSpPr>
        <p:spPr>
          <a:xfrm>
            <a:off x="7146962" y="1736850"/>
            <a:ext cx="921326" cy="190294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53E5D55-05DA-841E-6330-2C89E5719BBF}"/>
              </a:ext>
            </a:extLst>
          </p:cNvPr>
          <p:cNvSpPr/>
          <p:nvPr/>
        </p:nvSpPr>
        <p:spPr>
          <a:xfrm>
            <a:off x="2999071" y="2294773"/>
            <a:ext cx="1223404" cy="604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AI Foundry</a:t>
            </a:r>
            <a:br>
              <a:rPr kumimoji="1" lang="en-US" altLang="ja-JP" sz="1400" dirty="0"/>
            </a:br>
            <a:r>
              <a:rPr kumimoji="1" lang="en-US" altLang="ja-JP" sz="1400" dirty="0"/>
              <a:t>SDK</a:t>
            </a:r>
            <a:endParaRPr kumimoji="1" lang="ja-JP" altLang="en-US" sz="1400" dirty="0"/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F2C2B7A4-BFF7-A1DD-9B3A-38D86B4141ED}"/>
              </a:ext>
            </a:extLst>
          </p:cNvPr>
          <p:cNvSpPr/>
          <p:nvPr/>
        </p:nvSpPr>
        <p:spPr>
          <a:xfrm>
            <a:off x="1854644" y="2183223"/>
            <a:ext cx="755703" cy="75570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/>
              <a:t>Code</a:t>
            </a:r>
            <a:endParaRPr kumimoji="1" lang="en-US" altLang="ja-JP" sz="1200" dirty="0">
              <a:solidFill>
                <a:schemeClr val="dk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4D3ADB9-748E-5693-F56E-9AF245B5225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222475" y="1812508"/>
            <a:ext cx="1693152" cy="7843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993F481-0299-77E8-3B41-FE1DBBDAD6E0}"/>
              </a:ext>
            </a:extLst>
          </p:cNvPr>
          <p:cNvCxnSpPr>
            <a:cxnSpLocks/>
          </p:cNvCxnSpPr>
          <p:nvPr/>
        </p:nvCxnSpPr>
        <p:spPr>
          <a:xfrm>
            <a:off x="2544725" y="2635089"/>
            <a:ext cx="572070" cy="181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B2C8774C-1079-B143-2D63-3803EFC736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05" y="2193802"/>
            <a:ext cx="644868" cy="644868"/>
          </a:xfrm>
          <a:prstGeom prst="rect">
            <a:avLst/>
          </a:prstGeom>
        </p:spPr>
      </p:pic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1FFAE955-1A84-B6F5-30C5-29760EF822E3}"/>
              </a:ext>
            </a:extLst>
          </p:cNvPr>
          <p:cNvSpPr/>
          <p:nvPr/>
        </p:nvSpPr>
        <p:spPr>
          <a:xfrm>
            <a:off x="6217921" y="2862974"/>
            <a:ext cx="755703" cy="75570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dk1"/>
                </a:solidFill>
              </a:rPr>
              <a:t>Instruct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49A3A60-A368-8AC0-3865-6D6FE94A3C6E}"/>
              </a:ext>
            </a:extLst>
          </p:cNvPr>
          <p:cNvSpPr/>
          <p:nvPr/>
        </p:nvSpPr>
        <p:spPr>
          <a:xfrm>
            <a:off x="5758232" y="2489120"/>
            <a:ext cx="3997303" cy="1427034"/>
          </a:xfrm>
          <a:prstGeom prst="roundRect">
            <a:avLst>
              <a:gd name="adj" fmla="val 73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/>
              <a:t>服装コーディネーターエージェント</a:t>
            </a:r>
            <a:endParaRPr kumimoji="1" lang="ja-JP" altLang="en-US" sz="1400" dirty="0"/>
          </a:p>
        </p:txBody>
      </p:sp>
      <p:pic>
        <p:nvPicPr>
          <p:cNvPr id="18" name="Picture 2" descr="Using Azure Search for vector search with Azure OpenAI and LangChain ·  Clemens Siebler's Blog">
            <a:extLst>
              <a:ext uri="{FF2B5EF4-FFF2-40B4-BE49-F238E27FC236}">
                <a16:creationId xmlns:a16="http://schemas.microsoft.com/office/drawing/2014/main" id="{EF46826E-A069-0668-CFC9-F9811044E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3132" y="2868518"/>
            <a:ext cx="647531" cy="4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3E04C1-1AE8-AED7-EB72-B7E90BC3BA69}"/>
              </a:ext>
            </a:extLst>
          </p:cNvPr>
          <p:cNvSpPr txBox="1"/>
          <p:nvPr/>
        </p:nvSpPr>
        <p:spPr>
          <a:xfrm>
            <a:off x="8223132" y="329114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kumimoji="1" lang="en-US" altLang="ja-JP" dirty="0"/>
              <a:t>pt-4o-mini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6242083-90EF-975B-26B3-D8905711DD16}"/>
              </a:ext>
            </a:extLst>
          </p:cNvPr>
          <p:cNvCxnSpPr>
            <a:cxnSpLocks/>
          </p:cNvCxnSpPr>
          <p:nvPr/>
        </p:nvCxnSpPr>
        <p:spPr>
          <a:xfrm flipV="1">
            <a:off x="7139390" y="3305706"/>
            <a:ext cx="921326" cy="103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54" descr="ソリッドフィル付きロボット">
            <a:extLst>
              <a:ext uri="{FF2B5EF4-FFF2-40B4-BE49-F238E27FC236}">
                <a16:creationId xmlns:a16="http://schemas.microsoft.com/office/drawing/2014/main" id="{94B09771-6AD4-716F-C296-D7DDE262F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9978" y="3151151"/>
            <a:ext cx="718873" cy="718873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68A8556-0E8F-D965-C9DD-4722D3EB682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222475" y="2596892"/>
            <a:ext cx="1693152" cy="92312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9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169C6-7816-BEBB-6149-8F9DAC6F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B5A582F-A8F8-272A-00A2-4578D32D86FD}"/>
              </a:ext>
            </a:extLst>
          </p:cNvPr>
          <p:cNvSpPr/>
          <p:nvPr/>
        </p:nvSpPr>
        <p:spPr>
          <a:xfrm>
            <a:off x="359454" y="1368447"/>
            <a:ext cx="9736119" cy="2028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建物, 橋, ミラー が含まれている画像&#10;&#10;自動的に生成された説明">
            <a:extLst>
              <a:ext uri="{FF2B5EF4-FFF2-40B4-BE49-F238E27FC236}">
                <a16:creationId xmlns:a16="http://schemas.microsoft.com/office/drawing/2014/main" id="{4A6AAF30-2FAE-87FB-9CA3-296A73B0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4241"/>
            <a:ext cx="490606" cy="490606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35DDC12-6BED-DE45-9BDB-0F5A360342B1}"/>
              </a:ext>
            </a:extLst>
          </p:cNvPr>
          <p:cNvSpPr/>
          <p:nvPr/>
        </p:nvSpPr>
        <p:spPr>
          <a:xfrm>
            <a:off x="1561855" y="1543068"/>
            <a:ext cx="5280379" cy="1633308"/>
          </a:xfrm>
          <a:prstGeom prst="roundRect">
            <a:avLst>
              <a:gd name="adj" fmla="val 1126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App</a:t>
            </a:r>
            <a:endParaRPr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8620892-6EEB-6852-A521-584D053E538C}"/>
              </a:ext>
            </a:extLst>
          </p:cNvPr>
          <p:cNvSpPr/>
          <p:nvPr/>
        </p:nvSpPr>
        <p:spPr>
          <a:xfrm>
            <a:off x="2999071" y="2294773"/>
            <a:ext cx="1223404" cy="604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Semantic</a:t>
            </a:r>
            <a:br>
              <a:rPr kumimoji="1" lang="en-US" altLang="ja-JP" sz="1400" dirty="0"/>
            </a:br>
            <a:r>
              <a:rPr kumimoji="1" lang="en-US" altLang="ja-JP" sz="1400" dirty="0"/>
              <a:t>Kernel</a:t>
            </a:r>
            <a:endParaRPr kumimoji="1" lang="ja-JP" altLang="en-US" sz="1400" dirty="0"/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BCF02957-4C45-3214-BC29-837AD24AD173}"/>
              </a:ext>
            </a:extLst>
          </p:cNvPr>
          <p:cNvSpPr/>
          <p:nvPr/>
        </p:nvSpPr>
        <p:spPr>
          <a:xfrm>
            <a:off x="1854644" y="2183223"/>
            <a:ext cx="755703" cy="75570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/>
              <a:t>Code</a:t>
            </a:r>
            <a:endParaRPr kumimoji="1" lang="en-US" altLang="ja-JP" sz="1200" dirty="0">
              <a:solidFill>
                <a:schemeClr val="dk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F697F2C-91AB-D2AC-27CD-3EC7E7641F37}"/>
              </a:ext>
            </a:extLst>
          </p:cNvPr>
          <p:cNvCxnSpPr>
            <a:cxnSpLocks/>
          </p:cNvCxnSpPr>
          <p:nvPr/>
        </p:nvCxnSpPr>
        <p:spPr>
          <a:xfrm>
            <a:off x="2544725" y="2635089"/>
            <a:ext cx="572070" cy="181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CFDD132E-1D06-04E9-8882-FAA9DDA07E40}"/>
              </a:ext>
            </a:extLst>
          </p:cNvPr>
          <p:cNvSpPr/>
          <p:nvPr/>
        </p:nvSpPr>
        <p:spPr>
          <a:xfrm>
            <a:off x="5678505" y="2109144"/>
            <a:ext cx="755703" cy="75570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dk1"/>
                </a:solidFill>
              </a:rPr>
              <a:t>Instruct</a:t>
            </a:r>
          </a:p>
        </p:txBody>
      </p:sp>
      <p:pic>
        <p:nvPicPr>
          <p:cNvPr id="18" name="Picture 2" descr="Using Azure Search for vector search with Azure OpenAI and LangChain ·  Clemens Siebler's Blog">
            <a:extLst>
              <a:ext uri="{FF2B5EF4-FFF2-40B4-BE49-F238E27FC236}">
                <a16:creationId xmlns:a16="http://schemas.microsoft.com/office/drawing/2014/main" id="{6D8C36B2-7F8F-6657-865B-F8C68DF16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66246" y="2242109"/>
            <a:ext cx="647531" cy="4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7E9B75B-81B3-4265-163F-3190C9188D06}"/>
              </a:ext>
            </a:extLst>
          </p:cNvPr>
          <p:cNvSpPr txBox="1"/>
          <p:nvPr/>
        </p:nvSpPr>
        <p:spPr>
          <a:xfrm>
            <a:off x="8463423" y="275426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kumimoji="1" lang="en-US" altLang="ja-JP" dirty="0"/>
              <a:t>pt-4o-mini</a:t>
            </a:r>
            <a:endParaRPr kumimoji="1" lang="ja-JP" altLang="en-US" dirty="0"/>
          </a:p>
        </p:txBody>
      </p:sp>
      <p:pic>
        <p:nvPicPr>
          <p:cNvPr id="22" name="Graphic 54" descr="ソリッドフィル付きロボット">
            <a:extLst>
              <a:ext uri="{FF2B5EF4-FFF2-40B4-BE49-F238E27FC236}">
                <a16:creationId xmlns:a16="http://schemas.microsoft.com/office/drawing/2014/main" id="{FCBD070E-394A-DF99-BF9D-DFD6D5E5B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3087" y="2209932"/>
            <a:ext cx="718873" cy="718873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1DF892C-1DB2-092E-C653-6B947A54E3C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222475" y="2596892"/>
            <a:ext cx="85277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CE18A31-4E0D-5414-B9CC-8AA13B65382B}"/>
              </a:ext>
            </a:extLst>
          </p:cNvPr>
          <p:cNvSpPr txBox="1"/>
          <p:nvPr/>
        </p:nvSpPr>
        <p:spPr>
          <a:xfrm>
            <a:off x="4843207" y="1772565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服装コーディネーター</a:t>
            </a:r>
            <a:endParaRPr kumimoji="1" lang="ja-JP" altLang="en-US" sz="14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A3E5396-5937-ACD7-E83C-07E946BADFF8}"/>
              </a:ext>
            </a:extLst>
          </p:cNvPr>
          <p:cNvCxnSpPr>
            <a:cxnSpLocks/>
          </p:cNvCxnSpPr>
          <p:nvPr/>
        </p:nvCxnSpPr>
        <p:spPr>
          <a:xfrm>
            <a:off x="6482667" y="2635089"/>
            <a:ext cx="221187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19E77FE9-2929-BDF6-A1AE-5F8921220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58" y="2283937"/>
            <a:ext cx="644868" cy="6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67B7B-23A4-279F-8E35-921FA1C3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1D4DC84-A3DE-08B8-AE3E-E46476CDABFC}"/>
              </a:ext>
            </a:extLst>
          </p:cNvPr>
          <p:cNvSpPr/>
          <p:nvPr/>
        </p:nvSpPr>
        <p:spPr>
          <a:xfrm>
            <a:off x="189186" y="832420"/>
            <a:ext cx="11846323" cy="3714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建物, 橋, ミラー が含まれている画像&#10;&#10;自動的に生成された説明">
            <a:extLst>
              <a:ext uri="{FF2B5EF4-FFF2-40B4-BE49-F238E27FC236}">
                <a16:creationId xmlns:a16="http://schemas.microsoft.com/office/drawing/2014/main" id="{FFA40B5F-2DE5-E553-84B6-A86AFE1F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5" y="3433231"/>
            <a:ext cx="490606" cy="490606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A3F707-5336-9520-A5EC-8690218A904B}"/>
              </a:ext>
            </a:extLst>
          </p:cNvPr>
          <p:cNvSpPr/>
          <p:nvPr/>
        </p:nvSpPr>
        <p:spPr>
          <a:xfrm>
            <a:off x="1069973" y="1543067"/>
            <a:ext cx="5492963" cy="2631642"/>
          </a:xfrm>
          <a:prstGeom prst="roundRect">
            <a:avLst>
              <a:gd name="adj" fmla="val 1126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App</a:t>
            </a:r>
            <a:endParaRPr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16F9493-3C21-3FFE-4C04-567F04C21981}"/>
              </a:ext>
            </a:extLst>
          </p:cNvPr>
          <p:cNvSpPr/>
          <p:nvPr/>
        </p:nvSpPr>
        <p:spPr>
          <a:xfrm>
            <a:off x="2507189" y="2294773"/>
            <a:ext cx="1223404" cy="604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Semantic</a:t>
            </a:r>
            <a:br>
              <a:rPr kumimoji="1" lang="en-US" altLang="ja-JP" sz="1400" dirty="0"/>
            </a:br>
            <a:r>
              <a:rPr kumimoji="1" lang="en-US" altLang="ja-JP" sz="1400" dirty="0"/>
              <a:t>Kernel</a:t>
            </a:r>
            <a:endParaRPr kumimoji="1" lang="ja-JP" altLang="en-US" sz="1400" dirty="0"/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3FC62654-14AC-3FA5-2797-28C61ECBF687}"/>
              </a:ext>
            </a:extLst>
          </p:cNvPr>
          <p:cNvSpPr/>
          <p:nvPr/>
        </p:nvSpPr>
        <p:spPr>
          <a:xfrm>
            <a:off x="1362762" y="2183223"/>
            <a:ext cx="755703" cy="75570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/>
              <a:t>Code</a:t>
            </a:r>
            <a:endParaRPr kumimoji="1" lang="en-US" altLang="ja-JP" sz="1200" dirty="0">
              <a:solidFill>
                <a:schemeClr val="dk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5AE9755-FB76-12D0-1EC6-10E8393880FA}"/>
              </a:ext>
            </a:extLst>
          </p:cNvPr>
          <p:cNvCxnSpPr>
            <a:cxnSpLocks/>
          </p:cNvCxnSpPr>
          <p:nvPr/>
        </p:nvCxnSpPr>
        <p:spPr>
          <a:xfrm>
            <a:off x="2052843" y="2635089"/>
            <a:ext cx="572070" cy="181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06009A80-6096-500D-6865-C2E92F07F036}"/>
              </a:ext>
            </a:extLst>
          </p:cNvPr>
          <p:cNvSpPr/>
          <p:nvPr/>
        </p:nvSpPr>
        <p:spPr>
          <a:xfrm>
            <a:off x="5261752" y="3051148"/>
            <a:ext cx="755703" cy="75570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dk1"/>
                </a:solidFill>
              </a:rPr>
              <a:t>Instruct</a:t>
            </a:r>
          </a:p>
        </p:txBody>
      </p:sp>
      <p:pic>
        <p:nvPicPr>
          <p:cNvPr id="18" name="Picture 2" descr="Using Azure Search for vector search with Azure OpenAI and LangChain ·  Clemens Siebler's Blog">
            <a:extLst>
              <a:ext uri="{FF2B5EF4-FFF2-40B4-BE49-F238E27FC236}">
                <a16:creationId xmlns:a16="http://schemas.microsoft.com/office/drawing/2014/main" id="{6AEC5FFE-4756-EEB6-32CA-12C56FDC7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96492" y="3304760"/>
            <a:ext cx="647531" cy="4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E6D9BE-22DD-007E-649E-A05843C72312}"/>
              </a:ext>
            </a:extLst>
          </p:cNvPr>
          <p:cNvSpPr txBox="1"/>
          <p:nvPr/>
        </p:nvSpPr>
        <p:spPr>
          <a:xfrm>
            <a:off x="8793669" y="381691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kumimoji="1" lang="en-US" altLang="ja-JP" dirty="0"/>
              <a:t>pt-4o-mini</a:t>
            </a:r>
            <a:endParaRPr kumimoji="1" lang="ja-JP" altLang="en-US" dirty="0"/>
          </a:p>
        </p:txBody>
      </p:sp>
      <p:pic>
        <p:nvPicPr>
          <p:cNvPr id="22" name="Graphic 54" descr="ソリッドフィル付きロボット">
            <a:extLst>
              <a:ext uri="{FF2B5EF4-FFF2-40B4-BE49-F238E27FC236}">
                <a16:creationId xmlns:a16="http://schemas.microsoft.com/office/drawing/2014/main" id="{51FD18BB-B2C4-95AF-0A50-D65C31184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6334" y="3151936"/>
            <a:ext cx="718873" cy="718873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C3E25-7762-4DEC-F10D-FC2A2F754B7D}"/>
              </a:ext>
            </a:extLst>
          </p:cNvPr>
          <p:cNvCxnSpPr>
            <a:cxnSpLocks/>
          </p:cNvCxnSpPr>
          <p:nvPr/>
        </p:nvCxnSpPr>
        <p:spPr>
          <a:xfrm>
            <a:off x="3871972" y="2788571"/>
            <a:ext cx="841741" cy="36309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A7DAD6D-8536-F8D5-6C56-90C75E8DCC2D}"/>
              </a:ext>
            </a:extLst>
          </p:cNvPr>
          <p:cNvSpPr txBox="1"/>
          <p:nvPr/>
        </p:nvSpPr>
        <p:spPr>
          <a:xfrm>
            <a:off x="4418394" y="3849906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服装コーディネーター</a:t>
            </a:r>
            <a:endParaRPr kumimoji="1" lang="ja-JP" altLang="en-US" sz="14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C9627DD-3297-4807-62C3-A539E44797C7}"/>
              </a:ext>
            </a:extLst>
          </p:cNvPr>
          <p:cNvCxnSpPr>
            <a:cxnSpLocks/>
          </p:cNvCxnSpPr>
          <p:nvPr/>
        </p:nvCxnSpPr>
        <p:spPr>
          <a:xfrm>
            <a:off x="6134974" y="3577093"/>
            <a:ext cx="294399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1FADF21C-DD64-624B-BB39-8D1942E2C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42" y="3225941"/>
            <a:ext cx="644868" cy="644868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E504DF4-D986-4DC0-231B-97D3ACF84DE6}"/>
              </a:ext>
            </a:extLst>
          </p:cNvPr>
          <p:cNvCxnSpPr>
            <a:cxnSpLocks/>
          </p:cNvCxnSpPr>
          <p:nvPr/>
        </p:nvCxnSpPr>
        <p:spPr>
          <a:xfrm flipV="1">
            <a:off x="3834226" y="2129493"/>
            <a:ext cx="841741" cy="36309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E8EBF37-4273-3602-9B7A-75D2B7F9DAF4}"/>
              </a:ext>
            </a:extLst>
          </p:cNvPr>
          <p:cNvSpPr/>
          <p:nvPr/>
        </p:nvSpPr>
        <p:spPr>
          <a:xfrm>
            <a:off x="4799213" y="1820405"/>
            <a:ext cx="1223404" cy="604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AI Foundry</a:t>
            </a:r>
            <a:br>
              <a:rPr kumimoji="1" lang="en-US" altLang="ja-JP" sz="1400" dirty="0"/>
            </a:br>
            <a:r>
              <a:rPr kumimoji="1" lang="en-US" altLang="ja-JP" sz="1400" dirty="0"/>
              <a:t>SDK</a:t>
            </a:r>
            <a:endParaRPr kumimoji="1" lang="ja-JP" altLang="en-US" sz="1400" dirty="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62F37C5D-6811-4BD3-F7BD-7269823C75B5}"/>
              </a:ext>
            </a:extLst>
          </p:cNvPr>
          <p:cNvSpPr/>
          <p:nvPr/>
        </p:nvSpPr>
        <p:spPr>
          <a:xfrm>
            <a:off x="8282880" y="1441400"/>
            <a:ext cx="755703" cy="755703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>
                <a:solidFill>
                  <a:schemeClr val="dk1"/>
                </a:solidFill>
              </a:rPr>
              <a:t>Instruct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A8A4A67-9B97-D6B9-3C82-9FF5C00A8B84}"/>
              </a:ext>
            </a:extLst>
          </p:cNvPr>
          <p:cNvSpPr/>
          <p:nvPr/>
        </p:nvSpPr>
        <p:spPr>
          <a:xfrm>
            <a:off x="7823191" y="1067546"/>
            <a:ext cx="3997303" cy="1633308"/>
          </a:xfrm>
          <a:prstGeom prst="roundRect">
            <a:avLst>
              <a:gd name="adj" fmla="val 73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/>
              <a:t>お天気エージェント</a:t>
            </a:r>
            <a:endParaRPr kumimoji="1" lang="ja-JP" altLang="en-US" sz="1400" dirty="0"/>
          </a:p>
        </p:txBody>
      </p:sp>
      <p:pic>
        <p:nvPicPr>
          <p:cNvPr id="10" name="Picture 2" descr="Bingの評判を全7件のユーザーレビュー・口コミで紹介">
            <a:extLst>
              <a:ext uri="{FF2B5EF4-FFF2-40B4-BE49-F238E27FC236}">
                <a16:creationId xmlns:a16="http://schemas.microsoft.com/office/drawing/2014/main" id="{FFDD9B7D-6C88-90D0-3DBE-6B1FBDC2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047" y="2033700"/>
            <a:ext cx="1185151" cy="47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Using Azure Search for vector search with Azure OpenAI and LangChain ·  Clemens Siebler's Blog">
            <a:extLst>
              <a:ext uri="{FF2B5EF4-FFF2-40B4-BE49-F238E27FC236}">
                <a16:creationId xmlns:a16="http://schemas.microsoft.com/office/drawing/2014/main" id="{BAC03DD6-151C-2FFE-C191-BC3929DF4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09222" y="1394411"/>
            <a:ext cx="647531" cy="4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7B740E-AFD0-3F40-D815-51F2167C6B71}"/>
              </a:ext>
            </a:extLst>
          </p:cNvPr>
          <p:cNvSpPr txBox="1"/>
          <p:nvPr/>
        </p:nvSpPr>
        <p:spPr>
          <a:xfrm>
            <a:off x="10856753" y="141786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kumimoji="1" lang="en-US" altLang="ja-JP" dirty="0"/>
              <a:t>pt-4o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55A828E-5936-FD0E-4947-AFD4B74BAB75}"/>
              </a:ext>
            </a:extLst>
          </p:cNvPr>
          <p:cNvCxnSpPr>
            <a:cxnSpLocks/>
          </p:cNvCxnSpPr>
          <p:nvPr/>
        </p:nvCxnSpPr>
        <p:spPr>
          <a:xfrm flipV="1">
            <a:off x="9204349" y="1789036"/>
            <a:ext cx="921326" cy="190294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54" descr="ソリッドフィル付きロボット">
            <a:extLst>
              <a:ext uri="{FF2B5EF4-FFF2-40B4-BE49-F238E27FC236}">
                <a16:creationId xmlns:a16="http://schemas.microsoft.com/office/drawing/2014/main" id="{C3BCA0F3-5CED-4055-4575-EB5E37C088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4937" y="1729577"/>
            <a:ext cx="718873" cy="718873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AA7A1FA-B88C-1A36-6811-51AEA394B164}"/>
              </a:ext>
            </a:extLst>
          </p:cNvPr>
          <p:cNvCxnSpPr>
            <a:cxnSpLocks/>
          </p:cNvCxnSpPr>
          <p:nvPr/>
        </p:nvCxnSpPr>
        <p:spPr>
          <a:xfrm>
            <a:off x="9211921" y="2098101"/>
            <a:ext cx="921326" cy="190294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BE927-8034-612D-49AA-8E9C3760D483}"/>
              </a:ext>
            </a:extLst>
          </p:cNvPr>
          <p:cNvCxnSpPr>
            <a:cxnSpLocks/>
          </p:cNvCxnSpPr>
          <p:nvPr/>
        </p:nvCxnSpPr>
        <p:spPr>
          <a:xfrm>
            <a:off x="6139941" y="2119405"/>
            <a:ext cx="182799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030C7F4-C6C9-2DCF-2440-9F81BB40E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16" y="1729577"/>
            <a:ext cx="644868" cy="644868"/>
          </a:xfrm>
          <a:prstGeom prst="rect">
            <a:avLst/>
          </a:prstGeom>
        </p:spPr>
      </p:pic>
      <p:pic>
        <p:nvPicPr>
          <p:cNvPr id="29" name="Graphic 54" descr="ソリッドフィル付きロボット">
            <a:extLst>
              <a:ext uri="{FF2B5EF4-FFF2-40B4-BE49-F238E27FC236}">
                <a16:creationId xmlns:a16="http://schemas.microsoft.com/office/drawing/2014/main" id="{3E2879F2-F622-C1E9-6AC2-AEC6FB4933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5315" y="2023233"/>
            <a:ext cx="718873" cy="71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6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62</Words>
  <Application>Microsoft Office PowerPoint</Application>
  <PresentationFormat>ワイド画面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11</cp:revision>
  <dcterms:created xsi:type="dcterms:W3CDTF">2025-02-14T10:46:27Z</dcterms:created>
  <dcterms:modified xsi:type="dcterms:W3CDTF">2025-02-21T03:33:48Z</dcterms:modified>
</cp:coreProperties>
</file>